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4"/>
  </p:notesMasterIdLst>
  <p:sldIdLst>
    <p:sldId id="466" r:id="rId3"/>
    <p:sldId id="454" r:id="rId4"/>
    <p:sldId id="451" r:id="rId5"/>
    <p:sldId id="262" r:id="rId6"/>
    <p:sldId id="264" r:id="rId7"/>
    <p:sldId id="265" r:id="rId8"/>
    <p:sldId id="338" r:id="rId9"/>
    <p:sldId id="343" r:id="rId10"/>
    <p:sldId id="345" r:id="rId11"/>
    <p:sldId id="346" r:id="rId12"/>
    <p:sldId id="342" r:id="rId13"/>
    <p:sldId id="391" r:id="rId14"/>
    <p:sldId id="351" r:id="rId15"/>
    <p:sldId id="350" r:id="rId16"/>
    <p:sldId id="392" r:id="rId17"/>
    <p:sldId id="276" r:id="rId18"/>
    <p:sldId id="282" r:id="rId19"/>
    <p:sldId id="334" r:id="rId20"/>
    <p:sldId id="283" r:id="rId21"/>
    <p:sldId id="491" r:id="rId22"/>
    <p:sldId id="492" r:id="rId23"/>
    <p:sldId id="452" r:id="rId24"/>
    <p:sldId id="493" r:id="rId25"/>
    <p:sldId id="453" r:id="rId26"/>
    <p:sldId id="455" r:id="rId27"/>
    <p:sldId id="456" r:id="rId28"/>
    <p:sldId id="457" r:id="rId29"/>
    <p:sldId id="489" r:id="rId30"/>
    <p:sldId id="459" r:id="rId31"/>
    <p:sldId id="487" r:id="rId32"/>
    <p:sldId id="462" r:id="rId33"/>
    <p:sldId id="261" r:id="rId34"/>
    <p:sldId id="494" r:id="rId35"/>
    <p:sldId id="495" r:id="rId36"/>
    <p:sldId id="578" r:id="rId37"/>
    <p:sldId id="579" r:id="rId38"/>
    <p:sldId id="496" r:id="rId39"/>
    <p:sldId id="498" r:id="rId40"/>
    <p:sldId id="497" r:id="rId41"/>
    <p:sldId id="499" r:id="rId42"/>
    <p:sldId id="482" r:id="rId43"/>
    <p:sldId id="510" r:id="rId44"/>
    <p:sldId id="511" r:id="rId45"/>
    <p:sldId id="512" r:id="rId46"/>
    <p:sldId id="514" r:id="rId47"/>
    <p:sldId id="515" r:id="rId48"/>
    <p:sldId id="516" r:id="rId49"/>
    <p:sldId id="517" r:id="rId50"/>
    <p:sldId id="542" r:id="rId51"/>
    <p:sldId id="519" r:id="rId52"/>
    <p:sldId id="520" r:id="rId53"/>
    <p:sldId id="521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30" r:id="rId62"/>
    <p:sldId id="531" r:id="rId63"/>
    <p:sldId id="588" r:id="rId64"/>
    <p:sldId id="533" r:id="rId65"/>
    <p:sldId id="534" r:id="rId66"/>
    <p:sldId id="589" r:id="rId67"/>
    <p:sldId id="596" r:id="rId68"/>
    <p:sldId id="597" r:id="rId69"/>
    <p:sldId id="598" r:id="rId70"/>
    <p:sldId id="599" r:id="rId71"/>
    <p:sldId id="600" r:id="rId72"/>
    <p:sldId id="601" r:id="rId73"/>
    <p:sldId id="547" r:id="rId74"/>
    <p:sldId id="603" r:id="rId75"/>
    <p:sldId id="604" r:id="rId76"/>
    <p:sldId id="605" r:id="rId77"/>
    <p:sldId id="353" r:id="rId78"/>
    <p:sldId id="354" r:id="rId79"/>
    <p:sldId id="355" r:id="rId80"/>
    <p:sldId id="357" r:id="rId81"/>
    <p:sldId id="606" r:id="rId82"/>
    <p:sldId id="590" r:id="rId83"/>
    <p:sldId id="591" r:id="rId84"/>
    <p:sldId id="592" r:id="rId85"/>
    <p:sldId id="593" r:id="rId86"/>
    <p:sldId id="362" r:id="rId87"/>
    <p:sldId id="594" r:id="rId88"/>
    <p:sldId id="595" r:id="rId89"/>
    <p:sldId id="607" r:id="rId90"/>
    <p:sldId id="608" r:id="rId91"/>
    <p:sldId id="463" r:id="rId92"/>
    <p:sldId id="464" r:id="rId93"/>
    <p:sldId id="465" r:id="rId94"/>
    <p:sldId id="368" r:id="rId95"/>
    <p:sldId id="460" r:id="rId96"/>
    <p:sldId id="609" r:id="rId97"/>
    <p:sldId id="470" r:id="rId98"/>
    <p:sldId id="468" r:id="rId99"/>
    <p:sldId id="408" r:id="rId100"/>
    <p:sldId id="409" r:id="rId101"/>
    <p:sldId id="610" r:id="rId102"/>
    <p:sldId id="611" r:id="rId103"/>
    <p:sldId id="612" r:id="rId104"/>
    <p:sldId id="373" r:id="rId105"/>
    <p:sldId id="380" r:id="rId106"/>
    <p:sldId id="428" r:id="rId107"/>
    <p:sldId id="429" r:id="rId108"/>
    <p:sldId id="613" r:id="rId109"/>
    <p:sldId id="614" r:id="rId110"/>
    <p:sldId id="615" r:id="rId111"/>
    <p:sldId id="616" r:id="rId112"/>
    <p:sldId id="617" r:id="rId113"/>
    <p:sldId id="381" r:id="rId114"/>
    <p:sldId id="441" r:id="rId115"/>
    <p:sldId id="442" r:id="rId116"/>
    <p:sldId id="443" r:id="rId117"/>
    <p:sldId id="444" r:id="rId118"/>
    <p:sldId id="445" r:id="rId119"/>
    <p:sldId id="446" r:id="rId120"/>
    <p:sldId id="382" r:id="rId121"/>
    <p:sldId id="619" r:id="rId122"/>
    <p:sldId id="620" r:id="rId123"/>
    <p:sldId id="621" r:id="rId124"/>
    <p:sldId id="384" r:id="rId125"/>
    <p:sldId id="622" r:id="rId126"/>
    <p:sldId id="623" r:id="rId127"/>
    <p:sldId id="624" r:id="rId128"/>
    <p:sldId id="625" r:id="rId129"/>
    <p:sldId id="626" r:id="rId130"/>
    <p:sldId id="387" r:id="rId131"/>
    <p:sldId id="627" r:id="rId132"/>
    <p:sldId id="628" r:id="rId133"/>
    <p:sldId id="629" r:id="rId134"/>
    <p:sldId id="630" r:id="rId135"/>
    <p:sldId id="631" r:id="rId136"/>
    <p:sldId id="632" r:id="rId137"/>
    <p:sldId id="633" r:id="rId138"/>
    <p:sldId id="634" r:id="rId139"/>
    <p:sldId id="635" r:id="rId140"/>
    <p:sldId id="636" r:id="rId141"/>
    <p:sldId id="637" r:id="rId142"/>
    <p:sldId id="638" r:id="rId143"/>
    <p:sldId id="639" r:id="rId144"/>
    <p:sldId id="268" r:id="rId145"/>
    <p:sldId id="642" r:id="rId146"/>
    <p:sldId id="643" r:id="rId147"/>
    <p:sldId id="406" r:id="rId148"/>
    <p:sldId id="407" r:id="rId149"/>
    <p:sldId id="644" r:id="rId150"/>
    <p:sldId id="645" r:id="rId151"/>
    <p:sldId id="646" r:id="rId152"/>
    <p:sldId id="259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Miw0ilg53uPlshdoccjjw==" hashData="9aZgEQ8k0BDnnlSr12TfIhDgdsietdVbE0lVZNQWiGD3lJbdjoa/1d0Fz3n1zW2yeO0HWDinE+XsbJcsAN4jN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8" autoAdjust="0"/>
    <p:restoredTop sz="74148" autoAdjust="0"/>
  </p:normalViewPr>
  <p:slideViewPr>
    <p:cSldViewPr snapToGrid="0">
      <p:cViewPr varScale="1">
        <p:scale>
          <a:sx n="102" d="100"/>
          <a:sy n="102" d="100"/>
        </p:scale>
        <p:origin x="27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79F2E-ED46-4989-8205-5A2E6FA0D41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1927B-3AFB-473D-A0D1-CAEF42743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7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45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DA281-04C1-44FB-AFA4-D01B6B4450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31038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8843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36434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14928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ECC3-9E7D-4DEB-8674-9F347446D2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32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A61BB-B311-4679-A2D3-106E089BF0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20434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D27179-5E5A-484A-99D8-D5254E6E6B29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849F1-19FF-4718-AD41-2F6DA9C42399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0290051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D27179-5E5A-484A-99D8-D5254E6E6B29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D849F1-19FF-4718-AD41-2F6DA9C42399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4058092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5239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ECC3-9E7D-4DEB-8674-9F347446D2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578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65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DA281-04C1-44FB-AFA4-D01B6B4450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89593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EC599-8B7C-49B7-819C-A2DF41E641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233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EC599-8B7C-49B7-819C-A2DF41E641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666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7E30AB-0452-47CF-817B-6AF7161158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682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13688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5805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3971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54543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4480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321D02-F94F-47C8-B97B-D9FD44B406A2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5DC3C-CC24-4EBD-8678-A8FF048AE61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59985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1AE1B-3FBC-412A-B259-5DDD31EDDCE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1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EABA52-4807-4878-9331-93891474DB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384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55A31F-17CB-4E68-8421-8938CD85930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80749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12714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01023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8AEE90-65C0-4399-BA77-B76A0A0FCDF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338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49076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293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559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38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881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89016-FC80-46AA-9E69-6385E5C471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96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DA281-04C1-44FB-AFA4-D01B6B4450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83509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89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982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977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9646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731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8584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382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194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783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6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834DA-A660-4733-BE79-E11BC0045F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7803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9949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BFA63-2CE7-456D-9230-A07875BC95A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3747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8299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C5B86-F766-4D25-A1A6-369EDB6DA94C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235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F31BF-14A9-427F-A842-FB4FE207E99C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35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995698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03C5C-F5FF-4425-BA56-D07B5A5DA99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433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FD084-DBAA-0648-9473-D201086AF6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7803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81369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289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1927B-3AFB-473D-A0D1-CAEF42743B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39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E3DA4F-6E13-40E1-9BD7-7809B6B27D5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8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F040EE-ED1C-4A7B-A75F-B6D75D0A76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F040EE-ED1C-4A7B-A75F-B6D75D0A76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54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90488A-58AA-400E-90C5-E26C8CF722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8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1927B-3AFB-473D-A0D1-CAEF42743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09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65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9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F53986-0B42-4E8A-BB17-593DD98BEC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44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1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0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7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7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9A03B-7449-4A00-B83F-247DEBFC4EC5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F1214-2245-42BE-B22B-1C57B7EC750E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635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1927B-3AFB-473D-A0D1-CAEF42743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9A03B-7449-4A00-B83F-247DEBFC4EC5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F1214-2245-42BE-B22B-1C57B7EC750E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0052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ACFEC-9454-44CF-8BB9-E5708982D6DC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5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65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2A05A2-F945-4C52-A066-69C87B624354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5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111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74F7-F16E-4949-8A53-D05F0C7C56A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95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7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68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88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14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6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CDE667-5D64-4388-9483-D34A33BF6FD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70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276F-055D-41CB-9ECE-1719BC749B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9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AB02F-A837-4CDA-BB5B-2AAC018C31C3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073727-C6FC-406A-8CBC-A37303EF65DF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50940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2110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055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0684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9C1EE-D713-4A22-922D-9181A1B70D4F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59988-DFE4-4B4B-A20F-EA5CA1283433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41372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4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41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905C7-924A-47C8-A8F5-5415BB809D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3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8F3C8-ECA7-47C6-9B73-625BF232EF0A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F87FD-75D4-4559-A3DC-E64B46A49900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141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F34F8-2065-4789-A6C6-C344AECB525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01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701AB8-43FE-4513-BE1F-55D959467E54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53876-F947-410E-9868-3A85F6999C16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1099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6545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02297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5891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4355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684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14115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9330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26497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850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4DA18-1C46-49A3-8B3E-9A6D98FC2BA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794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9464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398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4718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9104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2621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0805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35341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13981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39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4DA18-1C46-49A3-8B3E-9A6D98FC2BA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3705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40670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844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BB320F-D3FE-46DB-887C-2F8F5B0D23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87301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05588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EC599-8B7C-49B7-819C-A2DF41E641E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116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8609D-A21A-4359-8C0D-41A213154B8E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FC0792-B0C3-4B2F-9D00-568959589297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61410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283E0-B123-46D9-869B-693D8743E9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7432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55BF4-1E4A-4186-B70B-C7364862D3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20210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11F99B-2A94-4724-AAB9-18FFAE4961A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604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7C98F4-3B23-4099-B0A7-DE1C3DA8D1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1215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834DA-A660-4733-BE79-E11BC0045F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467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90422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3547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0301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6279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2726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45793-2928-4743-AA80-34ECD4D8600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827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95707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12281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57330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1C1C3-DDF2-4B71-9B0C-DE6956EBBBE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531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ADDAE-544B-45FC-87EF-F642E08A2718}" type="datetime3">
              <a:rPr kumimoji="0" lang="en-AU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September, 2022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3666EF-D9C3-4B80-AF17-00A598D829D0}" type="slidenum">
              <a:rPr kumimoji="0" lang="en-AU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66635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77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667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06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28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17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682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673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75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ADDCA-69F5-4125-B379-D0E808B3F2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506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71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27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D85E2-3B26-4705-8B9A-4E1EBA5719E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27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7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BE0C4-FA74-4BC4-B361-65E2B7206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433E0-5625-4134-AF48-74F3682E7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89C86-9BFA-4049-806C-F4797621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31307-EC84-4EDA-A012-0389B3C2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C416-FB14-4E10-8732-82BE0A9B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4A3D-474E-4D14-B4B2-8AB86AB1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62EE3-9ABB-4356-9987-092A30382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BF287-535F-4189-8D74-B0702589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ECD2F-9D71-4022-811B-F4B28374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086A2-CDF4-40A8-9D8A-F5A9DE77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3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86894-DB32-4CB8-897B-E9C86BBA6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74E52-6987-4E0C-9516-AA2305D32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96A0-6255-44F1-8E43-4500D570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9FC3-1765-4362-A939-EBAFA5D11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F3926-F5FC-4EE8-B982-58F6FDC5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4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036D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55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82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1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37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6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92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20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31651" y="5870288"/>
            <a:ext cx="3580093" cy="873637"/>
            <a:chOff x="1462322" y="4943310"/>
            <a:chExt cx="2685070" cy="757152"/>
          </a:xfrm>
        </p:grpSpPr>
        <p:sp>
          <p:nvSpPr>
            <p:cNvPr id="12" name="TextBox 11"/>
            <p:cNvSpPr txBox="1"/>
            <p:nvPr/>
          </p:nvSpPr>
          <p:spPr>
            <a:xfrm>
              <a:off x="1462322" y="4943310"/>
              <a:ext cx="1056059" cy="75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77" dirty="0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32485" y="5004866"/>
              <a:ext cx="1414907" cy="634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77" dirty="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2077" dirty="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6" y="5966404"/>
            <a:ext cx="838861" cy="7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7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1367"/>
            <a:ext cx="10972799" cy="693322"/>
          </a:xfrm>
        </p:spPr>
        <p:txBody>
          <a:bodyPr>
            <a:noAutofit/>
          </a:bodyPr>
          <a:lstStyle>
            <a:lvl1pPr>
              <a:defRPr sz="4615" b="1">
                <a:solidFill>
                  <a:srgbClr val="036DB7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0972800" cy="496461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34E7E628-D8CE-DA44-BFF7-C4887CBB62D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16945" y="6292195"/>
            <a:ext cx="1982844" cy="447558"/>
            <a:chOff x="1714710" y="5004867"/>
            <a:chExt cx="2431536" cy="1464924"/>
          </a:xfrm>
        </p:grpSpPr>
        <p:sp>
          <p:nvSpPr>
            <p:cNvPr id="10" name="TextBox 9"/>
            <p:cNvSpPr txBox="1"/>
            <p:nvPr/>
          </p:nvSpPr>
          <p:spPr>
            <a:xfrm>
              <a:off x="1714710" y="5004867"/>
              <a:ext cx="906994" cy="146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8" dirty="0">
                  <a:solidFill>
                    <a:srgbClr val="036DB7"/>
                  </a:solidFill>
                  <a:latin typeface="SJSU Spartan Regular" panose="02000000000000000000" pitchFamily="50" charset="0"/>
                </a:rPr>
                <a:t>SJSU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2484" y="5004867"/>
              <a:ext cx="1413762" cy="1464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4" dirty="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SAN JOSÉ STATE</a:t>
              </a:r>
            </a:p>
            <a:p>
              <a:r>
                <a:rPr lang="en-US" sz="1154" dirty="0">
                  <a:solidFill>
                    <a:srgbClr val="E7AC11"/>
                  </a:solidFill>
                  <a:latin typeface="SJSU Spartan Regular" panose="02000000000000000000" pitchFamily="50" charset="0"/>
                </a:rPr>
                <a:t>UNIVERSITY</a:t>
              </a: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" y="885512"/>
            <a:ext cx="2481943" cy="94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  <p:sp>
        <p:nvSpPr>
          <p:cNvPr id="13" name="Rectangle 12"/>
          <p:cNvSpPr/>
          <p:nvPr userDrawn="1"/>
        </p:nvSpPr>
        <p:spPr>
          <a:xfrm>
            <a:off x="2481943" y="885330"/>
            <a:ext cx="9710057" cy="94957"/>
          </a:xfrm>
          <a:prstGeom prst="rect">
            <a:avLst/>
          </a:prstGeom>
          <a:solidFill>
            <a:srgbClr val="E7AC1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77"/>
          </a:p>
        </p:txBody>
      </p:sp>
    </p:spTree>
    <p:extLst>
      <p:ext uri="{BB962C8B-B14F-4D97-AF65-F5344CB8AC3E}">
        <p14:creationId xmlns:p14="http://schemas.microsoft.com/office/powerpoint/2010/main" val="3182088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61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308">
                <a:solidFill>
                  <a:schemeClr val="tx1">
                    <a:tint val="75000"/>
                  </a:schemeClr>
                </a:solidFill>
              </a:defRPr>
            </a:lvl1pPr>
            <a:lvl2pPr marL="527517" indent="0">
              <a:buNone/>
              <a:defRPr sz="2077">
                <a:solidFill>
                  <a:schemeClr val="tx1">
                    <a:tint val="75000"/>
                  </a:schemeClr>
                </a:solidFill>
              </a:defRPr>
            </a:lvl2pPr>
            <a:lvl3pPr marL="1055035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3pPr>
            <a:lvl4pPr marL="158255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4pPr>
            <a:lvl5pPr marL="211006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5pPr>
            <a:lvl6pPr marL="2637587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6pPr>
            <a:lvl7pPr marL="316510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7pPr>
            <a:lvl8pPr marL="3692622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8pPr>
            <a:lvl9pPr marL="4220139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5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231"/>
            </a:lvl1pPr>
            <a:lvl2pPr>
              <a:defRPr sz="2769"/>
            </a:lvl2pPr>
            <a:lvl3pPr>
              <a:defRPr sz="2308"/>
            </a:lvl3pPr>
            <a:lvl4pPr>
              <a:defRPr sz="2077"/>
            </a:lvl4pPr>
            <a:lvl5pPr>
              <a:defRPr sz="2077"/>
            </a:lvl5pPr>
            <a:lvl6pPr>
              <a:defRPr sz="2077"/>
            </a:lvl6pPr>
            <a:lvl7pPr>
              <a:defRPr sz="2077"/>
            </a:lvl7pPr>
            <a:lvl8pPr>
              <a:defRPr sz="2077"/>
            </a:lvl8pPr>
            <a:lvl9pPr>
              <a:defRPr sz="207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4"/>
            <a:ext cx="5386917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2"/>
            <a:ext cx="5389033" cy="639762"/>
          </a:xfrm>
        </p:spPr>
        <p:txBody>
          <a:bodyPr anchor="b"/>
          <a:lstStyle>
            <a:lvl1pPr marL="0" indent="0">
              <a:buNone/>
              <a:defRPr sz="2769" b="1"/>
            </a:lvl1pPr>
            <a:lvl2pPr marL="527517" indent="0">
              <a:buNone/>
              <a:defRPr sz="2308" b="1"/>
            </a:lvl2pPr>
            <a:lvl3pPr marL="1055035" indent="0">
              <a:buNone/>
              <a:defRPr sz="2077" b="1"/>
            </a:lvl3pPr>
            <a:lvl4pPr marL="1582552" indent="0">
              <a:buNone/>
              <a:defRPr sz="1846" b="1"/>
            </a:lvl4pPr>
            <a:lvl5pPr marL="2110069" indent="0">
              <a:buNone/>
              <a:defRPr sz="1846" b="1"/>
            </a:lvl5pPr>
            <a:lvl6pPr marL="2637587" indent="0">
              <a:buNone/>
              <a:defRPr sz="1846" b="1"/>
            </a:lvl6pPr>
            <a:lvl7pPr marL="3165104" indent="0">
              <a:buNone/>
              <a:defRPr sz="1846" b="1"/>
            </a:lvl7pPr>
            <a:lvl8pPr marL="3692622" indent="0">
              <a:buNone/>
              <a:defRPr sz="1846" b="1"/>
            </a:lvl8pPr>
            <a:lvl9pPr marL="4220139" indent="0">
              <a:buNone/>
              <a:defRPr sz="184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4"/>
            <a:ext cx="5389033" cy="3951288"/>
          </a:xfrm>
        </p:spPr>
        <p:txBody>
          <a:bodyPr/>
          <a:lstStyle>
            <a:lvl1pPr>
              <a:defRPr sz="2769"/>
            </a:lvl1pPr>
            <a:lvl2pPr>
              <a:defRPr sz="2308"/>
            </a:lvl2pPr>
            <a:lvl3pPr>
              <a:defRPr sz="2077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5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692"/>
            </a:lvl1pPr>
            <a:lvl2pPr>
              <a:defRPr sz="3231"/>
            </a:lvl2pPr>
            <a:lvl3pPr>
              <a:defRPr sz="2769"/>
            </a:lvl3pPr>
            <a:lvl4pPr>
              <a:defRPr sz="2308"/>
            </a:lvl4pPr>
            <a:lvl5pPr>
              <a:defRPr sz="2308"/>
            </a:lvl5pPr>
            <a:lvl6pPr>
              <a:defRPr sz="2308"/>
            </a:lvl6pPr>
            <a:lvl7pPr>
              <a:defRPr sz="2308"/>
            </a:lvl7pPr>
            <a:lvl8pPr>
              <a:defRPr sz="2308"/>
            </a:lvl8pPr>
            <a:lvl9pPr>
              <a:defRPr sz="230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6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08EA-2FAC-4B8E-A950-9DF96A8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2E81-539B-448D-93F3-008E2371A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45C1-B417-4529-8FBD-A2DC8601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ED63-7850-4E79-80D1-059DB1C5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6DC3E-20BC-481C-A997-542787E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48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30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692"/>
            </a:lvl1pPr>
            <a:lvl2pPr marL="527517" indent="0">
              <a:buNone/>
              <a:defRPr sz="3231"/>
            </a:lvl2pPr>
            <a:lvl3pPr marL="1055035" indent="0">
              <a:buNone/>
              <a:defRPr sz="2769"/>
            </a:lvl3pPr>
            <a:lvl4pPr marL="1582552" indent="0">
              <a:buNone/>
              <a:defRPr sz="2308"/>
            </a:lvl4pPr>
            <a:lvl5pPr marL="2110069" indent="0">
              <a:buNone/>
              <a:defRPr sz="2308"/>
            </a:lvl5pPr>
            <a:lvl6pPr marL="2637587" indent="0">
              <a:buNone/>
              <a:defRPr sz="2308"/>
            </a:lvl6pPr>
            <a:lvl7pPr marL="3165104" indent="0">
              <a:buNone/>
              <a:defRPr sz="2308"/>
            </a:lvl7pPr>
            <a:lvl8pPr marL="3692622" indent="0">
              <a:buNone/>
              <a:defRPr sz="2308"/>
            </a:lvl8pPr>
            <a:lvl9pPr marL="4220139" indent="0">
              <a:buNone/>
              <a:defRPr sz="230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615"/>
            </a:lvl1pPr>
            <a:lvl2pPr marL="527517" indent="0">
              <a:buNone/>
              <a:defRPr sz="1385"/>
            </a:lvl2pPr>
            <a:lvl3pPr marL="1055035" indent="0">
              <a:buNone/>
              <a:defRPr sz="1154"/>
            </a:lvl3pPr>
            <a:lvl4pPr marL="1582552" indent="0">
              <a:buNone/>
              <a:defRPr sz="1038"/>
            </a:lvl4pPr>
            <a:lvl5pPr marL="2110069" indent="0">
              <a:buNone/>
              <a:defRPr sz="1038"/>
            </a:lvl5pPr>
            <a:lvl6pPr marL="2637587" indent="0">
              <a:buNone/>
              <a:defRPr sz="1038"/>
            </a:lvl6pPr>
            <a:lvl7pPr marL="3165104" indent="0">
              <a:buNone/>
              <a:defRPr sz="1038"/>
            </a:lvl7pPr>
            <a:lvl8pPr marL="3692622" indent="0">
              <a:buNone/>
              <a:defRPr sz="1038"/>
            </a:lvl8pPr>
            <a:lvl9pPr marL="4220139" indent="0">
              <a:buNone/>
              <a:defRPr sz="10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83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2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146050"/>
            <a:ext cx="11013016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286" y="1125538"/>
            <a:ext cx="5412316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27800" y="1125538"/>
            <a:ext cx="541231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5043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002B-1497-46BB-99A6-FEA9DD61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6EA2B-B6A1-4EB9-90F1-C5FCE2CF5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15976-9B42-43B3-94C1-21310DA5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714BF-142C-4CA7-B9B2-C1276957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42133-3BB7-4308-94BA-D4DBBEAA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3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A2DE-862A-477C-9633-AD17308D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A9F8E-3E4E-4E5B-B6B2-4C7AE58C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BAD80-9F75-40FE-ABD5-AE5112C2F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0E3F8-1A5C-4907-944F-63BAB51F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430F1-4FBC-45FE-B600-53602DB2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49252-4A76-49EF-905D-9D2A62BD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8FEE-CB6D-4E47-9A7C-F1A1D981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E6447-831B-4556-92FA-DC88ABE3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58E8E-3CE0-42FA-91D1-0CEB06DFB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5565B-6ACC-4B47-A9F8-4B024F0CE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FEB49-A102-491E-B484-57F80C5CB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5C57C-5E14-4F3F-9645-C3DFE95E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E5B8D-7E88-41EC-9131-A90D28A4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FCF7B-4AAF-483C-AB48-32FAA118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6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233F-5148-472D-9E1D-DEE73167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2DBFB-50E8-4492-BCFD-2E1A685B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A869D-69C7-450E-B31A-414CC886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5B23C-6692-49D1-BC6A-45F91A6F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E7BB0-4AC5-4657-8296-4739E008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C813F-05DD-4ACC-90B5-E4B95C42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7721B-F2F1-4F31-8D25-4E6DC81A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1E1C-0189-4414-8DB2-31A41B33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F445-D3A4-45B4-8A96-995BB438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0F0C-F9EE-4266-AA9B-1425AA798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21B95-30D9-468D-9B5A-B0EC9CE7A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81ACC-70F9-439A-809F-F7E40551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331F5-429F-4792-9DAD-C40E6FDD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67F-2E1E-496A-855C-2CED7D93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4E12A-E2AB-4666-B97C-282EF55FE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2D2AC-4BF9-43C9-A63B-1DA7649DB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63E69-09AB-40C1-A1E9-A663EEE3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AAB10-7B14-4D5E-954B-E5F74DEF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8C23D-AEFE-4081-B34C-2D502C4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0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ABEF4-387E-43DA-8418-9B4AC6EC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881C0-7D15-4BD9-B97A-E13FDA81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ABDE0-0604-4538-A23A-B1FB20905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0BDBC-C61E-4DCC-B783-99B2EF3A4BC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EA9DF-48D5-4853-A43B-23FCA31F6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6A0EB-3FF6-4528-AFE2-97F8003C9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4E7CA-A582-4B61-B45D-CD59D45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3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527517" rtl="0" eaLnBrk="1" latinLnBrk="0" hangingPunct="1">
        <a:spcBef>
          <a:spcPct val="0"/>
        </a:spcBef>
        <a:buNone/>
        <a:defRPr sz="50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5638" indent="-395638" algn="l" defTabSz="527517" rtl="0" eaLnBrk="1" latinLnBrk="0" hangingPunct="1">
        <a:spcBef>
          <a:spcPct val="20000"/>
        </a:spcBef>
        <a:buFont typeface="Arial"/>
        <a:buChar char="•"/>
        <a:defRPr sz="3692" kern="1200">
          <a:solidFill>
            <a:schemeClr val="tx1"/>
          </a:solidFill>
          <a:latin typeface="+mn-lt"/>
          <a:ea typeface="+mn-ea"/>
          <a:cs typeface="+mn-cs"/>
        </a:defRPr>
      </a:lvl1pPr>
      <a:lvl2pPr marL="857216" indent="-329698" algn="l" defTabSz="527517" rtl="0" eaLnBrk="1" latinLnBrk="0" hangingPunct="1">
        <a:spcBef>
          <a:spcPct val="20000"/>
        </a:spcBef>
        <a:buFont typeface="Arial"/>
        <a:buChar char="–"/>
        <a:defRPr sz="3231" kern="1200">
          <a:solidFill>
            <a:schemeClr val="tx1"/>
          </a:solidFill>
          <a:latin typeface="+mn-lt"/>
          <a:ea typeface="+mn-ea"/>
          <a:cs typeface="+mn-cs"/>
        </a:defRPr>
      </a:lvl2pPr>
      <a:lvl3pPr marL="1318793" indent="-263759" algn="l" defTabSz="527517" rtl="0" eaLnBrk="1" latinLnBrk="0" hangingPunct="1">
        <a:spcBef>
          <a:spcPct val="20000"/>
        </a:spcBef>
        <a:buFont typeface="Arial"/>
        <a:buChar char="•"/>
        <a:defRPr sz="2769" kern="1200">
          <a:solidFill>
            <a:schemeClr val="tx1"/>
          </a:solidFill>
          <a:latin typeface="+mn-lt"/>
          <a:ea typeface="+mn-ea"/>
          <a:cs typeface="+mn-cs"/>
        </a:defRPr>
      </a:lvl3pPr>
      <a:lvl4pPr marL="1846311" indent="-263759" algn="l" defTabSz="527517" rtl="0" eaLnBrk="1" latinLnBrk="0" hangingPunct="1">
        <a:spcBef>
          <a:spcPct val="20000"/>
        </a:spcBef>
        <a:buFont typeface="Arial"/>
        <a:buChar char="–"/>
        <a:defRPr sz="2308" kern="1200">
          <a:solidFill>
            <a:schemeClr val="tx1"/>
          </a:solidFill>
          <a:latin typeface="+mn-lt"/>
          <a:ea typeface="+mn-ea"/>
          <a:cs typeface="+mn-cs"/>
        </a:defRPr>
      </a:lvl4pPr>
      <a:lvl5pPr marL="2373828" indent="-263759" algn="l" defTabSz="527517" rtl="0" eaLnBrk="1" latinLnBrk="0" hangingPunct="1">
        <a:spcBef>
          <a:spcPct val="20000"/>
        </a:spcBef>
        <a:buFont typeface="Arial"/>
        <a:buChar char="»"/>
        <a:defRPr sz="2308" kern="1200">
          <a:solidFill>
            <a:schemeClr val="tx1"/>
          </a:solidFill>
          <a:latin typeface="+mn-lt"/>
          <a:ea typeface="+mn-ea"/>
          <a:cs typeface="+mn-cs"/>
        </a:defRPr>
      </a:lvl5pPr>
      <a:lvl6pPr marL="2901345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6pPr>
      <a:lvl7pPr marL="3428863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7pPr>
      <a:lvl8pPr marL="3956380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8pPr>
      <a:lvl9pPr marL="4483898" indent="-263759" algn="l" defTabSz="527517" rtl="0" eaLnBrk="1" latinLnBrk="0" hangingPunct="1">
        <a:spcBef>
          <a:spcPct val="20000"/>
        </a:spcBef>
        <a:buFont typeface="Arial"/>
        <a:buChar char="•"/>
        <a:defRPr sz="23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1pPr>
      <a:lvl2pPr marL="52751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2pPr>
      <a:lvl3pPr marL="1055035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3pPr>
      <a:lvl4pPr marL="158255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4pPr>
      <a:lvl5pPr marL="211006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5pPr>
      <a:lvl6pPr marL="2637587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6pPr>
      <a:lvl7pPr marL="3165104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7pPr>
      <a:lvl8pPr marL="3692622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8pPr>
      <a:lvl9pPr marL="4220139" algn="l" defTabSz="527517" rtl="0" eaLnBrk="1" latinLnBrk="0" hangingPunct="1">
        <a:defRPr sz="20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21306" y="2283425"/>
            <a:ext cx="6749390" cy="133788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3. </a:t>
            </a:r>
            <a:b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>
                <a:solidFill>
                  <a:srgbClr val="036DB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Processor Microarchitecture and Design (1)</a:t>
            </a: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54900" y="3977845"/>
            <a:ext cx="4682197" cy="543419"/>
          </a:xfrm>
        </p:spPr>
        <p:txBody>
          <a:bodyPr>
            <a:normAutofit/>
          </a:bodyPr>
          <a:lstStyle/>
          <a:p>
            <a:r>
              <a:rPr lang="en-US" sz="239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Haonan Wang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F69DD-F6F9-4901-B2DF-C6FC23F88727}"/>
              </a:ext>
            </a:extLst>
          </p:cNvPr>
          <p:cNvSpPr txBox="1"/>
          <p:nvPr/>
        </p:nvSpPr>
        <p:spPr>
          <a:xfrm>
            <a:off x="826525" y="637428"/>
            <a:ext cx="5654662" cy="94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27517"/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CMPE 200 </a:t>
            </a:r>
            <a:b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769" dirty="0">
                <a:solidFill>
                  <a:srgbClr val="E7AC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Architecture &amp; Design</a:t>
            </a:r>
            <a:endParaRPr lang="en-US" sz="276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92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7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Register file is a collection of registers</a:t>
            </a:r>
          </a:p>
          <a:p>
            <a:r>
              <a:rPr lang="en-US" altLang="en-US" sz="2400" b="1" dirty="0"/>
              <a:t>To support R-type instruction, </a:t>
            </a:r>
          </a:p>
          <a:p>
            <a:pPr lvl="1"/>
            <a:r>
              <a:rPr lang="en-US" altLang="en-US" sz="2000" dirty="0"/>
              <a:t>4 Input ports : two 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 register ids, a </a:t>
            </a:r>
            <a:r>
              <a:rPr lang="en-US" altLang="en-US" sz="2000" dirty="0" err="1"/>
              <a:t>dst</a:t>
            </a:r>
            <a:r>
              <a:rPr lang="en-US" altLang="en-US" sz="2000" dirty="0"/>
              <a:t> register id and the result value</a:t>
            </a:r>
          </a:p>
          <a:p>
            <a:pPr lvl="1"/>
            <a:r>
              <a:rPr lang="en-US" altLang="en-US" sz="2000" dirty="0"/>
              <a:t>2 Output ports : two operand values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Decode Components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6312843" y="3089206"/>
            <a:ext cx="1143000" cy="23955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6312843" y="30892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6312843" y="35464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312843" y="40036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6312843" y="44608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6922443" y="30844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auto">
          <a:xfrm>
            <a:off x="6922443" y="3606731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20531" name="Text Box 22"/>
          <p:cNvSpPr txBox="1">
            <a:spLocks noChangeArrowheads="1"/>
          </p:cNvSpPr>
          <p:nvPr/>
        </p:nvSpPr>
        <p:spPr bwMode="auto">
          <a:xfrm>
            <a:off x="6350943" y="5009769"/>
            <a:ext cx="1143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Register File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455843" y="3301932"/>
            <a:ext cx="381000" cy="536575"/>
            <a:chOff x="6543011" y="3127278"/>
            <a:chExt cx="330200" cy="465032"/>
          </a:xfrm>
        </p:grpSpPr>
        <p:cxnSp>
          <p:nvCxnSpPr>
            <p:cNvPr id="20514" name="AutoShape 11"/>
            <p:cNvCxnSpPr>
              <a:cxnSpLocks noChangeShapeType="1"/>
            </p:cNvCxnSpPr>
            <p:nvPr/>
          </p:nvCxnSpPr>
          <p:spPr bwMode="auto">
            <a:xfrm>
              <a:off x="6543011" y="312727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5" name="AutoShape 11"/>
            <p:cNvCxnSpPr>
              <a:cxnSpLocks noChangeShapeType="1"/>
            </p:cNvCxnSpPr>
            <p:nvPr/>
          </p:nvCxnSpPr>
          <p:spPr bwMode="auto">
            <a:xfrm>
              <a:off x="6543011" y="358955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9" name="AutoShape 11"/>
          <p:cNvCxnSpPr>
            <a:cxnSpLocks noChangeShapeType="1"/>
          </p:cNvCxnSpPr>
          <p:nvPr/>
        </p:nvCxnSpPr>
        <p:spPr bwMode="auto">
          <a:xfrm>
            <a:off x="5931843" y="3268599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11"/>
          <p:cNvCxnSpPr>
            <a:cxnSpLocks noChangeShapeType="1"/>
          </p:cNvCxnSpPr>
          <p:nvPr/>
        </p:nvCxnSpPr>
        <p:spPr bwMode="auto">
          <a:xfrm>
            <a:off x="5931843" y="3751755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" name="Group 72"/>
          <p:cNvGrpSpPr/>
          <p:nvPr/>
        </p:nvGrpSpPr>
        <p:grpSpPr>
          <a:xfrm>
            <a:off x="5931843" y="4143312"/>
            <a:ext cx="381000" cy="536575"/>
            <a:chOff x="6543011" y="3127278"/>
            <a:chExt cx="330200" cy="465032"/>
          </a:xfrm>
        </p:grpSpPr>
        <p:cxnSp>
          <p:nvCxnSpPr>
            <p:cNvPr id="74" name="AutoShape 11"/>
            <p:cNvCxnSpPr>
              <a:cxnSpLocks noChangeShapeType="1"/>
            </p:cNvCxnSpPr>
            <p:nvPr/>
          </p:nvCxnSpPr>
          <p:spPr bwMode="auto">
            <a:xfrm>
              <a:off x="6543011" y="312727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AutoShape 11"/>
            <p:cNvCxnSpPr>
              <a:cxnSpLocks noChangeShapeType="1"/>
            </p:cNvCxnSpPr>
            <p:nvPr/>
          </p:nvCxnSpPr>
          <p:spPr bwMode="auto">
            <a:xfrm>
              <a:off x="6543011" y="358955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5925005" y="3155254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5931843" y="3650377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5943599" y="4046344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5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504709" y="5497635"/>
            <a:ext cx="776566" cy="495869"/>
            <a:chOff x="4712558" y="3078363"/>
            <a:chExt cx="673024" cy="429753"/>
          </a:xfrm>
        </p:grpSpPr>
        <p:sp>
          <p:nvSpPr>
            <p:cNvPr id="83" name="Text Box 23"/>
            <p:cNvSpPr txBox="1">
              <a:spLocks noChangeArrowheads="1"/>
            </p:cNvSpPr>
            <p:nvPr/>
          </p:nvSpPr>
          <p:spPr bwMode="auto">
            <a:xfrm>
              <a:off x="4712558" y="3288056"/>
              <a:ext cx="673024" cy="22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 err="1">
                  <a:solidFill>
                    <a:prstClr val="black"/>
                  </a:solidFill>
                  <a:latin typeface="Arial" charset="0"/>
                </a:rPr>
                <a:t>RegWrite</a:t>
              </a:r>
              <a:endParaRPr lang="en-US" sz="1050" b="1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84" name="AutoShape 11"/>
            <p:cNvCxnSpPr>
              <a:cxnSpLocks noChangeShapeType="1"/>
              <a:stCxn id="83" idx="0"/>
            </p:cNvCxnSpPr>
            <p:nvPr/>
          </p:nvCxnSpPr>
          <p:spPr bwMode="auto">
            <a:xfrm flipV="1">
              <a:off x="5049070" y="3078363"/>
              <a:ext cx="8346" cy="209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5974090" y="4543351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7440195" y="3182361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7435344" y="3703779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34033-CC77-4927-8F25-7BA63E5D9F64}"/>
              </a:ext>
            </a:extLst>
          </p:cNvPr>
          <p:cNvGrpSpPr/>
          <p:nvPr/>
        </p:nvGrpSpPr>
        <p:grpSpPr>
          <a:xfrm>
            <a:off x="5879158" y="2784646"/>
            <a:ext cx="1066800" cy="457200"/>
            <a:chOff x="1203960" y="3817254"/>
            <a:chExt cx="924560" cy="396240"/>
          </a:xfrm>
        </p:grpSpPr>
        <p:cxnSp>
          <p:nvCxnSpPr>
            <p:cNvPr id="30" name="Straight Connector 24">
              <a:extLst>
                <a:ext uri="{FF2B5EF4-FFF2-40B4-BE49-F238E27FC236}">
                  <a16:creationId xmlns:a16="http://schemas.microsoft.com/office/drawing/2014/main" id="{0CD59FA5-CDB0-4A63-84A9-F3A49379C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Connector 27">
              <a:extLst>
                <a:ext uri="{FF2B5EF4-FFF2-40B4-BE49-F238E27FC236}">
                  <a16:creationId xmlns:a16="http://schemas.microsoft.com/office/drawing/2014/main" id="{68E3DD4B-5E67-430C-8C24-A682D77678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22">
              <a:extLst>
                <a:ext uri="{FF2B5EF4-FFF2-40B4-BE49-F238E27FC236}">
                  <a16:creationId xmlns:a16="http://schemas.microsoft.com/office/drawing/2014/main" id="{665A9A7B-2AB3-471A-8B28-984E3B883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33" name="Shape 31">
              <a:extLst>
                <a:ext uri="{FF2B5EF4-FFF2-40B4-BE49-F238E27FC236}">
                  <a16:creationId xmlns:a16="http://schemas.microsoft.com/office/drawing/2014/main" id="{7A84C02F-E258-44BB-808A-8A6FCA2E045E}"/>
                </a:ext>
              </a:extLst>
            </p:cNvPr>
            <p:cNvCxnSpPr>
              <a:cxnSpLocks noChangeShapeType="1"/>
              <a:stCxn id="32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3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44" grpId="0"/>
      <p:bldP spid="45" grpId="0"/>
      <p:bldP spid="46" grpId="0"/>
      <p:bldP spid="47" grpId="0"/>
      <p:bldP spid="48" grpId="0"/>
      <p:bldP spid="49" grpId="0"/>
      <p:bldP spid="20531" grpId="0"/>
      <p:bldP spid="77" grpId="0"/>
      <p:bldP spid="80" grpId="0"/>
      <p:bldP spid="81" grpId="0"/>
      <p:bldP spid="26" grpId="0"/>
      <p:bldP spid="27" grpId="0"/>
      <p:bldP spid="2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786B64DC-EED0-40DD-BB7F-FC9625D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671548" y="1024776"/>
            <a:ext cx="152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10F2-5E57-4DDE-B2D3-9C3C722D2763}"/>
              </a:ext>
            </a:extLst>
          </p:cNvPr>
          <p:cNvSpPr/>
          <p:nvPr/>
        </p:nvSpPr>
        <p:spPr>
          <a:xfrm>
            <a:off x="6429965" y="1930015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FF0000"/>
                </a:solidFill>
                <a:latin typeface="Calibri"/>
              </a:rPr>
              <a:t>$t1 reg. # / $s0 data / 0x04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866770" y="1024776"/>
            <a:ext cx="1396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Execute LW</a:t>
            </a:r>
          </a:p>
        </p:txBody>
      </p:sp>
      <p:cxnSp>
        <p:nvCxnSpPr>
          <p:cNvPr id="116" name="Elbow Connector 228">
            <a:extLst>
              <a:ext uri="{FF2B5EF4-FFF2-40B4-BE49-F238E27FC236}">
                <a16:creationId xmlns:a16="http://schemas.microsoft.com/office/drawing/2014/main" id="{6EEBAF9F-2A47-48ED-9DB1-7C16331DDA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8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Elbow Connector 228">
            <a:extLst>
              <a:ext uri="{FF2B5EF4-FFF2-40B4-BE49-F238E27FC236}">
                <a16:creationId xmlns:a16="http://schemas.microsoft.com/office/drawing/2014/main" id="{D29B36CE-CF14-4320-A79B-BBE5D67E26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7">
            <a:extLst>
              <a:ext uri="{FF2B5EF4-FFF2-40B4-BE49-F238E27FC236}">
                <a16:creationId xmlns:a16="http://schemas.microsoft.com/office/drawing/2014/main" id="{AA1C947B-23D4-48B3-B347-9EF01A905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239548" y="1024776"/>
            <a:ext cx="244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 (stalled)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1C8438F-EE7C-4620-AA0B-385C434F0D88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EC04A-7BB9-4F28-9E49-6EADC3675941}"/>
              </a:ext>
            </a:extLst>
          </p:cNvPr>
          <p:cNvSpPr txBox="1"/>
          <p:nvPr/>
        </p:nvSpPr>
        <p:spPr>
          <a:xfrm>
            <a:off x="8704840" y="1018949"/>
            <a:ext cx="148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Memory LW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0F9E5AE-6C51-4D7C-B1C1-16C4B9062725}"/>
              </a:ext>
            </a:extLst>
          </p:cNvPr>
          <p:cNvSpPr/>
          <p:nvPr/>
        </p:nvSpPr>
        <p:spPr>
          <a:xfrm>
            <a:off x="7011048" y="1029742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FFCDE-998E-416C-B42D-C0BC2A9694D1}"/>
              </a:ext>
            </a:extLst>
          </p:cNvPr>
          <p:cNvSpPr/>
          <p:nvPr/>
        </p:nvSpPr>
        <p:spPr>
          <a:xfrm>
            <a:off x="8495913" y="1932240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FF0000"/>
                </a:solidFill>
                <a:latin typeface="Calibri"/>
              </a:rPr>
              <a:t>$t1 </a:t>
            </a:r>
            <a:r>
              <a:rPr lang="en-US" altLang="en-US" sz="1615" dirty="0" err="1">
                <a:solidFill>
                  <a:srgbClr val="FF0000"/>
                </a:solidFill>
                <a:latin typeface="Calibri"/>
              </a:rPr>
              <a:t>reg</a:t>
            </a:r>
            <a:r>
              <a:rPr lang="en-US" altLang="en-US" sz="1615" dirty="0">
                <a:solidFill>
                  <a:srgbClr val="FF0000"/>
                </a:solidFill>
                <a:latin typeface="Calibri"/>
              </a:rPr>
              <a:t> #. / $s0 + 4</a:t>
            </a:r>
          </a:p>
        </p:txBody>
      </p:sp>
      <p:sp>
        <p:nvSpPr>
          <p:cNvPr id="118" name="Oval Callout 6">
            <a:extLst>
              <a:ext uri="{FF2B5EF4-FFF2-40B4-BE49-F238E27FC236}">
                <a16:creationId xmlns:a16="http://schemas.microsoft.com/office/drawing/2014/main" id="{081A4B04-7E34-43BE-9513-E0731351300A}"/>
              </a:ext>
            </a:extLst>
          </p:cNvPr>
          <p:cNvSpPr/>
          <p:nvPr/>
        </p:nvSpPr>
        <p:spPr>
          <a:xfrm>
            <a:off x="7877712" y="1596399"/>
            <a:ext cx="3438914" cy="1225171"/>
          </a:xfrm>
          <a:prstGeom prst="wedgeEllipseCallout">
            <a:avLst>
              <a:gd name="adj1" fmla="val -42681"/>
              <a:gd name="adj2" fmla="val -72621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27517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still need a stall for LW to read data from memory</a:t>
            </a:r>
          </a:p>
        </p:txBody>
      </p:sp>
    </p:spTree>
    <p:extLst>
      <p:ext uri="{BB962C8B-B14F-4D97-AF65-F5344CB8AC3E}">
        <p14:creationId xmlns:p14="http://schemas.microsoft.com/office/powerpoint/2010/main" val="31973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D72FD3F3-D7F7-42F8-84AD-D436D239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227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 + 1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$t1 = 0x60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376273" y="1024776"/>
            <a:ext cx="2130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Calibri"/>
              </a:rPr>
              <a:t>Decode Next instr.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790570" y="1024776"/>
            <a:ext cx="1606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Execute ADD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06DD7-5819-4367-947E-85D121697255}"/>
              </a:ext>
            </a:extLst>
          </p:cNvPr>
          <p:cNvSpPr/>
          <p:nvPr/>
        </p:nvSpPr>
        <p:spPr>
          <a:xfrm>
            <a:off x="6431763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00B050"/>
                </a:solidFill>
                <a:latin typeface="Calibri"/>
              </a:rPr>
              <a:t>$t5 reg. # /</a:t>
            </a:r>
            <a:r>
              <a:rPr lang="en-US" altLang="en-US" sz="1615" b="1" dirty="0">
                <a:solidFill>
                  <a:srgbClr val="00B050"/>
                </a:solidFill>
                <a:latin typeface="Calibri"/>
              </a:rPr>
              <a:t> </a:t>
            </a:r>
            <a:r>
              <a:rPr lang="en-US" altLang="en-US" sz="1615" strike="sngStrike" dirty="0">
                <a:solidFill>
                  <a:srgbClr val="FF0000"/>
                </a:solidFill>
                <a:latin typeface="Calibri"/>
              </a:rPr>
              <a:t>0x0</a:t>
            </a:r>
            <a:r>
              <a:rPr lang="en-US" altLang="en-US" sz="1615" b="1" dirty="0">
                <a:solidFill>
                  <a:srgbClr val="00B050"/>
                </a:solidFill>
                <a:latin typeface="Calibri"/>
              </a:rPr>
              <a:t> </a:t>
            </a:r>
            <a:r>
              <a:rPr lang="en-US" altLang="en-US" sz="1615" dirty="0">
                <a:solidFill>
                  <a:srgbClr val="00B050"/>
                </a:solidFill>
                <a:latin typeface="Calibri"/>
              </a:rPr>
              <a:t>and 0x24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8CF7A2-347D-44F1-84BF-12F7E867C319}"/>
              </a:ext>
            </a:extLst>
          </p:cNvPr>
          <p:cNvSpPr/>
          <p:nvPr/>
        </p:nvSpPr>
        <p:spPr>
          <a:xfrm>
            <a:off x="4249452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516A93E-3D1D-4DF3-81CE-020553BE5B95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20" name="Curved Connector 6">
            <a:extLst>
              <a:ext uri="{FF2B5EF4-FFF2-40B4-BE49-F238E27FC236}">
                <a16:creationId xmlns:a16="http://schemas.microsoft.com/office/drawing/2014/main" id="{FC71D482-C585-462D-834F-46586BB6218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6644538" y="3968033"/>
            <a:ext cx="2471595" cy="794495"/>
          </a:xfrm>
          <a:prstGeom prst="curvedConnector3">
            <a:avLst>
              <a:gd name="adj1" fmla="val 526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0C6812E-048C-419A-A3BC-02C79E36EA0E}"/>
              </a:ext>
            </a:extLst>
          </p:cNvPr>
          <p:cNvSpPr txBox="1"/>
          <p:nvPr/>
        </p:nvSpPr>
        <p:spPr>
          <a:xfrm>
            <a:off x="6803370" y="3682524"/>
            <a:ext cx="58702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615" dirty="0">
                <a:solidFill>
                  <a:srgbClr val="FF0000"/>
                </a:solidFill>
                <a:latin typeface="Calibri"/>
              </a:rPr>
              <a:t>0x60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A5CA07-D14A-4CE1-A1D2-8EECB537582A}"/>
              </a:ext>
            </a:extLst>
          </p:cNvPr>
          <p:cNvSpPr/>
          <p:nvPr/>
        </p:nvSpPr>
        <p:spPr>
          <a:xfrm>
            <a:off x="10168525" y="1931247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0x60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149A505-DC7E-41F7-A58A-8C15F1AE6E5E}"/>
              </a:ext>
            </a:extLst>
          </p:cNvPr>
          <p:cNvSpPr/>
          <p:nvPr/>
        </p:nvSpPr>
        <p:spPr>
          <a:xfrm rot="16200000">
            <a:off x="10622158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D2F595-2BA8-48B5-AC9E-88591FA085BA}"/>
              </a:ext>
            </a:extLst>
          </p:cNvPr>
          <p:cNvSpPr txBox="1"/>
          <p:nvPr/>
        </p:nvSpPr>
        <p:spPr>
          <a:xfrm>
            <a:off x="10166901" y="1017533"/>
            <a:ext cx="1659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Writeback LW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0C327F35-2AA5-4C28-8DE7-578697EAB6D9}"/>
              </a:ext>
            </a:extLst>
          </p:cNvPr>
          <p:cNvSpPr/>
          <p:nvPr/>
        </p:nvSpPr>
        <p:spPr>
          <a:xfrm>
            <a:off x="8890938" y="1031815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cxnSp>
        <p:nvCxnSpPr>
          <p:cNvPr id="123" name="Elbow Connector 228">
            <a:extLst>
              <a:ext uri="{FF2B5EF4-FFF2-40B4-BE49-F238E27FC236}">
                <a16:creationId xmlns:a16="http://schemas.microsoft.com/office/drawing/2014/main" id="{26ACA3CB-3B4C-4028-A27E-783539A798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6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1" name="Group 4"/>
          <p:cNvGraphicFramePr>
            <a:graphicFrameLocks/>
          </p:cNvGraphicFramePr>
          <p:nvPr/>
        </p:nvGraphicFramePr>
        <p:xfrm>
          <a:off x="2521175" y="2191474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>
            <a:off x="5011333" y="2777293"/>
            <a:ext cx="199476" cy="17462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9010875" y="1997297"/>
            <a:ext cx="4897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47563" y="1364782"/>
            <a:ext cx="288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dirty="0">
                <a:solidFill>
                  <a:srgbClr val="FF0000"/>
                </a:solidFill>
                <a:latin typeface="Calibri"/>
              </a:rPr>
              <a:t>Saved 1 cycles</a:t>
            </a:r>
          </a:p>
          <a:p>
            <a:pPr algn="ctr" defTabSz="527517"/>
            <a:r>
              <a:rPr lang="en-US" dirty="0">
                <a:solidFill>
                  <a:srgbClr val="FF0000"/>
                </a:solidFill>
                <a:latin typeface="Calibri"/>
              </a:rPr>
              <a:t>compared to w/o forwarding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619840" y="1161553"/>
            <a:ext cx="3220960" cy="1253085"/>
          </a:xfrm>
          <a:prstGeom prst="wedgeEllipseCallout">
            <a:avLst>
              <a:gd name="adj1" fmla="val -42518"/>
              <a:gd name="adj2" fmla="val 86309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Only one stall to wait for LW reads data from memory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5F29D75-C6CF-48E5-B217-9A90CCE6E8A5}"/>
              </a:ext>
            </a:extLst>
          </p:cNvPr>
          <p:cNvSpPr/>
          <p:nvPr/>
        </p:nvSpPr>
        <p:spPr bwMode="auto">
          <a:xfrm>
            <a:off x="4497140" y="290666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EA7B653-4C5D-49BB-9C6C-C0C74AD0365F}"/>
              </a:ext>
            </a:extLst>
          </p:cNvPr>
          <p:cNvSpPr/>
          <p:nvPr/>
        </p:nvSpPr>
        <p:spPr bwMode="auto">
          <a:xfrm>
            <a:off x="4495816" y="3296506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99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As far as earlier instruction’s result is in pipeline, the result value can be forwarded to the following instructions</a:t>
            </a:r>
          </a:p>
          <a:p>
            <a:endParaRPr lang="en-US" sz="2400" b="1" dirty="0"/>
          </a:p>
          <a:p>
            <a:r>
              <a:rPr lang="en-US" sz="2400" b="1" dirty="0"/>
              <a:t>In arithmetic operations, no stall is needed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1" name="Group 4"/>
          <p:cNvGraphicFramePr>
            <a:graphicFrameLocks/>
          </p:cNvGraphicFramePr>
          <p:nvPr/>
        </p:nvGraphicFramePr>
        <p:xfrm>
          <a:off x="4297680" y="3566160"/>
          <a:ext cx="5483810" cy="2549285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6" name="Curved Connector 5"/>
          <p:cNvCxnSpPr>
            <a:endCxn id="12" idx="2"/>
          </p:cNvCxnSpPr>
          <p:nvPr/>
        </p:nvCxnSpPr>
        <p:spPr>
          <a:xfrm rot="5400000">
            <a:off x="6141491" y="4274674"/>
            <a:ext cx="323339" cy="7328"/>
          </a:xfrm>
          <a:prstGeom prst="curvedConnector4">
            <a:avLst>
              <a:gd name="adj1" fmla="val 45921"/>
              <a:gd name="adj2" fmla="val 2139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33" idx="2"/>
            <a:endCxn id="26" idx="2"/>
          </p:cNvCxnSpPr>
          <p:nvPr/>
        </p:nvCxnSpPr>
        <p:spPr>
          <a:xfrm rot="10800000" flipV="1">
            <a:off x="6796260" y="4098009"/>
            <a:ext cx="14654" cy="717232"/>
          </a:xfrm>
          <a:prstGeom prst="curvedConnector3">
            <a:avLst>
              <a:gd name="adj1" fmla="val 111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endCxn id="23" idx="2"/>
          </p:cNvCxnSpPr>
          <p:nvPr/>
        </p:nvCxnSpPr>
        <p:spPr>
          <a:xfrm rot="5400000">
            <a:off x="6669505" y="4566761"/>
            <a:ext cx="268167" cy="14654"/>
          </a:xfrm>
          <a:prstGeom prst="curvedConnector4">
            <a:avLst>
              <a:gd name="adj1" fmla="val 45082"/>
              <a:gd name="adj2" fmla="val 57998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299495" y="4413630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96260" y="4681796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96260" y="4788865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96260" y="4071633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822636" y="4413630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097280" y="4206240"/>
            <a:ext cx="2961645" cy="1360523"/>
          </a:xfrm>
          <a:prstGeom prst="rect">
            <a:avLst/>
          </a:prstGeom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ADD 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,$t1,$t2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SUB </a:t>
            </a:r>
            <a:r>
              <a:rPr lang="en-US" altLang="en-US" sz="2400" dirty="0">
                <a:solidFill>
                  <a:srgbClr val="0070C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,$t4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XOR $t7,</a:t>
            </a:r>
            <a:r>
              <a:rPr lang="en-US" altLang="en-US" sz="2400" dirty="0">
                <a:solidFill>
                  <a:srgbClr val="0070C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</a:p>
        </p:txBody>
      </p:sp>
    </p:spTree>
    <p:extLst>
      <p:ext uri="{BB962C8B-B14F-4D97-AF65-F5344CB8AC3E}">
        <p14:creationId xmlns:p14="http://schemas.microsoft.com/office/powerpoint/2010/main" val="16924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Forwarding Logic</a:t>
            </a:r>
            <a:endParaRPr lang="en-AU" altLang="en-US" sz="4400" dirty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Forwarding from MEM</a:t>
            </a:r>
            <a:endParaRPr lang="en-AU" altLang="en-US" sz="2400" b="1" dirty="0"/>
          </a:p>
          <a:p>
            <a:pPr lvl="1" eaLnBrk="1" hangingPunct="1"/>
            <a:r>
              <a:rPr lang="en-AU" altLang="en-US" sz="2000" dirty="0"/>
              <a:t>if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we_regM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rsE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rsE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ForwardAE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  <a:p>
            <a:pPr lvl="1"/>
            <a:r>
              <a:rPr lang="en-AU" altLang="en-US" sz="2000" dirty="0"/>
              <a:t>if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we_regM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ForwardBE</a:t>
            </a:r>
            <a:r>
              <a:rPr lang="en-AU" altLang="en-US" sz="2000" dirty="0">
                <a:solidFill>
                  <a:schemeClr val="hlink"/>
                </a:solidFill>
              </a:rPr>
              <a:t> = 10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8" name="Group 4"/>
          <p:cNvGraphicFramePr>
            <a:graphicFrameLocks/>
          </p:cNvGraphicFramePr>
          <p:nvPr/>
        </p:nvGraphicFramePr>
        <p:xfrm>
          <a:off x="4297680" y="3566160"/>
          <a:ext cx="5483810" cy="2549285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9" name="Curved Connector 8"/>
          <p:cNvCxnSpPr>
            <a:endCxn id="12" idx="2"/>
          </p:cNvCxnSpPr>
          <p:nvPr/>
        </p:nvCxnSpPr>
        <p:spPr>
          <a:xfrm rot="5400000">
            <a:off x="6145149" y="4275722"/>
            <a:ext cx="323339" cy="7328"/>
          </a:xfrm>
          <a:prstGeom prst="curvedConnector4">
            <a:avLst>
              <a:gd name="adj1" fmla="val 45921"/>
              <a:gd name="adj2" fmla="val 2139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endCxn id="13" idx="2"/>
          </p:cNvCxnSpPr>
          <p:nvPr/>
        </p:nvCxnSpPr>
        <p:spPr>
          <a:xfrm rot="5400000">
            <a:off x="6673163" y="4567809"/>
            <a:ext cx="268167" cy="14654"/>
          </a:xfrm>
          <a:prstGeom prst="curvedConnector4">
            <a:avLst>
              <a:gd name="adj1" fmla="val 45082"/>
              <a:gd name="adj2" fmla="val 5799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303153" y="4414678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99918" y="4682844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99918" y="4789912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99918" y="4072680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826294" y="4414678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293415" y="4437523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90179" y="4095525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1097280" y="4206240"/>
            <a:ext cx="2961645" cy="1600200"/>
          </a:xfrm>
          <a:prstGeom prst="rect">
            <a:avLst/>
          </a:prstGeom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ADD 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,$t1,$t2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SUB </a:t>
            </a:r>
            <a:r>
              <a:rPr lang="en-US" altLang="en-US" sz="2400" dirty="0">
                <a:solidFill>
                  <a:srgbClr val="FF000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,$t4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XOR $t7,</a:t>
            </a:r>
            <a:r>
              <a:rPr lang="en-US" altLang="en-US" sz="2400" dirty="0">
                <a:solidFill>
                  <a:srgbClr val="FF0000"/>
                </a:solidFill>
              </a:rPr>
              <a:t>$t5</a:t>
            </a:r>
            <a:r>
              <a:rPr lang="en-US" altLang="en-US" sz="2400" dirty="0">
                <a:solidFill>
                  <a:prstClr val="black"/>
                </a:solidFill>
              </a:rPr>
              <a:t>,$t3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75029-A3A8-4D4F-A6E4-212BCA9A960E}"/>
              </a:ext>
            </a:extLst>
          </p:cNvPr>
          <p:cNvSpPr txBox="1"/>
          <p:nvPr/>
        </p:nvSpPr>
        <p:spPr>
          <a:xfrm>
            <a:off x="7710058" y="1457086"/>
            <a:ext cx="3610933" cy="15835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rsE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source register id in EXE stage </a:t>
            </a:r>
          </a:p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destination register id in MEM stage </a:t>
            </a:r>
          </a:p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we_regM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register file write enable in MEM stage </a:t>
            </a:r>
          </a:p>
        </p:txBody>
      </p:sp>
    </p:spTree>
    <p:extLst>
      <p:ext uri="{BB962C8B-B14F-4D97-AF65-F5344CB8AC3E}">
        <p14:creationId xmlns:p14="http://schemas.microsoft.com/office/powerpoint/2010/main" val="36167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Forwarding Logic</a:t>
            </a:r>
            <a:endParaRPr lang="en-AU" altLang="en-US" sz="4400" dirty="0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Forwarding from WB</a:t>
            </a:r>
          </a:p>
          <a:p>
            <a:pPr lvl="1"/>
            <a:r>
              <a:rPr lang="en-AU" altLang="en-US" sz="2000" dirty="0"/>
              <a:t>if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we_regW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rsE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rf_waW</a:t>
            </a:r>
            <a:r>
              <a:rPr lang="en-AU" altLang="en-US" sz="2000" dirty="0"/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rsE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ForwardAE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  <a:p>
            <a:pPr lvl="1"/>
            <a:r>
              <a:rPr lang="en-AU" altLang="en-US" sz="2000" dirty="0"/>
              <a:t>if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we_regW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rf_waW</a:t>
            </a:r>
            <a:r>
              <a:rPr lang="en-AU" altLang="en-US" sz="2000" dirty="0"/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))</a:t>
            </a:r>
            <a:br>
              <a:rPr lang="en-AU" altLang="en-US" sz="2000" dirty="0"/>
            </a:br>
            <a:r>
              <a:rPr lang="en-AU" altLang="en-US" sz="2000" dirty="0"/>
              <a:t>  </a:t>
            </a:r>
            <a:r>
              <a:rPr lang="en-AU" altLang="en-US" sz="2000" dirty="0" err="1">
                <a:solidFill>
                  <a:schemeClr val="hlink"/>
                </a:solidFill>
              </a:rPr>
              <a:t>ForwardBE</a:t>
            </a:r>
            <a:r>
              <a:rPr lang="en-AU" altLang="en-US" sz="2000" dirty="0">
                <a:solidFill>
                  <a:schemeClr val="hlink"/>
                </a:solidFill>
              </a:rPr>
              <a:t> = 01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97280" y="4206240"/>
            <a:ext cx="2961645" cy="1600200"/>
          </a:xfrm>
          <a:prstGeom prst="rect">
            <a:avLst/>
          </a:prstGeom>
        </p:spPr>
        <p:txBody>
          <a:bodyPr vert="horz" lIns="105508" tIns="52754" rIns="105508" bIns="5275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ADD 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  <a:r>
              <a:rPr lang="en-US" altLang="en-US" sz="2400" dirty="0">
                <a:solidFill>
                  <a:prstClr val="black"/>
                </a:solidFill>
              </a:rPr>
              <a:t>,$t1,$t2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SUB $t5,$t3,$t4</a:t>
            </a:r>
          </a:p>
          <a:p>
            <a:pPr marL="0" indent="0" defTabSz="527517">
              <a:lnSpc>
                <a:spcPct val="90000"/>
              </a:lnSpc>
              <a:buNone/>
            </a:pPr>
            <a:r>
              <a:rPr lang="en-US" altLang="en-US" sz="2400" dirty="0">
                <a:solidFill>
                  <a:prstClr val="black"/>
                </a:solidFill>
              </a:rPr>
              <a:t>XOR $t7,$t5,</a:t>
            </a:r>
            <a:r>
              <a:rPr lang="en-US" altLang="en-US" sz="2400" dirty="0">
                <a:solidFill>
                  <a:srgbClr val="FF0000"/>
                </a:solidFill>
              </a:rPr>
              <a:t>$t3</a:t>
            </a:r>
          </a:p>
        </p:txBody>
      </p:sp>
      <p:graphicFrame>
        <p:nvGraphicFramePr>
          <p:cNvPr id="10" name="Group 4"/>
          <p:cNvGraphicFramePr>
            <a:graphicFrameLocks/>
          </p:cNvGraphicFramePr>
          <p:nvPr/>
        </p:nvGraphicFramePr>
        <p:xfrm>
          <a:off x="4297680" y="3566160"/>
          <a:ext cx="5483810" cy="2549285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" name="Curved Connector 11"/>
          <p:cNvCxnSpPr>
            <a:stCxn id="17" idx="2"/>
            <a:endCxn id="16" idx="2"/>
          </p:cNvCxnSpPr>
          <p:nvPr/>
        </p:nvCxnSpPr>
        <p:spPr>
          <a:xfrm rot="10800000" flipV="1">
            <a:off x="6798482" y="4097324"/>
            <a:ext cx="14654" cy="717232"/>
          </a:xfrm>
          <a:prstGeom prst="curvedConnector3">
            <a:avLst>
              <a:gd name="adj1" fmla="val 111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301717" y="4412946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798483" y="4681111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98482" y="4788180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98482" y="4070948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824858" y="4412946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91979" y="4435791"/>
            <a:ext cx="52753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88743" y="4093793"/>
            <a:ext cx="264028" cy="52753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50652F-29C0-4037-872F-84A784CCC84F}"/>
              </a:ext>
            </a:extLst>
          </p:cNvPr>
          <p:cNvSpPr txBox="1"/>
          <p:nvPr/>
        </p:nvSpPr>
        <p:spPr>
          <a:xfrm>
            <a:off x="7884741" y="1457086"/>
            <a:ext cx="3436251" cy="108645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rf_waW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destination register id in WB stage </a:t>
            </a:r>
          </a:p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we_regW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register file write enable in WB stage </a:t>
            </a:r>
          </a:p>
        </p:txBody>
      </p:sp>
    </p:spTree>
    <p:extLst>
      <p:ext uri="{BB962C8B-B14F-4D97-AF65-F5344CB8AC3E}">
        <p14:creationId xmlns:p14="http://schemas.microsoft.com/office/powerpoint/2010/main" val="38930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Forwarding Path</a:t>
            </a:r>
          </a:p>
        </p:txBody>
      </p:sp>
      <p:sp>
        <p:nvSpPr>
          <p:cNvPr id="124" name="Trapezoid 123">
            <a:extLst>
              <a:ext uri="{FF2B5EF4-FFF2-40B4-BE49-F238E27FC236}">
                <a16:creationId xmlns:a16="http://schemas.microsoft.com/office/drawing/2014/main" id="{4048883D-65DA-4480-86A9-18812FA066E9}"/>
              </a:ext>
            </a:extLst>
          </p:cNvPr>
          <p:cNvSpPr/>
          <p:nvPr/>
        </p:nvSpPr>
        <p:spPr bwMode="auto">
          <a:xfrm rot="5400000">
            <a:off x="7189135" y="2836589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5" name="Text Box 23">
            <a:extLst>
              <a:ext uri="{FF2B5EF4-FFF2-40B4-BE49-F238E27FC236}">
                <a16:creationId xmlns:a16="http://schemas.microsoft.com/office/drawing/2014/main" id="{13F6E905-C515-4845-9FF3-90F1A92A2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761" y="3027091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8" name="Rectangle 7">
            <a:extLst>
              <a:ext uri="{FF2B5EF4-FFF2-40B4-BE49-F238E27FC236}">
                <a16:creationId xmlns:a16="http://schemas.microsoft.com/office/drawing/2014/main" id="{32421CE2-B270-4565-9D8C-B3DB9E6BE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949" y="2962088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29" name="Text Box 23">
            <a:extLst>
              <a:ext uri="{FF2B5EF4-FFF2-40B4-BE49-F238E27FC236}">
                <a16:creationId xmlns:a16="http://schemas.microsoft.com/office/drawing/2014/main" id="{1A89B5D8-042E-499E-B84A-D13622EC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949" y="3047814"/>
            <a:ext cx="68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0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0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30" name="Text Box 23">
            <a:extLst>
              <a:ext uri="{FF2B5EF4-FFF2-40B4-BE49-F238E27FC236}">
                <a16:creationId xmlns:a16="http://schemas.microsoft.com/office/drawing/2014/main" id="{9F4E4C5A-CD2F-4A94-857D-ED5782953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6949" y="3343088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36" name="Text Box 23">
            <a:extLst>
              <a:ext uri="{FF2B5EF4-FFF2-40B4-BE49-F238E27FC236}">
                <a16:creationId xmlns:a16="http://schemas.microsoft.com/office/drawing/2014/main" id="{37187876-FA3D-4A30-8B85-737BBE6E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949" y="3722501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37" name="Text Box 23">
            <a:extLst>
              <a:ext uri="{FF2B5EF4-FFF2-40B4-BE49-F238E27FC236}">
                <a16:creationId xmlns:a16="http://schemas.microsoft.com/office/drawing/2014/main" id="{D01A082F-9290-4DEC-A541-C0DF8879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549" y="380028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38" name="Text Box 23">
            <a:extLst>
              <a:ext uri="{FF2B5EF4-FFF2-40B4-BE49-F238E27FC236}">
                <a16:creationId xmlns:a16="http://schemas.microsoft.com/office/drawing/2014/main" id="{FC40C370-ADD0-437D-9211-E62BD4863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549" y="3060513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39" name="AutoShape 11">
            <a:extLst>
              <a:ext uri="{FF2B5EF4-FFF2-40B4-BE49-F238E27FC236}">
                <a16:creationId xmlns:a16="http://schemas.microsoft.com/office/drawing/2014/main" id="{2CEB2324-C01A-4C2E-9C30-985ACA9107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60720" y="2824914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11">
            <a:extLst>
              <a:ext uri="{FF2B5EF4-FFF2-40B4-BE49-F238E27FC236}">
                <a16:creationId xmlns:a16="http://schemas.microsoft.com/office/drawing/2014/main" id="{DF372759-777A-41B4-AC28-17D452FAEF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08270" y="3162300"/>
            <a:ext cx="57426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11">
            <a:extLst>
              <a:ext uri="{FF2B5EF4-FFF2-40B4-BE49-F238E27FC236}">
                <a16:creationId xmlns:a16="http://schemas.microsoft.com/office/drawing/2014/main" id="{1D57DDBA-48F6-4EAD-BBFA-E8B1573153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60720" y="3547013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023D20A-B020-4E7C-B6F9-2EF7CCE4DE92}"/>
              </a:ext>
            </a:extLst>
          </p:cNvPr>
          <p:cNvCxnSpPr>
            <a:cxnSpLocks/>
          </p:cNvCxnSpPr>
          <p:nvPr/>
        </p:nvCxnSpPr>
        <p:spPr>
          <a:xfrm>
            <a:off x="9924149" y="3544192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hape 127">
            <a:extLst>
              <a:ext uri="{FF2B5EF4-FFF2-40B4-BE49-F238E27FC236}">
                <a16:creationId xmlns:a16="http://schemas.microsoft.com/office/drawing/2014/main" id="{74925EDC-7A7B-4B34-A9B2-42DD7B3408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5002" y="2708813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AutoShape 11">
            <a:extLst>
              <a:ext uri="{FF2B5EF4-FFF2-40B4-BE49-F238E27FC236}">
                <a16:creationId xmlns:a16="http://schemas.microsoft.com/office/drawing/2014/main" id="{0D88FAFB-44A2-4802-80C5-4A5AA1A74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1110" y="3111615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9" name="Group 104">
            <a:extLst>
              <a:ext uri="{FF2B5EF4-FFF2-40B4-BE49-F238E27FC236}">
                <a16:creationId xmlns:a16="http://schemas.microsoft.com/office/drawing/2014/main" id="{A0302D96-EAB0-483F-9B4A-6F3916AEB66A}"/>
              </a:ext>
            </a:extLst>
          </p:cNvPr>
          <p:cNvGrpSpPr>
            <a:grpSpLocks/>
          </p:cNvGrpSpPr>
          <p:nvPr/>
        </p:nvGrpSpPr>
        <p:grpSpPr bwMode="auto">
          <a:xfrm>
            <a:off x="2002867" y="2721733"/>
            <a:ext cx="1295400" cy="1371600"/>
            <a:chOff x="1447800" y="4191000"/>
            <a:chExt cx="685800" cy="990600"/>
          </a:xfrm>
        </p:grpSpPr>
        <p:sp>
          <p:nvSpPr>
            <p:cNvPr id="150" name="Rectangle 7">
              <a:extLst>
                <a:ext uri="{FF2B5EF4-FFF2-40B4-BE49-F238E27FC236}">
                  <a16:creationId xmlns:a16="http://schemas.microsoft.com/office/drawing/2014/main" id="{9E8CA5C7-1404-4E94-ADA7-16F8975CF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51" name="Text Box 23">
              <a:extLst>
                <a:ext uri="{FF2B5EF4-FFF2-40B4-BE49-F238E27FC236}">
                  <a16:creationId xmlns:a16="http://schemas.microsoft.com/office/drawing/2014/main" id="{F68A0A79-53F4-4DAD-9C9C-6B137A663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52" name="Text Box 23">
              <a:extLst>
                <a:ext uri="{FF2B5EF4-FFF2-40B4-BE49-F238E27FC236}">
                  <a16:creationId xmlns:a16="http://schemas.microsoft.com/office/drawing/2014/main" id="{CD501F33-CCCE-43A7-BDDB-44211A7A5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53" name="Rectangle 7">
            <a:extLst>
              <a:ext uri="{FF2B5EF4-FFF2-40B4-BE49-F238E27FC236}">
                <a16:creationId xmlns:a16="http://schemas.microsoft.com/office/drawing/2014/main" id="{EE81D68E-9B9F-49FC-A68F-CFA96A95C9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06526" y="3147986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54" name="Straight Connector 24">
            <a:extLst>
              <a:ext uri="{FF2B5EF4-FFF2-40B4-BE49-F238E27FC236}">
                <a16:creationId xmlns:a16="http://schemas.microsoft.com/office/drawing/2014/main" id="{D19F82CE-0090-4E02-8C4C-DD6510DB9C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395464" y="2837788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traight Connector 27">
            <a:extLst>
              <a:ext uri="{FF2B5EF4-FFF2-40B4-BE49-F238E27FC236}">
                <a16:creationId xmlns:a16="http://schemas.microsoft.com/office/drawing/2014/main" id="{E72AF1D2-EFC4-4F83-9C7B-65C4E4C44C9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471664" y="2837788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AutoShape 11">
            <a:extLst>
              <a:ext uri="{FF2B5EF4-FFF2-40B4-BE49-F238E27FC236}">
                <a16:creationId xmlns:a16="http://schemas.microsoft.com/office/drawing/2014/main" id="{6F1AE56C-D7B2-4448-BD15-A46B1850297E}"/>
              </a:ext>
            </a:extLst>
          </p:cNvPr>
          <p:cNvCxnSpPr>
            <a:cxnSpLocks noChangeShapeType="1"/>
            <a:stCxn id="153" idx="2"/>
            <a:endCxn id="152" idx="1"/>
          </p:cNvCxnSpPr>
          <p:nvPr/>
        </p:nvCxnSpPr>
        <p:spPr bwMode="auto">
          <a:xfrm>
            <a:off x="1646289" y="3292449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" name="Text Box 23">
            <a:extLst>
              <a:ext uri="{FF2B5EF4-FFF2-40B4-BE49-F238E27FC236}">
                <a16:creationId xmlns:a16="http://schemas.microsoft.com/office/drawing/2014/main" id="{3FB4A9A0-79C7-448F-8FC9-8FE3414D4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3754" y="2123704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64" name="Text Box 23">
            <a:extLst>
              <a:ext uri="{FF2B5EF4-FFF2-40B4-BE49-F238E27FC236}">
                <a16:creationId xmlns:a16="http://schemas.microsoft.com/office/drawing/2014/main" id="{FB8E44CF-5645-49C0-960E-2F2E9AC1C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894" y="2366386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45E887-DD84-48F7-84BA-157925B5E61E}"/>
              </a:ext>
            </a:extLst>
          </p:cNvPr>
          <p:cNvGrpSpPr/>
          <p:nvPr/>
        </p:nvGrpSpPr>
        <p:grpSpPr>
          <a:xfrm>
            <a:off x="4317721" y="2501064"/>
            <a:ext cx="1143000" cy="2057400"/>
            <a:chOff x="3992828" y="3093507"/>
            <a:chExt cx="990600" cy="1783080"/>
          </a:xfrm>
        </p:grpSpPr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EB3B919A-B50D-478E-9778-643493503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80" name="Text Box 23">
              <a:extLst>
                <a:ext uri="{FF2B5EF4-FFF2-40B4-BE49-F238E27FC236}">
                  <a16:creationId xmlns:a16="http://schemas.microsoft.com/office/drawing/2014/main" id="{8FBDC884-50CE-4803-8EAD-E8643E87D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81" name="Text Box 23">
              <a:extLst>
                <a:ext uri="{FF2B5EF4-FFF2-40B4-BE49-F238E27FC236}">
                  <a16:creationId xmlns:a16="http://schemas.microsoft.com/office/drawing/2014/main" id="{A3C31D7E-41C3-4F66-9ECB-4307A19F1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82" name="Text Box 23">
              <a:extLst>
                <a:ext uri="{FF2B5EF4-FFF2-40B4-BE49-F238E27FC236}">
                  <a16:creationId xmlns:a16="http://schemas.microsoft.com/office/drawing/2014/main" id="{F5897B96-4E77-4C06-B93D-0562C1229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83" name="Text Box 23">
              <a:extLst>
                <a:ext uri="{FF2B5EF4-FFF2-40B4-BE49-F238E27FC236}">
                  <a16:creationId xmlns:a16="http://schemas.microsoft.com/office/drawing/2014/main" id="{66D4D095-FD3D-4DDE-9D34-00A39FB9F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84" name="Text Box 23">
              <a:extLst>
                <a:ext uri="{FF2B5EF4-FFF2-40B4-BE49-F238E27FC236}">
                  <a16:creationId xmlns:a16="http://schemas.microsoft.com/office/drawing/2014/main" id="{721C2A3C-183A-4568-BFC7-49D57C549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214580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85" name="Text Box 23">
              <a:extLst>
                <a:ext uri="{FF2B5EF4-FFF2-40B4-BE49-F238E27FC236}">
                  <a16:creationId xmlns:a16="http://schemas.microsoft.com/office/drawing/2014/main" id="{6EAA366D-7D13-4240-A2F0-FB67092D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825450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92783BF-1C9B-4A69-9934-84E72422E0C7}"/>
              </a:ext>
            </a:extLst>
          </p:cNvPr>
          <p:cNvSpPr/>
          <p:nvPr/>
        </p:nvSpPr>
        <p:spPr>
          <a:xfrm>
            <a:off x="5688452" y="1292023"/>
            <a:ext cx="212775" cy="428728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7AE6633-7204-437D-83A5-2C79346A1C12}"/>
              </a:ext>
            </a:extLst>
          </p:cNvPr>
          <p:cNvSpPr/>
          <p:nvPr/>
        </p:nvSpPr>
        <p:spPr>
          <a:xfrm>
            <a:off x="3504789" y="1288173"/>
            <a:ext cx="212775" cy="429155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6" name="AutoShape 11">
            <a:extLst>
              <a:ext uri="{FF2B5EF4-FFF2-40B4-BE49-F238E27FC236}">
                <a16:creationId xmlns:a16="http://schemas.microsoft.com/office/drawing/2014/main" id="{E82FD49A-7A18-4E23-B68D-4E677C7DEC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04494" y="3301164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F107E98-AC97-49B0-8091-2F0EE5499E16}"/>
              </a:ext>
            </a:extLst>
          </p:cNvPr>
          <p:cNvSpPr/>
          <p:nvPr/>
        </p:nvSpPr>
        <p:spPr>
          <a:xfrm>
            <a:off x="8300111" y="1288173"/>
            <a:ext cx="212775" cy="431748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05" name="AutoShape 11">
            <a:extLst>
              <a:ext uri="{FF2B5EF4-FFF2-40B4-BE49-F238E27FC236}">
                <a16:creationId xmlns:a16="http://schemas.microsoft.com/office/drawing/2014/main" id="{3F3E67F6-46D7-4F5C-932D-76F9B8250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68230" y="3162300"/>
            <a:ext cx="226518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EBDD5AF8-358E-4908-BFC6-2DEDD25FCB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6746" y="3975091"/>
            <a:ext cx="56812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EE03C8-E754-477D-982A-47F002BDC587}"/>
              </a:ext>
            </a:extLst>
          </p:cNvPr>
          <p:cNvSpPr/>
          <p:nvPr/>
        </p:nvSpPr>
        <p:spPr>
          <a:xfrm>
            <a:off x="10160927" y="1285790"/>
            <a:ext cx="212775" cy="431966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14" name="Elbow Connector 92">
            <a:extLst>
              <a:ext uri="{FF2B5EF4-FFF2-40B4-BE49-F238E27FC236}">
                <a16:creationId xmlns:a16="http://schemas.microsoft.com/office/drawing/2014/main" id="{D76974BC-C456-454B-88BF-8541F1D8BA9E}"/>
              </a:ext>
            </a:extLst>
          </p:cNvPr>
          <p:cNvCxnSpPr/>
          <p:nvPr/>
        </p:nvCxnSpPr>
        <p:spPr>
          <a:xfrm rot="10800000" flipH="1" flipV="1">
            <a:off x="8927199" y="3161958"/>
            <a:ext cx="1227379" cy="62032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29F68061-BB48-4DF7-8700-72AE3657B261}"/>
              </a:ext>
            </a:extLst>
          </p:cNvPr>
          <p:cNvSpPr txBox="1"/>
          <p:nvPr/>
        </p:nvSpPr>
        <p:spPr>
          <a:xfrm>
            <a:off x="3332324" y="1003563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41" name="Flowchart: Terminator 240">
            <a:extLst>
              <a:ext uri="{FF2B5EF4-FFF2-40B4-BE49-F238E27FC236}">
                <a16:creationId xmlns:a16="http://schemas.microsoft.com/office/drawing/2014/main" id="{9809E367-8231-43AF-B50C-B312824E03F1}"/>
              </a:ext>
            </a:extLst>
          </p:cNvPr>
          <p:cNvSpPr/>
          <p:nvPr/>
        </p:nvSpPr>
        <p:spPr>
          <a:xfrm>
            <a:off x="6662064" y="508268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AutoShape 11">
            <a:extLst>
              <a:ext uri="{FF2B5EF4-FFF2-40B4-BE49-F238E27FC236}">
                <a16:creationId xmlns:a16="http://schemas.microsoft.com/office/drawing/2014/main" id="{EB6D4EA7-D46D-4E8E-8F45-66BAF568C9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5920" y="5345572"/>
            <a:ext cx="141256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127">
            <a:extLst>
              <a:ext uri="{FF2B5EF4-FFF2-40B4-BE49-F238E27FC236}">
                <a16:creationId xmlns:a16="http://schemas.microsoft.com/office/drawing/2014/main" id="{EB5AC44B-2A80-41C3-AB67-815ABD4EE29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783110" y="3327620"/>
            <a:ext cx="1934135" cy="1861308"/>
          </a:xfrm>
          <a:prstGeom prst="bentConnector3">
            <a:avLst>
              <a:gd name="adj1" fmla="val 99903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127">
            <a:extLst>
              <a:ext uri="{FF2B5EF4-FFF2-40B4-BE49-F238E27FC236}">
                <a16:creationId xmlns:a16="http://schemas.microsoft.com/office/drawing/2014/main" id="{4D37DC2F-FFC6-415B-859F-8BE93BC291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9523" y="5226537"/>
            <a:ext cx="1867436" cy="244050"/>
          </a:xfrm>
          <a:prstGeom prst="bentConnector3">
            <a:avLst>
              <a:gd name="adj1" fmla="val -241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11">
            <a:extLst>
              <a:ext uri="{FF2B5EF4-FFF2-40B4-BE49-F238E27FC236}">
                <a16:creationId xmlns:a16="http://schemas.microsoft.com/office/drawing/2014/main" id="{76CAB69D-5F6B-4549-B174-2F1B002F70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0159" y="5217529"/>
            <a:ext cx="75988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AutoShape 11">
            <a:extLst>
              <a:ext uri="{FF2B5EF4-FFF2-40B4-BE49-F238E27FC236}">
                <a16:creationId xmlns:a16="http://schemas.microsoft.com/office/drawing/2014/main" id="{DF266D88-EB74-41B1-A60A-AED6BFDAE8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1746" y="5453749"/>
            <a:ext cx="75988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AutoShape 11">
            <a:extLst>
              <a:ext uri="{FF2B5EF4-FFF2-40B4-BE49-F238E27FC236}">
                <a16:creationId xmlns:a16="http://schemas.microsoft.com/office/drawing/2014/main" id="{495D9640-B5FE-4F68-9DCF-47520C9294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1983" y="5344884"/>
            <a:ext cx="164259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E0A07B-DA11-4E41-B097-0917C839AD8B}"/>
              </a:ext>
            </a:extLst>
          </p:cNvPr>
          <p:cNvSpPr/>
          <p:nvPr/>
        </p:nvSpPr>
        <p:spPr>
          <a:xfrm>
            <a:off x="5687456" y="2112130"/>
            <a:ext cx="216962" cy="41162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EX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7EE5B26-C0E6-4DE9-91DF-5682B0C7E955}"/>
              </a:ext>
            </a:extLst>
          </p:cNvPr>
          <p:cNvSpPr/>
          <p:nvPr/>
        </p:nvSpPr>
        <p:spPr>
          <a:xfrm>
            <a:off x="5688321" y="1701797"/>
            <a:ext cx="218830" cy="411624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M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0841FAF-1C60-4B57-B325-C1B455D6EE81}"/>
              </a:ext>
            </a:extLst>
          </p:cNvPr>
          <p:cNvSpPr/>
          <p:nvPr/>
        </p:nvSpPr>
        <p:spPr>
          <a:xfrm>
            <a:off x="5687127" y="1286355"/>
            <a:ext cx="220024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712F541-CF0B-4BE7-AA9F-38BF22B99A3C}"/>
              </a:ext>
            </a:extLst>
          </p:cNvPr>
          <p:cNvSpPr/>
          <p:nvPr/>
        </p:nvSpPr>
        <p:spPr>
          <a:xfrm>
            <a:off x="4479211" y="1281646"/>
            <a:ext cx="880135" cy="1079736"/>
          </a:xfrm>
          <a:prstGeom prst="ellipse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srgbClr val="0070C0"/>
                </a:solidFill>
                <a:latin typeface="Calibri"/>
              </a:rPr>
              <a:t>Control</a:t>
            </a:r>
          </a:p>
        </p:txBody>
      </p: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34E197BA-CB26-42EC-9C9E-A43388F6A3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3512" y="1439770"/>
            <a:ext cx="451779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AutoShape 11">
            <a:extLst>
              <a:ext uri="{FF2B5EF4-FFF2-40B4-BE49-F238E27FC236}">
                <a16:creationId xmlns:a16="http://schemas.microsoft.com/office/drawing/2014/main" id="{D8B29330-11D9-4F15-A1FD-1B86ABDBBDE9}"/>
              </a:ext>
            </a:extLst>
          </p:cNvPr>
          <p:cNvCxnSpPr>
            <a:cxnSpLocks noChangeShapeType="1"/>
            <a:stCxn id="258" idx="6"/>
          </p:cNvCxnSpPr>
          <p:nvPr/>
        </p:nvCxnSpPr>
        <p:spPr bwMode="auto">
          <a:xfrm>
            <a:off x="5359346" y="1821514"/>
            <a:ext cx="325842" cy="1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AutoShape 11">
            <a:extLst>
              <a:ext uri="{FF2B5EF4-FFF2-40B4-BE49-F238E27FC236}">
                <a16:creationId xmlns:a16="http://schemas.microsoft.com/office/drawing/2014/main" id="{C9CE2ACD-947F-4132-8A89-73F51A212BF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1632" y="2250959"/>
            <a:ext cx="502211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1">
            <a:extLst>
              <a:ext uri="{FF2B5EF4-FFF2-40B4-BE49-F238E27FC236}">
                <a16:creationId xmlns:a16="http://schemas.microsoft.com/office/drawing/2014/main" id="{B0480C8C-AC94-45A7-96A3-D8AF666BD57A}"/>
              </a:ext>
            </a:extLst>
          </p:cNvPr>
          <p:cNvCxnSpPr>
            <a:cxnSpLocks noChangeShapeType="1"/>
            <a:endCxn id="258" idx="2"/>
          </p:cNvCxnSpPr>
          <p:nvPr/>
        </p:nvCxnSpPr>
        <p:spPr bwMode="auto">
          <a:xfrm rot="5400000" flipH="1" flipV="1">
            <a:off x="3712705" y="1927012"/>
            <a:ext cx="872004" cy="6610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BDA85-BDE5-4274-A3FE-F6211A73560B}"/>
              </a:ext>
            </a:extLst>
          </p:cNvPr>
          <p:cNvSpPr/>
          <p:nvPr/>
        </p:nvSpPr>
        <p:spPr>
          <a:xfrm>
            <a:off x="8298489" y="1697940"/>
            <a:ext cx="219456" cy="411624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FB67A0-F798-4B87-96D4-AB70C21A0E17}"/>
              </a:ext>
            </a:extLst>
          </p:cNvPr>
          <p:cNvSpPr/>
          <p:nvPr/>
        </p:nvSpPr>
        <p:spPr>
          <a:xfrm>
            <a:off x="8298491" y="1287260"/>
            <a:ext cx="219456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060083-9EC1-4501-A54F-F2506565494A}"/>
              </a:ext>
            </a:extLst>
          </p:cNvPr>
          <p:cNvSpPr/>
          <p:nvPr/>
        </p:nvSpPr>
        <p:spPr>
          <a:xfrm>
            <a:off x="10158124" y="1285792"/>
            <a:ext cx="220024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C8B8967D-A39D-478C-8DFC-E1B575FDBA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7151" y="1439415"/>
            <a:ext cx="2383565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5BE232D4-F6EA-4090-B957-0433B4379F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7151" y="1815164"/>
            <a:ext cx="2383581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890F4165-8132-4692-941E-2F1FE505D0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9383" y="1433065"/>
            <a:ext cx="1635195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127">
            <a:extLst>
              <a:ext uri="{FF2B5EF4-FFF2-40B4-BE49-F238E27FC236}">
                <a16:creationId xmlns:a16="http://schemas.microsoft.com/office/drawing/2014/main" id="{FDCC3D54-A83E-4291-AC0B-A87553DB527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123443" y="5079898"/>
            <a:ext cx="2209782" cy="176432"/>
          </a:xfrm>
          <a:prstGeom prst="bentConnector3">
            <a:avLst>
              <a:gd name="adj1" fmla="val 10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9" name="Flowchart: Terminator 278">
            <a:extLst>
              <a:ext uri="{FF2B5EF4-FFF2-40B4-BE49-F238E27FC236}">
                <a16:creationId xmlns:a16="http://schemas.microsoft.com/office/drawing/2014/main" id="{8953D861-B6E9-4D58-9E2F-CD38015662AC}"/>
              </a:ext>
            </a:extLst>
          </p:cNvPr>
          <p:cNvSpPr/>
          <p:nvPr/>
        </p:nvSpPr>
        <p:spPr>
          <a:xfrm>
            <a:off x="10701379" y="311486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80" name="AutoShape 11">
            <a:extLst>
              <a:ext uri="{FF2B5EF4-FFF2-40B4-BE49-F238E27FC236}">
                <a16:creationId xmlns:a16="http://schemas.microsoft.com/office/drawing/2014/main" id="{C7982921-A823-4762-8E73-3124168D79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3220106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BC373BFF-94DB-4A59-8913-048DC5BAFA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3535470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Flowchart: Terminator 282">
            <a:extLst>
              <a:ext uri="{FF2B5EF4-FFF2-40B4-BE49-F238E27FC236}">
                <a16:creationId xmlns:a16="http://schemas.microsoft.com/office/drawing/2014/main" id="{FCA366E7-1A2B-4F12-BD28-1AFD65409291}"/>
              </a:ext>
            </a:extLst>
          </p:cNvPr>
          <p:cNvSpPr/>
          <p:nvPr/>
        </p:nvSpPr>
        <p:spPr>
          <a:xfrm>
            <a:off x="6581079" y="2036309"/>
            <a:ext cx="215838" cy="734688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285" name="Flowchart: Terminator 284">
            <a:extLst>
              <a:ext uri="{FF2B5EF4-FFF2-40B4-BE49-F238E27FC236}">
                <a16:creationId xmlns:a16="http://schemas.microsoft.com/office/drawing/2014/main" id="{B15610F0-0359-4695-9819-BC73D7E398A8}"/>
              </a:ext>
            </a:extLst>
          </p:cNvPr>
          <p:cNvSpPr/>
          <p:nvPr/>
        </p:nvSpPr>
        <p:spPr>
          <a:xfrm>
            <a:off x="6581079" y="3407090"/>
            <a:ext cx="215838" cy="734688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cxnSp>
        <p:nvCxnSpPr>
          <p:cNvPr id="286" name="AutoShape 11">
            <a:extLst>
              <a:ext uri="{FF2B5EF4-FFF2-40B4-BE49-F238E27FC236}">
                <a16:creationId xmlns:a16="http://schemas.microsoft.com/office/drawing/2014/main" id="{89D75EB8-5073-49D1-AB0F-3FE1D104C734}"/>
              </a:ext>
            </a:extLst>
          </p:cNvPr>
          <p:cNvCxnSpPr>
            <a:cxnSpLocks noChangeShapeType="1"/>
            <a:endCxn id="285" idx="1"/>
          </p:cNvCxnSpPr>
          <p:nvPr/>
        </p:nvCxnSpPr>
        <p:spPr bwMode="auto">
          <a:xfrm>
            <a:off x="6192185" y="3774434"/>
            <a:ext cx="38889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Elbow Connector 479">
            <a:extLst>
              <a:ext uri="{FF2B5EF4-FFF2-40B4-BE49-F238E27FC236}">
                <a16:creationId xmlns:a16="http://schemas.microsoft.com/office/drawing/2014/main" id="{C7CBD4AC-4E71-4A56-8C9D-FB598CFB460B}"/>
              </a:ext>
            </a:extLst>
          </p:cNvPr>
          <p:cNvCxnSpPr>
            <a:cxnSpLocks/>
            <a:stCxn id="283" idx="3"/>
          </p:cNvCxnSpPr>
          <p:nvPr/>
        </p:nvCxnSpPr>
        <p:spPr>
          <a:xfrm>
            <a:off x="6796917" y="2403653"/>
            <a:ext cx="655855" cy="421261"/>
          </a:xfrm>
          <a:prstGeom prst="bentConnector3">
            <a:avLst>
              <a:gd name="adj1" fmla="val 6416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482">
            <a:extLst>
              <a:ext uri="{FF2B5EF4-FFF2-40B4-BE49-F238E27FC236}">
                <a16:creationId xmlns:a16="http://schemas.microsoft.com/office/drawing/2014/main" id="{E3AAD4F5-78EF-48B8-ACAB-B421997754FC}"/>
              </a:ext>
            </a:extLst>
          </p:cNvPr>
          <p:cNvCxnSpPr>
            <a:cxnSpLocks/>
            <a:stCxn id="285" idx="3"/>
          </p:cNvCxnSpPr>
          <p:nvPr/>
        </p:nvCxnSpPr>
        <p:spPr>
          <a:xfrm flipV="1">
            <a:off x="6796917" y="3413402"/>
            <a:ext cx="655855" cy="361032"/>
          </a:xfrm>
          <a:prstGeom prst="bentConnector3">
            <a:avLst>
              <a:gd name="adj1" fmla="val 64039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493">
            <a:extLst>
              <a:ext uri="{FF2B5EF4-FFF2-40B4-BE49-F238E27FC236}">
                <a16:creationId xmlns:a16="http://schemas.microsoft.com/office/drawing/2014/main" id="{505DD83C-B88A-4B57-A34A-A25FB6DE514B}"/>
              </a:ext>
            </a:extLst>
          </p:cNvPr>
          <p:cNvCxnSpPr>
            <a:cxnSpLocks/>
          </p:cNvCxnSpPr>
          <p:nvPr/>
        </p:nvCxnSpPr>
        <p:spPr>
          <a:xfrm>
            <a:off x="7219950" y="3774434"/>
            <a:ext cx="1078539" cy="200657"/>
          </a:xfrm>
          <a:prstGeom prst="bentConnector3">
            <a:avLst>
              <a:gd name="adj1" fmla="val -45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C7311F-B020-483B-A546-3F7277CEAC85}"/>
              </a:ext>
            </a:extLst>
          </p:cNvPr>
          <p:cNvCxnSpPr>
            <a:cxnSpLocks/>
            <a:endCxn id="279" idx="3"/>
          </p:cNvCxnSpPr>
          <p:nvPr/>
        </p:nvCxnSpPr>
        <p:spPr>
          <a:xfrm flipV="1">
            <a:off x="4136231" y="3377759"/>
            <a:ext cx="6791024" cy="2885722"/>
          </a:xfrm>
          <a:prstGeom prst="bentConnector3">
            <a:avLst>
              <a:gd name="adj1" fmla="val 103366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E81012D8-5584-43A7-AEF5-35F00EB13AB7}"/>
              </a:ext>
            </a:extLst>
          </p:cNvPr>
          <p:cNvSpPr/>
          <p:nvPr/>
        </p:nvSpPr>
        <p:spPr>
          <a:xfrm>
            <a:off x="6822047" y="4374840"/>
            <a:ext cx="1372297" cy="744584"/>
          </a:xfrm>
          <a:prstGeom prst="ellipse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srgbClr val="0070C0"/>
                </a:solidFill>
                <a:latin typeface="Calibri"/>
              </a:rPr>
              <a:t>Forwarding Logic</a:t>
            </a:r>
          </a:p>
        </p:txBody>
      </p:sp>
      <p:cxnSp>
        <p:nvCxnSpPr>
          <p:cNvPr id="313" name="Elbow Connector 505">
            <a:extLst>
              <a:ext uri="{FF2B5EF4-FFF2-40B4-BE49-F238E27FC236}">
                <a16:creationId xmlns:a16="http://schemas.microsoft.com/office/drawing/2014/main" id="{0885F53F-DE96-45F7-8219-6F0E2ED98F66}"/>
              </a:ext>
            </a:extLst>
          </p:cNvPr>
          <p:cNvCxnSpPr>
            <a:cxnSpLocks/>
            <a:endCxn id="285" idx="2"/>
          </p:cNvCxnSpPr>
          <p:nvPr/>
        </p:nvCxnSpPr>
        <p:spPr>
          <a:xfrm rot="16200000" flipV="1">
            <a:off x="6564635" y="4266141"/>
            <a:ext cx="443640" cy="194913"/>
          </a:xfrm>
          <a:prstGeom prst="bentConnector3">
            <a:avLst>
              <a:gd name="adj1" fmla="val 1692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507">
            <a:extLst>
              <a:ext uri="{FF2B5EF4-FFF2-40B4-BE49-F238E27FC236}">
                <a16:creationId xmlns:a16="http://schemas.microsoft.com/office/drawing/2014/main" id="{5089C91B-56D0-489F-83D8-2DFC57171BFE}"/>
              </a:ext>
            </a:extLst>
          </p:cNvPr>
          <p:cNvCxnSpPr>
            <a:cxnSpLocks/>
            <a:stCxn id="312" idx="1"/>
            <a:endCxn id="283" idx="2"/>
          </p:cNvCxnSpPr>
          <p:nvPr/>
        </p:nvCxnSpPr>
        <p:spPr>
          <a:xfrm rot="16200000" flipV="1">
            <a:off x="5999565" y="3460431"/>
            <a:ext cx="1712885" cy="334017"/>
          </a:xfrm>
          <a:prstGeom prst="bentConnector3">
            <a:avLst>
              <a:gd name="adj1" fmla="val 77804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2" name="TextBox 451">
            <a:extLst>
              <a:ext uri="{FF2B5EF4-FFF2-40B4-BE49-F238E27FC236}">
                <a16:creationId xmlns:a16="http://schemas.microsoft.com/office/drawing/2014/main" id="{BE939E83-5D29-4F15-99BE-40312C77F1E5}"/>
              </a:ext>
            </a:extLst>
          </p:cNvPr>
          <p:cNvSpPr txBox="1"/>
          <p:nvPr/>
        </p:nvSpPr>
        <p:spPr>
          <a:xfrm>
            <a:off x="4362700" y="5002166"/>
            <a:ext cx="68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20:16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3DC7329-A5CC-4909-9FED-546ED8A62B4C}"/>
              </a:ext>
            </a:extLst>
          </p:cNvPr>
          <p:cNvSpPr txBox="1"/>
          <p:nvPr/>
        </p:nvSpPr>
        <p:spPr>
          <a:xfrm>
            <a:off x="4356582" y="5245869"/>
            <a:ext cx="68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15:11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12DB7966-B6B4-46A7-B031-2EC016A03775}"/>
              </a:ext>
            </a:extLst>
          </p:cNvPr>
          <p:cNvSpPr txBox="1"/>
          <p:nvPr/>
        </p:nvSpPr>
        <p:spPr>
          <a:xfrm>
            <a:off x="5846773" y="4991697"/>
            <a:ext cx="418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62F4D4FB-5495-47F6-9AFC-A9E6C534C695}"/>
              </a:ext>
            </a:extLst>
          </p:cNvPr>
          <p:cNvSpPr txBox="1"/>
          <p:nvPr/>
        </p:nvSpPr>
        <p:spPr>
          <a:xfrm>
            <a:off x="5840354" y="5228517"/>
            <a:ext cx="480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CB766D79-6C3E-4F28-9C4C-7FFE1E223A22}"/>
              </a:ext>
            </a:extLst>
          </p:cNvPr>
          <p:cNvSpPr txBox="1"/>
          <p:nvPr/>
        </p:nvSpPr>
        <p:spPr>
          <a:xfrm>
            <a:off x="6815157" y="510925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1" name="AutoShape 11">
            <a:extLst>
              <a:ext uri="{FF2B5EF4-FFF2-40B4-BE49-F238E27FC236}">
                <a16:creationId xmlns:a16="http://schemas.microsoft.com/office/drawing/2014/main" id="{8EA2682C-2AC3-4B71-B382-5138DD17B6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06932" y="4836297"/>
            <a:ext cx="929499" cy="43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10DC4745-A0FC-4220-859B-3310F94C180F}"/>
              </a:ext>
            </a:extLst>
          </p:cNvPr>
          <p:cNvSpPr txBox="1"/>
          <p:nvPr/>
        </p:nvSpPr>
        <p:spPr>
          <a:xfrm>
            <a:off x="4364821" y="4621025"/>
            <a:ext cx="67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25:21</a:t>
            </a:r>
          </a:p>
        </p:txBody>
      </p:sp>
      <p:cxnSp>
        <p:nvCxnSpPr>
          <p:cNvPr id="361" name="Shape 127">
            <a:extLst>
              <a:ext uri="{FF2B5EF4-FFF2-40B4-BE49-F238E27FC236}">
                <a16:creationId xmlns:a16="http://schemas.microsoft.com/office/drawing/2014/main" id="{01F3AA42-F24D-4E8F-A297-BABB2FC15C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94370" y="5007691"/>
            <a:ext cx="506327" cy="204659"/>
          </a:xfrm>
          <a:prstGeom prst="bentConnector3">
            <a:avLst>
              <a:gd name="adj1" fmla="val 149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EE62456C-B8D2-43C4-AF21-83342410D3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0159" y="3544192"/>
            <a:ext cx="6809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C770F2ED-53B8-4949-BBE3-05773C851F07}"/>
              </a:ext>
            </a:extLst>
          </p:cNvPr>
          <p:cNvCxnSpPr>
            <a:cxnSpLocks/>
          </p:cNvCxnSpPr>
          <p:nvPr/>
        </p:nvCxnSpPr>
        <p:spPr>
          <a:xfrm>
            <a:off x="8803844" y="1429890"/>
            <a:ext cx="5" cy="4242816"/>
          </a:xfrm>
          <a:prstGeom prst="line">
            <a:avLst/>
          </a:prstGeom>
          <a:ln w="19050">
            <a:solidFill>
              <a:srgbClr val="0070C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Elbow Connector 555">
            <a:extLst>
              <a:ext uri="{FF2B5EF4-FFF2-40B4-BE49-F238E27FC236}">
                <a16:creationId xmlns:a16="http://schemas.microsoft.com/office/drawing/2014/main" id="{208928D9-A2BA-4BCD-974C-2394C1BC247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90421" y="4950079"/>
            <a:ext cx="725174" cy="701672"/>
          </a:xfrm>
          <a:prstGeom prst="bentConnector3">
            <a:avLst>
              <a:gd name="adj1" fmla="val -898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Elbow Connector 547">
            <a:extLst>
              <a:ext uri="{FF2B5EF4-FFF2-40B4-BE49-F238E27FC236}">
                <a16:creationId xmlns:a16="http://schemas.microsoft.com/office/drawing/2014/main" id="{23D9A8FA-C0E2-455E-B021-EE7E4B3CE46E}"/>
              </a:ext>
            </a:extLst>
          </p:cNvPr>
          <p:cNvCxnSpPr>
            <a:cxnSpLocks/>
          </p:cNvCxnSpPr>
          <p:nvPr/>
        </p:nvCxnSpPr>
        <p:spPr>
          <a:xfrm>
            <a:off x="10378879" y="1429715"/>
            <a:ext cx="166599" cy="4352544"/>
          </a:xfrm>
          <a:prstGeom prst="bentConnector2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Elbow Connector 550">
            <a:extLst>
              <a:ext uri="{FF2B5EF4-FFF2-40B4-BE49-F238E27FC236}">
                <a16:creationId xmlns:a16="http://schemas.microsoft.com/office/drawing/2014/main" id="{794C0B09-A625-4A08-A155-5A8F5CB3E0ED}"/>
              </a:ext>
            </a:extLst>
          </p:cNvPr>
          <p:cNvCxnSpPr>
            <a:cxnSpLocks/>
          </p:cNvCxnSpPr>
          <p:nvPr/>
        </p:nvCxnSpPr>
        <p:spPr>
          <a:xfrm rot="10800000">
            <a:off x="7960054" y="5029436"/>
            <a:ext cx="2591587" cy="747851"/>
          </a:xfrm>
          <a:prstGeom prst="bentConnector3">
            <a:avLst>
              <a:gd name="adj1" fmla="val 99985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423">
            <a:extLst>
              <a:ext uri="{FF2B5EF4-FFF2-40B4-BE49-F238E27FC236}">
                <a16:creationId xmlns:a16="http://schemas.microsoft.com/office/drawing/2014/main" id="{3EB0DB57-08F2-4F2F-939E-A4C6A71E1107}"/>
              </a:ext>
            </a:extLst>
          </p:cNvPr>
          <p:cNvCxnSpPr>
            <a:cxnSpLocks/>
          </p:cNvCxnSpPr>
          <p:nvPr/>
        </p:nvCxnSpPr>
        <p:spPr>
          <a:xfrm flipV="1">
            <a:off x="5900159" y="2172153"/>
            <a:ext cx="686638" cy="651842"/>
          </a:xfrm>
          <a:prstGeom prst="bentConnector3">
            <a:avLst>
              <a:gd name="adj1" fmla="val 25955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444E2F1D-C447-4039-A4F1-FD133A124EB5}"/>
              </a:ext>
            </a:extLst>
          </p:cNvPr>
          <p:cNvCxnSpPr/>
          <p:nvPr/>
        </p:nvCxnSpPr>
        <p:spPr>
          <a:xfrm flipV="1">
            <a:off x="8663775" y="3161309"/>
            <a:ext cx="1" cy="2743200"/>
          </a:xfrm>
          <a:prstGeom prst="line">
            <a:avLst/>
          </a:prstGeom>
          <a:ln w="19050">
            <a:solidFill>
              <a:srgbClr val="FF000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Elbow Connector 460">
            <a:extLst>
              <a:ext uri="{FF2B5EF4-FFF2-40B4-BE49-F238E27FC236}">
                <a16:creationId xmlns:a16="http://schemas.microsoft.com/office/drawing/2014/main" id="{731789B8-62B8-492F-B8C3-1DBAB11EFE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954" y="3213779"/>
            <a:ext cx="3201801" cy="2076849"/>
          </a:xfrm>
          <a:prstGeom prst="bentConnector4">
            <a:avLst>
              <a:gd name="adj1" fmla="val -1550"/>
              <a:gd name="adj2" fmla="val 111007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2B22A9C-3D81-4BA4-94AA-962DBCE8707E}"/>
              </a:ext>
            </a:extLst>
          </p:cNvPr>
          <p:cNvCxnSpPr>
            <a:cxnSpLocks/>
          </p:cNvCxnSpPr>
          <p:nvPr/>
        </p:nvCxnSpPr>
        <p:spPr>
          <a:xfrm flipV="1">
            <a:off x="8980995" y="5345908"/>
            <a:ext cx="0" cy="661035"/>
          </a:xfrm>
          <a:prstGeom prst="line">
            <a:avLst/>
          </a:prstGeom>
          <a:ln w="19050">
            <a:solidFill>
              <a:srgbClr val="FF000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Elbow Connector 523">
            <a:extLst>
              <a:ext uri="{FF2B5EF4-FFF2-40B4-BE49-F238E27FC236}">
                <a16:creationId xmlns:a16="http://schemas.microsoft.com/office/drawing/2014/main" id="{B22B9D11-DE49-4B82-BDEB-0FE2D289AE43}"/>
              </a:ext>
            </a:extLst>
          </p:cNvPr>
          <p:cNvCxnSpPr>
            <a:cxnSpLocks/>
          </p:cNvCxnSpPr>
          <p:nvPr/>
        </p:nvCxnSpPr>
        <p:spPr>
          <a:xfrm rot="10800000">
            <a:off x="7743825" y="5098145"/>
            <a:ext cx="1244442" cy="904036"/>
          </a:xfrm>
          <a:prstGeom prst="bentConnector3">
            <a:avLst>
              <a:gd name="adj1" fmla="val 99943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hape 127">
            <a:extLst>
              <a:ext uri="{FF2B5EF4-FFF2-40B4-BE49-F238E27FC236}">
                <a16:creationId xmlns:a16="http://schemas.microsoft.com/office/drawing/2014/main" id="{DCAA60CF-3E3F-441F-82E1-23B40A83F007}"/>
              </a:ext>
            </a:extLst>
          </p:cNvPr>
          <p:cNvCxnSpPr>
            <a:cxnSpLocks noChangeShapeType="1"/>
            <a:endCxn id="312" idx="4"/>
          </p:cNvCxnSpPr>
          <p:nvPr/>
        </p:nvCxnSpPr>
        <p:spPr bwMode="auto">
          <a:xfrm rot="10800000">
            <a:off x="7508196" y="5119425"/>
            <a:ext cx="3324110" cy="995783"/>
          </a:xfrm>
          <a:prstGeom prst="bentConnector2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028CBE79-BC0B-434A-9A24-2D4D32C3EA50}"/>
              </a:ext>
            </a:extLst>
          </p:cNvPr>
          <p:cNvSpPr txBox="1"/>
          <p:nvPr/>
        </p:nvSpPr>
        <p:spPr>
          <a:xfrm>
            <a:off x="9773442" y="995048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DB03CB6-513D-4D7F-83E3-1BB3E1D49A11}"/>
              </a:ext>
            </a:extLst>
          </p:cNvPr>
          <p:cNvSpPr txBox="1"/>
          <p:nvPr/>
        </p:nvSpPr>
        <p:spPr>
          <a:xfrm>
            <a:off x="7930245" y="999005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cxnSp>
        <p:nvCxnSpPr>
          <p:cNvPr id="625" name="Shape 127">
            <a:extLst>
              <a:ext uri="{FF2B5EF4-FFF2-40B4-BE49-F238E27FC236}">
                <a16:creationId xmlns:a16="http://schemas.microsoft.com/office/drawing/2014/main" id="{B67E848C-0355-46B0-B890-D4FDD76ADE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17721" y="3618451"/>
            <a:ext cx="3190476" cy="2495967"/>
          </a:xfrm>
          <a:prstGeom prst="bentConnector3">
            <a:avLst>
              <a:gd name="adj1" fmla="val 110897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0" name="Shape 127">
            <a:extLst>
              <a:ext uri="{FF2B5EF4-FFF2-40B4-BE49-F238E27FC236}">
                <a16:creationId xmlns:a16="http://schemas.microsoft.com/office/drawing/2014/main" id="{A03D23D5-29E9-4F46-A8A0-ADCE13FF878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456345" y="4137797"/>
            <a:ext cx="3859828" cy="391540"/>
          </a:xfrm>
          <a:prstGeom prst="bentConnector3">
            <a:avLst>
              <a:gd name="adj1" fmla="val 100013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3" name="AutoShape 11">
            <a:extLst>
              <a:ext uri="{FF2B5EF4-FFF2-40B4-BE49-F238E27FC236}">
                <a16:creationId xmlns:a16="http://schemas.microsoft.com/office/drawing/2014/main" id="{FE2AB31C-7974-444F-AA76-576FF64E58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8639" y="4012559"/>
            <a:ext cx="228791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2EBD216F-D7A5-4542-8022-4C86B976BEC7}"/>
              </a:ext>
            </a:extLst>
          </p:cNvPr>
          <p:cNvSpPr txBox="1"/>
          <p:nvPr/>
        </p:nvSpPr>
        <p:spPr>
          <a:xfrm>
            <a:off x="5838821" y="4611801"/>
            <a:ext cx="475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4" name="AutoShape 11">
            <a:extLst>
              <a:ext uri="{FF2B5EF4-FFF2-40B4-BE49-F238E27FC236}">
                <a16:creationId xmlns:a16="http://schemas.microsoft.com/office/drawing/2014/main" id="{CED3E264-80B1-495A-AB85-9B878EC9AC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4384" y="4842217"/>
            <a:ext cx="1872872" cy="181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D57AD550-FDCF-4007-B96A-7A1443487467}"/>
              </a:ext>
            </a:extLst>
          </p:cNvPr>
          <p:cNvCxnSpPr>
            <a:cxnSpLocks/>
          </p:cNvCxnSpPr>
          <p:nvPr/>
        </p:nvCxnSpPr>
        <p:spPr>
          <a:xfrm>
            <a:off x="10377350" y="5337741"/>
            <a:ext cx="439403" cy="775085"/>
          </a:xfrm>
          <a:prstGeom prst="bentConnector3">
            <a:avLst>
              <a:gd name="adj1" fmla="val 103323"/>
            </a:avLst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0" name="TextBox 649">
            <a:extLst>
              <a:ext uri="{FF2B5EF4-FFF2-40B4-BE49-F238E27FC236}">
                <a16:creationId xmlns:a16="http://schemas.microsoft.com/office/drawing/2014/main" id="{507410C0-AA2C-4C52-AA65-ABB0EA6881DF}"/>
              </a:ext>
            </a:extLst>
          </p:cNvPr>
          <p:cNvSpPr txBox="1"/>
          <p:nvPr/>
        </p:nvSpPr>
        <p:spPr>
          <a:xfrm>
            <a:off x="5981700" y="4356904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ForwardBE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6C3F7C6C-FE00-41B7-8802-56857DE9EF6B}"/>
              </a:ext>
            </a:extLst>
          </p:cNvPr>
          <p:cNvSpPr txBox="1"/>
          <p:nvPr/>
        </p:nvSpPr>
        <p:spPr>
          <a:xfrm>
            <a:off x="5981700" y="2921329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8FDC755E-C33A-410F-B8C0-0AA2C0A03BFC}"/>
              </a:ext>
            </a:extLst>
          </p:cNvPr>
          <p:cNvSpPr txBox="1"/>
          <p:nvPr/>
        </p:nvSpPr>
        <p:spPr>
          <a:xfrm>
            <a:off x="9097439" y="509686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rf_waM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3D9B993B-B304-405B-96ED-6617819BC651}"/>
              </a:ext>
            </a:extLst>
          </p:cNvPr>
          <p:cNvSpPr txBox="1"/>
          <p:nvPr/>
        </p:nvSpPr>
        <p:spPr>
          <a:xfrm>
            <a:off x="10479510" y="5091918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rf_waW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8817279D-1ACC-459A-9A84-56DBA2934809}"/>
              </a:ext>
            </a:extLst>
          </p:cNvPr>
          <p:cNvSpPr txBox="1"/>
          <p:nvPr/>
        </p:nvSpPr>
        <p:spPr>
          <a:xfrm>
            <a:off x="206019" y="6197241"/>
            <a:ext cx="3593695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Note: Logics for sign extensions and next pc calculation are omitted for simplicity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6553F94-BE46-499E-BC49-D03300DE8292}"/>
              </a:ext>
            </a:extLst>
          </p:cNvPr>
          <p:cNvSpPr txBox="1"/>
          <p:nvPr/>
        </p:nvSpPr>
        <p:spPr>
          <a:xfrm>
            <a:off x="5485470" y="995048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120" name="Slide Number Placeholder 1">
            <a:extLst>
              <a:ext uri="{FF2B5EF4-FFF2-40B4-BE49-F238E27FC236}">
                <a16:creationId xmlns:a16="http://schemas.microsoft.com/office/drawing/2014/main" id="{C54493CF-B1D7-4840-9C4D-FC1CCB59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6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 animBg="1"/>
      <p:bldP spid="258" grpId="0" animBg="1"/>
      <p:bldP spid="19" grpId="0" animBg="1"/>
      <p:bldP spid="20" grpId="0" animBg="1"/>
      <p:bldP spid="21" grpId="0" animBg="1"/>
      <p:bldP spid="283" grpId="0" animBg="1"/>
      <p:bldP spid="285" grpId="0" animBg="1"/>
      <p:bldP spid="312" grpId="0" animBg="1"/>
      <p:bldP spid="648" grpId="0"/>
      <p:bldP spid="650" grpId="0"/>
      <p:bldP spid="652" grpId="0"/>
      <p:bldP spid="65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Stall With Forwarding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61553"/>
            <a:ext cx="10888980" cy="4964611"/>
          </a:xfrm>
        </p:spPr>
        <p:txBody>
          <a:bodyPr>
            <a:normAutofit/>
          </a:bodyPr>
          <a:lstStyle/>
          <a:p>
            <a:r>
              <a:rPr lang="en-US" sz="2400" b="1" dirty="0"/>
              <a:t>For LW</a:t>
            </a:r>
            <a:r>
              <a:rPr lang="en-US" sz="2400" b="1" dirty="0">
                <a:sym typeface="Wingdings" panose="05000000000000000000" pitchFamily="2" charset="2"/>
              </a:rPr>
              <a:t> sourced dependency, we still need to stall for one cycle</a:t>
            </a:r>
            <a:r>
              <a:rPr lang="en-US" sz="2400" b="1" dirty="0"/>
              <a:t> </a:t>
            </a:r>
            <a:endParaRPr lang="en-US" sz="2400" b="1" dirty="0"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Freeze the PC and IF/ID pipeline register for one clock cycle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Flush the ID/EXE pipeline register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1" name="Group 4"/>
          <p:cNvGraphicFramePr>
            <a:graphicFrameLocks/>
          </p:cNvGraphicFramePr>
          <p:nvPr/>
        </p:nvGraphicFramePr>
        <p:xfrm>
          <a:off x="2606300" y="3032367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>
            <a:off x="5096458" y="3618186"/>
            <a:ext cx="199476" cy="17462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95F29D75-C6CF-48E5-B217-9A90CCE6E8A5}"/>
              </a:ext>
            </a:extLst>
          </p:cNvPr>
          <p:cNvSpPr/>
          <p:nvPr/>
        </p:nvSpPr>
        <p:spPr bwMode="auto">
          <a:xfrm>
            <a:off x="4582265" y="37475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EA7B653-4C5D-49BB-9C6C-C0C74AD0365F}"/>
              </a:ext>
            </a:extLst>
          </p:cNvPr>
          <p:cNvSpPr/>
          <p:nvPr/>
        </p:nvSpPr>
        <p:spPr bwMode="auto">
          <a:xfrm>
            <a:off x="4580941" y="413739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8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511B0D1-0AF0-4F0A-96B2-8140F1A51103}"/>
              </a:ext>
            </a:extLst>
          </p:cNvPr>
          <p:cNvSpPr/>
          <p:nvPr/>
        </p:nvSpPr>
        <p:spPr>
          <a:xfrm>
            <a:off x="5688452" y="1292023"/>
            <a:ext cx="212775" cy="428728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B48A3-FDE0-4962-B5FA-3013BC394E3F}"/>
              </a:ext>
            </a:extLst>
          </p:cNvPr>
          <p:cNvSpPr/>
          <p:nvPr/>
        </p:nvSpPr>
        <p:spPr>
          <a:xfrm>
            <a:off x="8300111" y="1288173"/>
            <a:ext cx="212775" cy="431748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F641C8-3B19-4E10-8442-40857648EC50}"/>
              </a:ext>
            </a:extLst>
          </p:cNvPr>
          <p:cNvSpPr/>
          <p:nvPr/>
        </p:nvSpPr>
        <p:spPr>
          <a:xfrm>
            <a:off x="10160927" y="1285790"/>
            <a:ext cx="212775" cy="4319664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Forwarding Path</a:t>
            </a:r>
          </a:p>
        </p:txBody>
      </p:sp>
      <p:sp>
        <p:nvSpPr>
          <p:cNvPr id="124" name="Trapezoid 123">
            <a:extLst>
              <a:ext uri="{FF2B5EF4-FFF2-40B4-BE49-F238E27FC236}">
                <a16:creationId xmlns:a16="http://schemas.microsoft.com/office/drawing/2014/main" id="{4048883D-65DA-4480-86A9-18812FA066E9}"/>
              </a:ext>
            </a:extLst>
          </p:cNvPr>
          <p:cNvSpPr/>
          <p:nvPr/>
        </p:nvSpPr>
        <p:spPr bwMode="auto">
          <a:xfrm rot="5400000">
            <a:off x="7189135" y="2836589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5" name="Text Box 23">
            <a:extLst>
              <a:ext uri="{FF2B5EF4-FFF2-40B4-BE49-F238E27FC236}">
                <a16:creationId xmlns:a16="http://schemas.microsoft.com/office/drawing/2014/main" id="{13F6E905-C515-4845-9FF3-90F1A92A2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7761" y="3027091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8" name="Rectangle 7">
            <a:extLst>
              <a:ext uri="{FF2B5EF4-FFF2-40B4-BE49-F238E27FC236}">
                <a16:creationId xmlns:a16="http://schemas.microsoft.com/office/drawing/2014/main" id="{32421CE2-B270-4565-9D8C-B3DB9E6BE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949" y="2962088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29" name="Text Box 23">
            <a:extLst>
              <a:ext uri="{FF2B5EF4-FFF2-40B4-BE49-F238E27FC236}">
                <a16:creationId xmlns:a16="http://schemas.microsoft.com/office/drawing/2014/main" id="{1A89B5D8-042E-499E-B84A-D13622EC5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949" y="3047814"/>
            <a:ext cx="68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0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0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30" name="Text Box 23">
            <a:extLst>
              <a:ext uri="{FF2B5EF4-FFF2-40B4-BE49-F238E27FC236}">
                <a16:creationId xmlns:a16="http://schemas.microsoft.com/office/drawing/2014/main" id="{9F4E4C5A-CD2F-4A94-857D-ED5782953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6949" y="3343088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36" name="Text Box 23">
            <a:extLst>
              <a:ext uri="{FF2B5EF4-FFF2-40B4-BE49-F238E27FC236}">
                <a16:creationId xmlns:a16="http://schemas.microsoft.com/office/drawing/2014/main" id="{37187876-FA3D-4A30-8B85-737BBE6E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949" y="3722501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0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37" name="Text Box 23">
            <a:extLst>
              <a:ext uri="{FF2B5EF4-FFF2-40B4-BE49-F238E27FC236}">
                <a16:creationId xmlns:a16="http://schemas.microsoft.com/office/drawing/2014/main" id="{D01A082F-9290-4DEC-A541-C0DF8879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549" y="380028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38" name="Text Box 23">
            <a:extLst>
              <a:ext uri="{FF2B5EF4-FFF2-40B4-BE49-F238E27FC236}">
                <a16:creationId xmlns:a16="http://schemas.microsoft.com/office/drawing/2014/main" id="{FC40C370-ADD0-437D-9211-E62BD4863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549" y="3060513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39" name="AutoShape 11">
            <a:extLst>
              <a:ext uri="{FF2B5EF4-FFF2-40B4-BE49-F238E27FC236}">
                <a16:creationId xmlns:a16="http://schemas.microsoft.com/office/drawing/2014/main" id="{2CEB2324-C01A-4C2E-9C30-985ACA9107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60720" y="2824914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11">
            <a:extLst>
              <a:ext uri="{FF2B5EF4-FFF2-40B4-BE49-F238E27FC236}">
                <a16:creationId xmlns:a16="http://schemas.microsoft.com/office/drawing/2014/main" id="{DF372759-777A-41B4-AC28-17D452FAEF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08270" y="3162300"/>
            <a:ext cx="57426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11">
            <a:extLst>
              <a:ext uri="{FF2B5EF4-FFF2-40B4-BE49-F238E27FC236}">
                <a16:creationId xmlns:a16="http://schemas.microsoft.com/office/drawing/2014/main" id="{1D57DDBA-48F6-4EAD-BBFA-E8B1573153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60720" y="3547013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023D20A-B020-4E7C-B6F9-2EF7CCE4DE92}"/>
              </a:ext>
            </a:extLst>
          </p:cNvPr>
          <p:cNvCxnSpPr>
            <a:cxnSpLocks/>
          </p:cNvCxnSpPr>
          <p:nvPr/>
        </p:nvCxnSpPr>
        <p:spPr>
          <a:xfrm>
            <a:off x="9924149" y="3544192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hape 127">
            <a:extLst>
              <a:ext uri="{FF2B5EF4-FFF2-40B4-BE49-F238E27FC236}">
                <a16:creationId xmlns:a16="http://schemas.microsoft.com/office/drawing/2014/main" id="{74925EDC-7A7B-4B34-A9B2-42DD7B3408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15002" y="2708813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AutoShape 11">
            <a:extLst>
              <a:ext uri="{FF2B5EF4-FFF2-40B4-BE49-F238E27FC236}">
                <a16:creationId xmlns:a16="http://schemas.microsoft.com/office/drawing/2014/main" id="{0D88FAFB-44A2-4802-80C5-4A5AA1A749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21110" y="3111615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9" name="Group 104">
            <a:extLst>
              <a:ext uri="{FF2B5EF4-FFF2-40B4-BE49-F238E27FC236}">
                <a16:creationId xmlns:a16="http://schemas.microsoft.com/office/drawing/2014/main" id="{A0302D96-EAB0-483F-9B4A-6F3916AEB66A}"/>
              </a:ext>
            </a:extLst>
          </p:cNvPr>
          <p:cNvGrpSpPr>
            <a:grpSpLocks/>
          </p:cNvGrpSpPr>
          <p:nvPr/>
        </p:nvGrpSpPr>
        <p:grpSpPr bwMode="auto">
          <a:xfrm>
            <a:off x="2002867" y="2721733"/>
            <a:ext cx="1295400" cy="1371600"/>
            <a:chOff x="1447800" y="4191000"/>
            <a:chExt cx="685800" cy="990600"/>
          </a:xfrm>
        </p:grpSpPr>
        <p:sp>
          <p:nvSpPr>
            <p:cNvPr id="150" name="Rectangle 7">
              <a:extLst>
                <a:ext uri="{FF2B5EF4-FFF2-40B4-BE49-F238E27FC236}">
                  <a16:creationId xmlns:a16="http://schemas.microsoft.com/office/drawing/2014/main" id="{9E8CA5C7-1404-4E94-ADA7-16F8975CF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51" name="Text Box 23">
              <a:extLst>
                <a:ext uri="{FF2B5EF4-FFF2-40B4-BE49-F238E27FC236}">
                  <a16:creationId xmlns:a16="http://schemas.microsoft.com/office/drawing/2014/main" id="{F68A0A79-53F4-4DAD-9C9C-6B137A663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52" name="Text Box 23">
              <a:extLst>
                <a:ext uri="{FF2B5EF4-FFF2-40B4-BE49-F238E27FC236}">
                  <a16:creationId xmlns:a16="http://schemas.microsoft.com/office/drawing/2014/main" id="{CD501F33-CCCE-43A7-BDDB-44211A7A5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53" name="Rectangle 7">
            <a:extLst>
              <a:ext uri="{FF2B5EF4-FFF2-40B4-BE49-F238E27FC236}">
                <a16:creationId xmlns:a16="http://schemas.microsoft.com/office/drawing/2014/main" id="{EE81D68E-9B9F-49FC-A68F-CFA96A95C9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06526" y="3147986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54" name="Straight Connector 24">
            <a:extLst>
              <a:ext uri="{FF2B5EF4-FFF2-40B4-BE49-F238E27FC236}">
                <a16:creationId xmlns:a16="http://schemas.microsoft.com/office/drawing/2014/main" id="{D19F82CE-0090-4E02-8C4C-DD6510DB9C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395464" y="2837788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traight Connector 27">
            <a:extLst>
              <a:ext uri="{FF2B5EF4-FFF2-40B4-BE49-F238E27FC236}">
                <a16:creationId xmlns:a16="http://schemas.microsoft.com/office/drawing/2014/main" id="{E72AF1D2-EFC4-4F83-9C7B-65C4E4C44C9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471664" y="2837788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AutoShape 11">
            <a:extLst>
              <a:ext uri="{FF2B5EF4-FFF2-40B4-BE49-F238E27FC236}">
                <a16:creationId xmlns:a16="http://schemas.microsoft.com/office/drawing/2014/main" id="{6F1AE56C-D7B2-4448-BD15-A46B1850297E}"/>
              </a:ext>
            </a:extLst>
          </p:cNvPr>
          <p:cNvCxnSpPr>
            <a:cxnSpLocks noChangeShapeType="1"/>
            <a:stCxn id="153" idx="2"/>
            <a:endCxn id="152" idx="1"/>
          </p:cNvCxnSpPr>
          <p:nvPr/>
        </p:nvCxnSpPr>
        <p:spPr bwMode="auto">
          <a:xfrm>
            <a:off x="1646289" y="3292449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" name="Text Box 23">
            <a:extLst>
              <a:ext uri="{FF2B5EF4-FFF2-40B4-BE49-F238E27FC236}">
                <a16:creationId xmlns:a16="http://schemas.microsoft.com/office/drawing/2014/main" id="{3FB4A9A0-79C7-448F-8FC9-8FE3414D4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3754" y="2123704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64" name="Text Box 23">
            <a:extLst>
              <a:ext uri="{FF2B5EF4-FFF2-40B4-BE49-F238E27FC236}">
                <a16:creationId xmlns:a16="http://schemas.microsoft.com/office/drawing/2014/main" id="{FB8E44CF-5645-49C0-960E-2F2E9AC1C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894" y="2366386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45E887-DD84-48F7-84BA-157925B5E61E}"/>
              </a:ext>
            </a:extLst>
          </p:cNvPr>
          <p:cNvGrpSpPr/>
          <p:nvPr/>
        </p:nvGrpSpPr>
        <p:grpSpPr>
          <a:xfrm>
            <a:off x="4317721" y="2501064"/>
            <a:ext cx="1143000" cy="2057400"/>
            <a:chOff x="3992828" y="3093507"/>
            <a:chExt cx="990600" cy="1783080"/>
          </a:xfrm>
        </p:grpSpPr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EB3B919A-B50D-478E-9778-643493503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80" name="Text Box 23">
              <a:extLst>
                <a:ext uri="{FF2B5EF4-FFF2-40B4-BE49-F238E27FC236}">
                  <a16:creationId xmlns:a16="http://schemas.microsoft.com/office/drawing/2014/main" id="{8FBDC884-50CE-4803-8EAD-E8643E87D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81" name="Text Box 23">
              <a:extLst>
                <a:ext uri="{FF2B5EF4-FFF2-40B4-BE49-F238E27FC236}">
                  <a16:creationId xmlns:a16="http://schemas.microsoft.com/office/drawing/2014/main" id="{A3C31D7E-41C3-4F66-9ECB-4307A19F1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82" name="Text Box 23">
              <a:extLst>
                <a:ext uri="{FF2B5EF4-FFF2-40B4-BE49-F238E27FC236}">
                  <a16:creationId xmlns:a16="http://schemas.microsoft.com/office/drawing/2014/main" id="{F5897B96-4E77-4C06-B93D-0562C1229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83" name="Text Box 23">
              <a:extLst>
                <a:ext uri="{FF2B5EF4-FFF2-40B4-BE49-F238E27FC236}">
                  <a16:creationId xmlns:a16="http://schemas.microsoft.com/office/drawing/2014/main" id="{66D4D095-FD3D-4DDE-9D34-00A39FB9F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84" name="Text Box 23">
              <a:extLst>
                <a:ext uri="{FF2B5EF4-FFF2-40B4-BE49-F238E27FC236}">
                  <a16:creationId xmlns:a16="http://schemas.microsoft.com/office/drawing/2014/main" id="{721C2A3C-183A-4568-BFC7-49D57C549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214580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85" name="Text Box 23">
              <a:extLst>
                <a:ext uri="{FF2B5EF4-FFF2-40B4-BE49-F238E27FC236}">
                  <a16:creationId xmlns:a16="http://schemas.microsoft.com/office/drawing/2014/main" id="{6EAA366D-7D13-4240-A2F0-FB67092DEB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825450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0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7AE6633-7204-437D-83A5-2C79346A1C12}"/>
              </a:ext>
            </a:extLst>
          </p:cNvPr>
          <p:cNvSpPr/>
          <p:nvPr/>
        </p:nvSpPr>
        <p:spPr>
          <a:xfrm>
            <a:off x="3504789" y="1288173"/>
            <a:ext cx="212775" cy="429155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6" name="AutoShape 11">
            <a:extLst>
              <a:ext uri="{FF2B5EF4-FFF2-40B4-BE49-F238E27FC236}">
                <a16:creationId xmlns:a16="http://schemas.microsoft.com/office/drawing/2014/main" id="{E82FD49A-7A18-4E23-B68D-4E677C7DEC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04494" y="3301164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AutoShape 11">
            <a:extLst>
              <a:ext uri="{FF2B5EF4-FFF2-40B4-BE49-F238E27FC236}">
                <a16:creationId xmlns:a16="http://schemas.microsoft.com/office/drawing/2014/main" id="{3F3E67F6-46D7-4F5C-932D-76F9B8250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68230" y="3162300"/>
            <a:ext cx="226518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EBDD5AF8-358E-4908-BFC6-2DEDD25FCB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6746" y="3975091"/>
            <a:ext cx="56812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Elbow Connector 92">
            <a:extLst>
              <a:ext uri="{FF2B5EF4-FFF2-40B4-BE49-F238E27FC236}">
                <a16:creationId xmlns:a16="http://schemas.microsoft.com/office/drawing/2014/main" id="{D76974BC-C456-454B-88BF-8541F1D8BA9E}"/>
              </a:ext>
            </a:extLst>
          </p:cNvPr>
          <p:cNvCxnSpPr/>
          <p:nvPr/>
        </p:nvCxnSpPr>
        <p:spPr>
          <a:xfrm rot="10800000" flipH="1" flipV="1">
            <a:off x="8927199" y="3161958"/>
            <a:ext cx="1227379" cy="62032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29F68061-BB48-4DF7-8700-72AE3657B261}"/>
              </a:ext>
            </a:extLst>
          </p:cNvPr>
          <p:cNvSpPr txBox="1"/>
          <p:nvPr/>
        </p:nvSpPr>
        <p:spPr>
          <a:xfrm>
            <a:off x="3332324" y="1003563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41" name="Flowchart: Terminator 240">
            <a:extLst>
              <a:ext uri="{FF2B5EF4-FFF2-40B4-BE49-F238E27FC236}">
                <a16:creationId xmlns:a16="http://schemas.microsoft.com/office/drawing/2014/main" id="{9809E367-8231-43AF-B50C-B312824E03F1}"/>
              </a:ext>
            </a:extLst>
          </p:cNvPr>
          <p:cNvSpPr/>
          <p:nvPr/>
        </p:nvSpPr>
        <p:spPr>
          <a:xfrm>
            <a:off x="6662064" y="508268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AutoShape 11">
            <a:extLst>
              <a:ext uri="{FF2B5EF4-FFF2-40B4-BE49-F238E27FC236}">
                <a16:creationId xmlns:a16="http://schemas.microsoft.com/office/drawing/2014/main" id="{EB6D4EA7-D46D-4E8E-8F45-66BAF568C9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85920" y="5345572"/>
            <a:ext cx="141256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127">
            <a:extLst>
              <a:ext uri="{FF2B5EF4-FFF2-40B4-BE49-F238E27FC236}">
                <a16:creationId xmlns:a16="http://schemas.microsoft.com/office/drawing/2014/main" id="{EB5AC44B-2A80-41C3-AB67-815ABD4EE29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783110" y="3327620"/>
            <a:ext cx="1934135" cy="1861308"/>
          </a:xfrm>
          <a:prstGeom prst="bentConnector3">
            <a:avLst>
              <a:gd name="adj1" fmla="val 99903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127">
            <a:extLst>
              <a:ext uri="{FF2B5EF4-FFF2-40B4-BE49-F238E27FC236}">
                <a16:creationId xmlns:a16="http://schemas.microsoft.com/office/drawing/2014/main" id="{4D37DC2F-FFC6-415B-859F-8BE93BC291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9523" y="5226537"/>
            <a:ext cx="1867436" cy="244050"/>
          </a:xfrm>
          <a:prstGeom prst="bentConnector3">
            <a:avLst>
              <a:gd name="adj1" fmla="val -241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11">
            <a:extLst>
              <a:ext uri="{FF2B5EF4-FFF2-40B4-BE49-F238E27FC236}">
                <a16:creationId xmlns:a16="http://schemas.microsoft.com/office/drawing/2014/main" id="{76CAB69D-5F6B-4549-B174-2F1B002F70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0159" y="5217529"/>
            <a:ext cx="75988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AutoShape 11">
            <a:extLst>
              <a:ext uri="{FF2B5EF4-FFF2-40B4-BE49-F238E27FC236}">
                <a16:creationId xmlns:a16="http://schemas.microsoft.com/office/drawing/2014/main" id="{DF266D88-EB74-41B1-A60A-AED6BFDAE8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1746" y="5453749"/>
            <a:ext cx="75988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AutoShape 11">
            <a:extLst>
              <a:ext uri="{FF2B5EF4-FFF2-40B4-BE49-F238E27FC236}">
                <a16:creationId xmlns:a16="http://schemas.microsoft.com/office/drawing/2014/main" id="{495D9640-B5FE-4F68-9DCF-47520C9294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1983" y="5344884"/>
            <a:ext cx="164259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9FE0A07B-DA11-4E41-B097-0917C839AD8B}"/>
              </a:ext>
            </a:extLst>
          </p:cNvPr>
          <p:cNvSpPr/>
          <p:nvPr/>
        </p:nvSpPr>
        <p:spPr>
          <a:xfrm>
            <a:off x="5687456" y="2112130"/>
            <a:ext cx="216962" cy="411624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EX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7EE5B26-C0E6-4DE9-91DF-5682B0C7E955}"/>
              </a:ext>
            </a:extLst>
          </p:cNvPr>
          <p:cNvSpPr/>
          <p:nvPr/>
        </p:nvSpPr>
        <p:spPr>
          <a:xfrm>
            <a:off x="5688321" y="1701797"/>
            <a:ext cx="218830" cy="411624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M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C0841FAF-1C60-4B57-B325-C1B455D6EE81}"/>
              </a:ext>
            </a:extLst>
          </p:cNvPr>
          <p:cNvSpPr/>
          <p:nvPr/>
        </p:nvSpPr>
        <p:spPr>
          <a:xfrm>
            <a:off x="5687127" y="1286355"/>
            <a:ext cx="220024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4712F541-CF0B-4BE7-AA9F-38BF22B99A3C}"/>
              </a:ext>
            </a:extLst>
          </p:cNvPr>
          <p:cNvSpPr/>
          <p:nvPr/>
        </p:nvSpPr>
        <p:spPr>
          <a:xfrm>
            <a:off x="4479211" y="1281646"/>
            <a:ext cx="880135" cy="1079736"/>
          </a:xfrm>
          <a:prstGeom prst="ellipse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srgbClr val="0070C0"/>
                </a:solidFill>
                <a:latin typeface="Calibri"/>
              </a:rPr>
              <a:t>Control</a:t>
            </a:r>
          </a:p>
        </p:txBody>
      </p: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34E197BA-CB26-42EC-9C9E-A43388F6A3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3512" y="1439770"/>
            <a:ext cx="451779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AutoShape 11">
            <a:extLst>
              <a:ext uri="{FF2B5EF4-FFF2-40B4-BE49-F238E27FC236}">
                <a16:creationId xmlns:a16="http://schemas.microsoft.com/office/drawing/2014/main" id="{D8B29330-11D9-4F15-A1FD-1B86ABDBBDE9}"/>
              </a:ext>
            </a:extLst>
          </p:cNvPr>
          <p:cNvCxnSpPr>
            <a:cxnSpLocks noChangeShapeType="1"/>
            <a:stCxn id="258" idx="6"/>
          </p:cNvCxnSpPr>
          <p:nvPr/>
        </p:nvCxnSpPr>
        <p:spPr bwMode="auto">
          <a:xfrm>
            <a:off x="5359346" y="1821514"/>
            <a:ext cx="325842" cy="1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AutoShape 11">
            <a:extLst>
              <a:ext uri="{FF2B5EF4-FFF2-40B4-BE49-F238E27FC236}">
                <a16:creationId xmlns:a16="http://schemas.microsoft.com/office/drawing/2014/main" id="{C9CE2ACD-947F-4132-8A89-73F51A212BF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1632" y="2250959"/>
            <a:ext cx="502211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Shape 41">
            <a:extLst>
              <a:ext uri="{FF2B5EF4-FFF2-40B4-BE49-F238E27FC236}">
                <a16:creationId xmlns:a16="http://schemas.microsoft.com/office/drawing/2014/main" id="{B0480C8C-AC94-45A7-96A3-D8AF666BD57A}"/>
              </a:ext>
            </a:extLst>
          </p:cNvPr>
          <p:cNvCxnSpPr>
            <a:cxnSpLocks noChangeShapeType="1"/>
            <a:endCxn id="258" idx="2"/>
          </p:cNvCxnSpPr>
          <p:nvPr/>
        </p:nvCxnSpPr>
        <p:spPr bwMode="auto">
          <a:xfrm rot="5400000" flipH="1" flipV="1">
            <a:off x="3712705" y="1927012"/>
            <a:ext cx="872004" cy="6610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BDA85-BDE5-4274-A3FE-F6211A73560B}"/>
              </a:ext>
            </a:extLst>
          </p:cNvPr>
          <p:cNvSpPr/>
          <p:nvPr/>
        </p:nvSpPr>
        <p:spPr>
          <a:xfrm>
            <a:off x="8298489" y="1707464"/>
            <a:ext cx="219456" cy="411624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FB67A0-F798-4B87-96D4-AB70C21A0E17}"/>
              </a:ext>
            </a:extLst>
          </p:cNvPr>
          <p:cNvSpPr/>
          <p:nvPr/>
        </p:nvSpPr>
        <p:spPr>
          <a:xfrm>
            <a:off x="8298491" y="1288847"/>
            <a:ext cx="219456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060083-9EC1-4501-A54F-F2506565494A}"/>
              </a:ext>
            </a:extLst>
          </p:cNvPr>
          <p:cNvSpPr/>
          <p:nvPr/>
        </p:nvSpPr>
        <p:spPr>
          <a:xfrm>
            <a:off x="10158124" y="1284998"/>
            <a:ext cx="220024" cy="41162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00" dirty="0">
                <a:solidFill>
                  <a:prstClr val="white"/>
                </a:solidFill>
                <a:latin typeface="Calibri"/>
              </a:rPr>
              <a:t>WB</a:t>
            </a:r>
          </a:p>
        </p:txBody>
      </p: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C8B8967D-A39D-478C-8DFC-E1B575FDBA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7151" y="1439415"/>
            <a:ext cx="2383565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5BE232D4-F6EA-4090-B957-0433B4379F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7151" y="1815164"/>
            <a:ext cx="2383581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890F4165-8132-4692-941E-2F1FE505D0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19383" y="1433065"/>
            <a:ext cx="1635195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127">
            <a:extLst>
              <a:ext uri="{FF2B5EF4-FFF2-40B4-BE49-F238E27FC236}">
                <a16:creationId xmlns:a16="http://schemas.microsoft.com/office/drawing/2014/main" id="{FDCC3D54-A83E-4291-AC0B-A87553DB527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123443" y="5079898"/>
            <a:ext cx="2209782" cy="176432"/>
          </a:xfrm>
          <a:prstGeom prst="bentConnector3">
            <a:avLst>
              <a:gd name="adj1" fmla="val 10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9" name="Flowchart: Terminator 278">
            <a:extLst>
              <a:ext uri="{FF2B5EF4-FFF2-40B4-BE49-F238E27FC236}">
                <a16:creationId xmlns:a16="http://schemas.microsoft.com/office/drawing/2014/main" id="{8953D861-B6E9-4D58-9E2F-CD38015662AC}"/>
              </a:ext>
            </a:extLst>
          </p:cNvPr>
          <p:cNvSpPr/>
          <p:nvPr/>
        </p:nvSpPr>
        <p:spPr>
          <a:xfrm>
            <a:off x="10701379" y="311486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80" name="AutoShape 11">
            <a:extLst>
              <a:ext uri="{FF2B5EF4-FFF2-40B4-BE49-F238E27FC236}">
                <a16:creationId xmlns:a16="http://schemas.microsoft.com/office/drawing/2014/main" id="{C7982921-A823-4762-8E73-3124168D79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3220106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BC373BFF-94DB-4A59-8913-048DC5BAFA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3535470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Flowchart: Terminator 282">
            <a:extLst>
              <a:ext uri="{FF2B5EF4-FFF2-40B4-BE49-F238E27FC236}">
                <a16:creationId xmlns:a16="http://schemas.microsoft.com/office/drawing/2014/main" id="{FCA366E7-1A2B-4F12-BD28-1AFD65409291}"/>
              </a:ext>
            </a:extLst>
          </p:cNvPr>
          <p:cNvSpPr/>
          <p:nvPr/>
        </p:nvSpPr>
        <p:spPr>
          <a:xfrm>
            <a:off x="6581079" y="2036309"/>
            <a:ext cx="215838" cy="734688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285" name="Flowchart: Terminator 284">
            <a:extLst>
              <a:ext uri="{FF2B5EF4-FFF2-40B4-BE49-F238E27FC236}">
                <a16:creationId xmlns:a16="http://schemas.microsoft.com/office/drawing/2014/main" id="{B15610F0-0359-4695-9819-BC73D7E398A8}"/>
              </a:ext>
            </a:extLst>
          </p:cNvPr>
          <p:cNvSpPr/>
          <p:nvPr/>
        </p:nvSpPr>
        <p:spPr>
          <a:xfrm>
            <a:off x="6581079" y="3407090"/>
            <a:ext cx="215838" cy="734688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1</a:t>
            </a:r>
          </a:p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cxnSp>
        <p:nvCxnSpPr>
          <p:cNvPr id="286" name="AutoShape 11">
            <a:extLst>
              <a:ext uri="{FF2B5EF4-FFF2-40B4-BE49-F238E27FC236}">
                <a16:creationId xmlns:a16="http://schemas.microsoft.com/office/drawing/2014/main" id="{89D75EB8-5073-49D1-AB0F-3FE1D104C734}"/>
              </a:ext>
            </a:extLst>
          </p:cNvPr>
          <p:cNvCxnSpPr>
            <a:cxnSpLocks noChangeShapeType="1"/>
            <a:endCxn id="285" idx="1"/>
          </p:cNvCxnSpPr>
          <p:nvPr/>
        </p:nvCxnSpPr>
        <p:spPr bwMode="auto">
          <a:xfrm>
            <a:off x="6192185" y="3774434"/>
            <a:ext cx="38889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Elbow Connector 479">
            <a:extLst>
              <a:ext uri="{FF2B5EF4-FFF2-40B4-BE49-F238E27FC236}">
                <a16:creationId xmlns:a16="http://schemas.microsoft.com/office/drawing/2014/main" id="{C7CBD4AC-4E71-4A56-8C9D-FB598CFB460B}"/>
              </a:ext>
            </a:extLst>
          </p:cNvPr>
          <p:cNvCxnSpPr>
            <a:cxnSpLocks/>
            <a:stCxn id="283" idx="3"/>
          </p:cNvCxnSpPr>
          <p:nvPr/>
        </p:nvCxnSpPr>
        <p:spPr>
          <a:xfrm>
            <a:off x="6796917" y="2403653"/>
            <a:ext cx="655855" cy="421261"/>
          </a:xfrm>
          <a:prstGeom prst="bentConnector3">
            <a:avLst>
              <a:gd name="adj1" fmla="val 6416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482">
            <a:extLst>
              <a:ext uri="{FF2B5EF4-FFF2-40B4-BE49-F238E27FC236}">
                <a16:creationId xmlns:a16="http://schemas.microsoft.com/office/drawing/2014/main" id="{E3AAD4F5-78EF-48B8-ACAB-B421997754FC}"/>
              </a:ext>
            </a:extLst>
          </p:cNvPr>
          <p:cNvCxnSpPr>
            <a:cxnSpLocks/>
            <a:stCxn id="285" idx="3"/>
          </p:cNvCxnSpPr>
          <p:nvPr/>
        </p:nvCxnSpPr>
        <p:spPr>
          <a:xfrm flipV="1">
            <a:off x="6796917" y="3413402"/>
            <a:ext cx="655855" cy="361032"/>
          </a:xfrm>
          <a:prstGeom prst="bentConnector3">
            <a:avLst>
              <a:gd name="adj1" fmla="val 64039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C7311F-B020-483B-A546-3F7277CEAC85}"/>
              </a:ext>
            </a:extLst>
          </p:cNvPr>
          <p:cNvCxnSpPr>
            <a:cxnSpLocks/>
            <a:endCxn id="279" idx="3"/>
          </p:cNvCxnSpPr>
          <p:nvPr/>
        </p:nvCxnSpPr>
        <p:spPr>
          <a:xfrm flipV="1">
            <a:off x="4136231" y="3377759"/>
            <a:ext cx="6791024" cy="2885722"/>
          </a:xfrm>
          <a:prstGeom prst="bentConnector3">
            <a:avLst>
              <a:gd name="adj1" fmla="val 103366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E81012D8-5584-43A7-AEF5-35F00EB13AB7}"/>
              </a:ext>
            </a:extLst>
          </p:cNvPr>
          <p:cNvSpPr/>
          <p:nvPr/>
        </p:nvSpPr>
        <p:spPr>
          <a:xfrm>
            <a:off x="6822047" y="4374840"/>
            <a:ext cx="1372297" cy="744584"/>
          </a:xfrm>
          <a:prstGeom prst="ellipse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srgbClr val="0070C0"/>
                </a:solidFill>
                <a:latin typeface="Calibri"/>
              </a:rPr>
              <a:t>Forwarding Logic</a:t>
            </a:r>
          </a:p>
        </p:txBody>
      </p:sp>
      <p:cxnSp>
        <p:nvCxnSpPr>
          <p:cNvPr id="313" name="Elbow Connector 505">
            <a:extLst>
              <a:ext uri="{FF2B5EF4-FFF2-40B4-BE49-F238E27FC236}">
                <a16:creationId xmlns:a16="http://schemas.microsoft.com/office/drawing/2014/main" id="{0885F53F-DE96-45F7-8219-6F0E2ED98F66}"/>
              </a:ext>
            </a:extLst>
          </p:cNvPr>
          <p:cNvCxnSpPr>
            <a:cxnSpLocks/>
            <a:endCxn id="285" idx="2"/>
          </p:cNvCxnSpPr>
          <p:nvPr/>
        </p:nvCxnSpPr>
        <p:spPr>
          <a:xfrm rot="16200000" flipV="1">
            <a:off x="6564635" y="4266141"/>
            <a:ext cx="443640" cy="194913"/>
          </a:xfrm>
          <a:prstGeom prst="bentConnector3">
            <a:avLst>
              <a:gd name="adj1" fmla="val 1692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Elbow Connector 507">
            <a:extLst>
              <a:ext uri="{FF2B5EF4-FFF2-40B4-BE49-F238E27FC236}">
                <a16:creationId xmlns:a16="http://schemas.microsoft.com/office/drawing/2014/main" id="{5089C91B-56D0-489F-83D8-2DFC57171BFE}"/>
              </a:ext>
            </a:extLst>
          </p:cNvPr>
          <p:cNvCxnSpPr>
            <a:cxnSpLocks/>
            <a:stCxn id="312" idx="1"/>
            <a:endCxn id="283" idx="2"/>
          </p:cNvCxnSpPr>
          <p:nvPr/>
        </p:nvCxnSpPr>
        <p:spPr>
          <a:xfrm rot="16200000" flipV="1">
            <a:off x="5999565" y="3460431"/>
            <a:ext cx="1712885" cy="334017"/>
          </a:xfrm>
          <a:prstGeom prst="bentConnector3">
            <a:avLst>
              <a:gd name="adj1" fmla="val 77804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2" name="TextBox 451">
            <a:extLst>
              <a:ext uri="{FF2B5EF4-FFF2-40B4-BE49-F238E27FC236}">
                <a16:creationId xmlns:a16="http://schemas.microsoft.com/office/drawing/2014/main" id="{BE939E83-5D29-4F15-99BE-40312C77F1E5}"/>
              </a:ext>
            </a:extLst>
          </p:cNvPr>
          <p:cNvSpPr txBox="1"/>
          <p:nvPr/>
        </p:nvSpPr>
        <p:spPr>
          <a:xfrm>
            <a:off x="4362700" y="5002166"/>
            <a:ext cx="68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20:16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3DC7329-A5CC-4909-9FED-546ED8A62B4C}"/>
              </a:ext>
            </a:extLst>
          </p:cNvPr>
          <p:cNvSpPr txBox="1"/>
          <p:nvPr/>
        </p:nvSpPr>
        <p:spPr>
          <a:xfrm>
            <a:off x="4356582" y="5245869"/>
            <a:ext cx="686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15:11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12DB7966-B6B4-46A7-B031-2EC016A03775}"/>
              </a:ext>
            </a:extLst>
          </p:cNvPr>
          <p:cNvSpPr txBox="1"/>
          <p:nvPr/>
        </p:nvSpPr>
        <p:spPr>
          <a:xfrm>
            <a:off x="5846773" y="4991697"/>
            <a:ext cx="418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62F4D4FB-5495-47F6-9AFC-A9E6C534C695}"/>
              </a:ext>
            </a:extLst>
          </p:cNvPr>
          <p:cNvSpPr txBox="1"/>
          <p:nvPr/>
        </p:nvSpPr>
        <p:spPr>
          <a:xfrm>
            <a:off x="5840354" y="5228517"/>
            <a:ext cx="480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CB766D79-6C3E-4F28-9C4C-7FFE1E223A22}"/>
              </a:ext>
            </a:extLst>
          </p:cNvPr>
          <p:cNvSpPr txBox="1"/>
          <p:nvPr/>
        </p:nvSpPr>
        <p:spPr>
          <a:xfrm>
            <a:off x="6815157" y="510925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1" name="AutoShape 11">
            <a:extLst>
              <a:ext uri="{FF2B5EF4-FFF2-40B4-BE49-F238E27FC236}">
                <a16:creationId xmlns:a16="http://schemas.microsoft.com/office/drawing/2014/main" id="{8EA2682C-2AC3-4B71-B382-5138DD17B6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06932" y="4836297"/>
            <a:ext cx="929499" cy="43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10DC4745-A0FC-4220-859B-3310F94C180F}"/>
              </a:ext>
            </a:extLst>
          </p:cNvPr>
          <p:cNvSpPr txBox="1"/>
          <p:nvPr/>
        </p:nvSpPr>
        <p:spPr>
          <a:xfrm>
            <a:off x="4364821" y="4621025"/>
            <a:ext cx="67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25:21</a:t>
            </a:r>
          </a:p>
        </p:txBody>
      </p:sp>
      <p:cxnSp>
        <p:nvCxnSpPr>
          <p:cNvPr id="361" name="Shape 127">
            <a:extLst>
              <a:ext uri="{FF2B5EF4-FFF2-40B4-BE49-F238E27FC236}">
                <a16:creationId xmlns:a16="http://schemas.microsoft.com/office/drawing/2014/main" id="{01F3AA42-F24D-4E8F-A297-BABB2FC15C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94370" y="5007691"/>
            <a:ext cx="506327" cy="204659"/>
          </a:xfrm>
          <a:prstGeom prst="bentConnector3">
            <a:avLst>
              <a:gd name="adj1" fmla="val 149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EE62456C-B8D2-43C4-AF21-83342410D3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00159" y="3544192"/>
            <a:ext cx="6809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C770F2ED-53B8-4949-BBE3-05773C851F07}"/>
              </a:ext>
            </a:extLst>
          </p:cNvPr>
          <p:cNvCxnSpPr>
            <a:cxnSpLocks/>
          </p:cNvCxnSpPr>
          <p:nvPr/>
        </p:nvCxnSpPr>
        <p:spPr>
          <a:xfrm>
            <a:off x="8803844" y="1429890"/>
            <a:ext cx="5" cy="4242816"/>
          </a:xfrm>
          <a:prstGeom prst="line">
            <a:avLst/>
          </a:prstGeom>
          <a:ln w="19050">
            <a:solidFill>
              <a:srgbClr val="0070C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Elbow Connector 555">
            <a:extLst>
              <a:ext uri="{FF2B5EF4-FFF2-40B4-BE49-F238E27FC236}">
                <a16:creationId xmlns:a16="http://schemas.microsoft.com/office/drawing/2014/main" id="{208928D9-A2BA-4BCD-974C-2394C1BC2476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90421" y="4950079"/>
            <a:ext cx="725174" cy="701672"/>
          </a:xfrm>
          <a:prstGeom prst="bentConnector3">
            <a:avLst>
              <a:gd name="adj1" fmla="val -898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Elbow Connector 547">
            <a:extLst>
              <a:ext uri="{FF2B5EF4-FFF2-40B4-BE49-F238E27FC236}">
                <a16:creationId xmlns:a16="http://schemas.microsoft.com/office/drawing/2014/main" id="{23D9A8FA-C0E2-455E-B021-EE7E4B3CE46E}"/>
              </a:ext>
            </a:extLst>
          </p:cNvPr>
          <p:cNvCxnSpPr>
            <a:cxnSpLocks/>
          </p:cNvCxnSpPr>
          <p:nvPr/>
        </p:nvCxnSpPr>
        <p:spPr>
          <a:xfrm>
            <a:off x="10378879" y="1429715"/>
            <a:ext cx="166599" cy="4352544"/>
          </a:xfrm>
          <a:prstGeom prst="bentConnector2">
            <a:avLst/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Elbow Connector 550">
            <a:extLst>
              <a:ext uri="{FF2B5EF4-FFF2-40B4-BE49-F238E27FC236}">
                <a16:creationId xmlns:a16="http://schemas.microsoft.com/office/drawing/2014/main" id="{794C0B09-A625-4A08-A155-5A8F5CB3E0ED}"/>
              </a:ext>
            </a:extLst>
          </p:cNvPr>
          <p:cNvCxnSpPr>
            <a:cxnSpLocks/>
          </p:cNvCxnSpPr>
          <p:nvPr/>
        </p:nvCxnSpPr>
        <p:spPr>
          <a:xfrm rot="10800000">
            <a:off x="7960054" y="5029436"/>
            <a:ext cx="2591587" cy="747851"/>
          </a:xfrm>
          <a:prstGeom prst="bentConnector3">
            <a:avLst>
              <a:gd name="adj1" fmla="val 99985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Elbow Connector 423">
            <a:extLst>
              <a:ext uri="{FF2B5EF4-FFF2-40B4-BE49-F238E27FC236}">
                <a16:creationId xmlns:a16="http://schemas.microsoft.com/office/drawing/2014/main" id="{3EB0DB57-08F2-4F2F-939E-A4C6A71E1107}"/>
              </a:ext>
            </a:extLst>
          </p:cNvPr>
          <p:cNvCxnSpPr>
            <a:cxnSpLocks/>
          </p:cNvCxnSpPr>
          <p:nvPr/>
        </p:nvCxnSpPr>
        <p:spPr>
          <a:xfrm flipV="1">
            <a:off x="5900159" y="2172153"/>
            <a:ext cx="686638" cy="651842"/>
          </a:xfrm>
          <a:prstGeom prst="bentConnector3">
            <a:avLst>
              <a:gd name="adj1" fmla="val 25955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444E2F1D-C447-4039-A4F1-FD133A124EB5}"/>
              </a:ext>
            </a:extLst>
          </p:cNvPr>
          <p:cNvCxnSpPr/>
          <p:nvPr/>
        </p:nvCxnSpPr>
        <p:spPr>
          <a:xfrm flipV="1">
            <a:off x="8663775" y="3161309"/>
            <a:ext cx="1" cy="2743200"/>
          </a:xfrm>
          <a:prstGeom prst="line">
            <a:avLst/>
          </a:prstGeom>
          <a:ln w="19050">
            <a:solidFill>
              <a:srgbClr val="FF000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Elbow Connector 460">
            <a:extLst>
              <a:ext uri="{FF2B5EF4-FFF2-40B4-BE49-F238E27FC236}">
                <a16:creationId xmlns:a16="http://schemas.microsoft.com/office/drawing/2014/main" id="{731789B8-62B8-492F-B8C3-1DBAB11EFE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954" y="3213779"/>
            <a:ext cx="3201801" cy="2076849"/>
          </a:xfrm>
          <a:prstGeom prst="bentConnector4">
            <a:avLst>
              <a:gd name="adj1" fmla="val -1550"/>
              <a:gd name="adj2" fmla="val 111007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B2B22A9C-3D81-4BA4-94AA-962DBCE8707E}"/>
              </a:ext>
            </a:extLst>
          </p:cNvPr>
          <p:cNvCxnSpPr>
            <a:cxnSpLocks/>
          </p:cNvCxnSpPr>
          <p:nvPr/>
        </p:nvCxnSpPr>
        <p:spPr>
          <a:xfrm flipV="1">
            <a:off x="8980995" y="5345908"/>
            <a:ext cx="0" cy="661035"/>
          </a:xfrm>
          <a:prstGeom prst="line">
            <a:avLst/>
          </a:prstGeom>
          <a:ln w="19050">
            <a:solidFill>
              <a:srgbClr val="FF0000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Elbow Connector 523">
            <a:extLst>
              <a:ext uri="{FF2B5EF4-FFF2-40B4-BE49-F238E27FC236}">
                <a16:creationId xmlns:a16="http://schemas.microsoft.com/office/drawing/2014/main" id="{B22B9D11-DE49-4B82-BDEB-0FE2D289AE43}"/>
              </a:ext>
            </a:extLst>
          </p:cNvPr>
          <p:cNvCxnSpPr>
            <a:cxnSpLocks/>
          </p:cNvCxnSpPr>
          <p:nvPr/>
        </p:nvCxnSpPr>
        <p:spPr>
          <a:xfrm rot="10800000">
            <a:off x="7743825" y="5098145"/>
            <a:ext cx="1244442" cy="904036"/>
          </a:xfrm>
          <a:prstGeom prst="bentConnector3">
            <a:avLst>
              <a:gd name="adj1" fmla="val 99943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hape 127">
            <a:extLst>
              <a:ext uri="{FF2B5EF4-FFF2-40B4-BE49-F238E27FC236}">
                <a16:creationId xmlns:a16="http://schemas.microsoft.com/office/drawing/2014/main" id="{DCAA60CF-3E3F-441F-82E1-23B40A83F007}"/>
              </a:ext>
            </a:extLst>
          </p:cNvPr>
          <p:cNvCxnSpPr>
            <a:cxnSpLocks noChangeShapeType="1"/>
            <a:endCxn id="312" idx="4"/>
          </p:cNvCxnSpPr>
          <p:nvPr/>
        </p:nvCxnSpPr>
        <p:spPr bwMode="auto">
          <a:xfrm rot="10800000">
            <a:off x="7508196" y="5119425"/>
            <a:ext cx="3324110" cy="995783"/>
          </a:xfrm>
          <a:prstGeom prst="bentConnector2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028CBE79-BC0B-434A-9A24-2D4D32C3EA50}"/>
              </a:ext>
            </a:extLst>
          </p:cNvPr>
          <p:cNvSpPr txBox="1"/>
          <p:nvPr/>
        </p:nvSpPr>
        <p:spPr>
          <a:xfrm>
            <a:off x="9773442" y="995048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DB03CB6-513D-4D7F-83E3-1BB3E1D49A11}"/>
              </a:ext>
            </a:extLst>
          </p:cNvPr>
          <p:cNvSpPr txBox="1"/>
          <p:nvPr/>
        </p:nvSpPr>
        <p:spPr>
          <a:xfrm>
            <a:off x="7930245" y="999005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cxnSp>
        <p:nvCxnSpPr>
          <p:cNvPr id="625" name="Shape 127">
            <a:extLst>
              <a:ext uri="{FF2B5EF4-FFF2-40B4-BE49-F238E27FC236}">
                <a16:creationId xmlns:a16="http://schemas.microsoft.com/office/drawing/2014/main" id="{B67E848C-0355-46B0-B890-D4FDD76ADE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17721" y="3618451"/>
            <a:ext cx="3190476" cy="2495967"/>
          </a:xfrm>
          <a:prstGeom prst="bentConnector3">
            <a:avLst>
              <a:gd name="adj1" fmla="val 110897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0" name="Shape 127">
            <a:extLst>
              <a:ext uri="{FF2B5EF4-FFF2-40B4-BE49-F238E27FC236}">
                <a16:creationId xmlns:a16="http://schemas.microsoft.com/office/drawing/2014/main" id="{A03D23D5-29E9-4F46-A8A0-ADCE13FF878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456345" y="4137797"/>
            <a:ext cx="3859828" cy="391540"/>
          </a:xfrm>
          <a:prstGeom prst="bentConnector3">
            <a:avLst>
              <a:gd name="adj1" fmla="val 100013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3" name="AutoShape 11">
            <a:extLst>
              <a:ext uri="{FF2B5EF4-FFF2-40B4-BE49-F238E27FC236}">
                <a16:creationId xmlns:a16="http://schemas.microsoft.com/office/drawing/2014/main" id="{FE2AB31C-7974-444F-AA76-576FF64E58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8639" y="4012559"/>
            <a:ext cx="228791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8" name="TextBox 647">
            <a:extLst>
              <a:ext uri="{FF2B5EF4-FFF2-40B4-BE49-F238E27FC236}">
                <a16:creationId xmlns:a16="http://schemas.microsoft.com/office/drawing/2014/main" id="{2EBD216F-D7A5-4542-8022-4C86B976BEC7}"/>
              </a:ext>
            </a:extLst>
          </p:cNvPr>
          <p:cNvSpPr txBox="1"/>
          <p:nvPr/>
        </p:nvSpPr>
        <p:spPr>
          <a:xfrm>
            <a:off x="5838821" y="4611801"/>
            <a:ext cx="475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rsE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4" name="AutoShape 11">
            <a:extLst>
              <a:ext uri="{FF2B5EF4-FFF2-40B4-BE49-F238E27FC236}">
                <a16:creationId xmlns:a16="http://schemas.microsoft.com/office/drawing/2014/main" id="{CED3E264-80B1-495A-AB85-9B878EC9AC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4384" y="4842217"/>
            <a:ext cx="1872872" cy="1818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D57AD550-FDCF-4007-B96A-7A1443487467}"/>
              </a:ext>
            </a:extLst>
          </p:cNvPr>
          <p:cNvCxnSpPr>
            <a:cxnSpLocks/>
          </p:cNvCxnSpPr>
          <p:nvPr/>
        </p:nvCxnSpPr>
        <p:spPr>
          <a:xfrm>
            <a:off x="10377350" y="5337741"/>
            <a:ext cx="439403" cy="775085"/>
          </a:xfrm>
          <a:prstGeom prst="bentConnector3">
            <a:avLst>
              <a:gd name="adj1" fmla="val 103323"/>
            </a:avLst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0" name="TextBox 649">
            <a:extLst>
              <a:ext uri="{FF2B5EF4-FFF2-40B4-BE49-F238E27FC236}">
                <a16:creationId xmlns:a16="http://schemas.microsoft.com/office/drawing/2014/main" id="{507410C0-AA2C-4C52-AA65-ABB0EA6881DF}"/>
              </a:ext>
            </a:extLst>
          </p:cNvPr>
          <p:cNvSpPr txBox="1"/>
          <p:nvPr/>
        </p:nvSpPr>
        <p:spPr>
          <a:xfrm>
            <a:off x="5981700" y="4356904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ForwardBE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6C3F7C6C-FE00-41B7-8802-56857DE9EF6B}"/>
              </a:ext>
            </a:extLst>
          </p:cNvPr>
          <p:cNvSpPr txBox="1"/>
          <p:nvPr/>
        </p:nvSpPr>
        <p:spPr>
          <a:xfrm>
            <a:off x="5981700" y="2921329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8FDC755E-C33A-410F-B8C0-0AA2C0A03BFC}"/>
              </a:ext>
            </a:extLst>
          </p:cNvPr>
          <p:cNvSpPr txBox="1"/>
          <p:nvPr/>
        </p:nvSpPr>
        <p:spPr>
          <a:xfrm>
            <a:off x="9097439" y="509686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rf_waM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3D9B993B-B304-405B-96ED-6617819BC651}"/>
              </a:ext>
            </a:extLst>
          </p:cNvPr>
          <p:cNvSpPr txBox="1"/>
          <p:nvPr/>
        </p:nvSpPr>
        <p:spPr>
          <a:xfrm>
            <a:off x="10479510" y="5091918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rf_waW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8817279D-1ACC-459A-9A84-56DBA2934809}"/>
              </a:ext>
            </a:extLst>
          </p:cNvPr>
          <p:cNvSpPr txBox="1"/>
          <p:nvPr/>
        </p:nvSpPr>
        <p:spPr>
          <a:xfrm>
            <a:off x="206019" y="6197241"/>
            <a:ext cx="3593695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Note: Logics for sign extensions and next pc calculation are omitted for simplicity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7F78848-EF5A-4941-800D-FD064ABE3706}"/>
              </a:ext>
            </a:extLst>
          </p:cNvPr>
          <p:cNvSpPr/>
          <p:nvPr/>
        </p:nvSpPr>
        <p:spPr>
          <a:xfrm>
            <a:off x="1600660" y="1273578"/>
            <a:ext cx="1372297" cy="746326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srgbClr val="0070C0"/>
                </a:solidFill>
                <a:latin typeface="Calibri"/>
              </a:rPr>
              <a:t>Hazard detection unit</a:t>
            </a:r>
          </a:p>
        </p:txBody>
      </p:sp>
      <p:cxnSp>
        <p:nvCxnSpPr>
          <p:cNvPr id="113" name="Elbow Connector 254">
            <a:extLst>
              <a:ext uri="{FF2B5EF4-FFF2-40B4-BE49-F238E27FC236}">
                <a16:creationId xmlns:a16="http://schemas.microsoft.com/office/drawing/2014/main" id="{D6F1DEE8-51C8-49A9-8A7E-11B739A1D33A}"/>
              </a:ext>
            </a:extLst>
          </p:cNvPr>
          <p:cNvCxnSpPr>
            <a:cxnSpLocks/>
            <a:stCxn id="112" idx="2"/>
            <a:endCxn id="115" idx="2"/>
          </p:cNvCxnSpPr>
          <p:nvPr/>
        </p:nvCxnSpPr>
        <p:spPr>
          <a:xfrm rot="10800000" flipV="1">
            <a:off x="1498246" y="1646741"/>
            <a:ext cx="102415" cy="2139364"/>
          </a:xfrm>
          <a:prstGeom prst="bentConnector4">
            <a:avLst>
              <a:gd name="adj1" fmla="val 501016"/>
              <a:gd name="adj2" fmla="val 110685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DD2BF07-A8B9-4158-970A-B46EBB6B5A78}"/>
              </a:ext>
            </a:extLst>
          </p:cNvPr>
          <p:cNvSpPr txBox="1"/>
          <p:nvPr/>
        </p:nvSpPr>
        <p:spPr>
          <a:xfrm>
            <a:off x="948725" y="1383991"/>
            <a:ext cx="671979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StallIF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FD2E211-9869-415F-8E95-3C64C9E0CEA1}"/>
              </a:ext>
            </a:extLst>
          </p:cNvPr>
          <p:cNvSpPr txBox="1"/>
          <p:nvPr/>
        </p:nvSpPr>
        <p:spPr>
          <a:xfrm>
            <a:off x="1316144" y="3498462"/>
            <a:ext cx="364202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0A2BE1-FE95-46BE-9F62-5280BB71A8C8}"/>
              </a:ext>
            </a:extLst>
          </p:cNvPr>
          <p:cNvSpPr txBox="1"/>
          <p:nvPr/>
        </p:nvSpPr>
        <p:spPr>
          <a:xfrm>
            <a:off x="2893154" y="1385178"/>
            <a:ext cx="718022" cy="28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StallID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Elbow Connector 133">
            <a:extLst>
              <a:ext uri="{FF2B5EF4-FFF2-40B4-BE49-F238E27FC236}">
                <a16:creationId xmlns:a16="http://schemas.microsoft.com/office/drawing/2014/main" id="{74846D59-8E24-435C-B384-42E53501B1DE}"/>
              </a:ext>
            </a:extLst>
          </p:cNvPr>
          <p:cNvCxnSpPr>
            <a:cxnSpLocks/>
            <a:stCxn id="112" idx="0"/>
          </p:cNvCxnSpPr>
          <p:nvPr/>
        </p:nvCxnSpPr>
        <p:spPr>
          <a:xfrm rot="16200000" flipH="1">
            <a:off x="4033545" y="-473159"/>
            <a:ext cx="17407" cy="3510880"/>
          </a:xfrm>
          <a:prstGeom prst="bentConnector4">
            <a:avLst>
              <a:gd name="adj1" fmla="val -1167346"/>
              <a:gd name="adj2" fmla="val 100105"/>
            </a:avLst>
          </a:prstGeom>
          <a:ln w="1905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A48D6F05-4A59-4DBE-8FCC-F7816692824C}"/>
              </a:ext>
            </a:extLst>
          </p:cNvPr>
          <p:cNvSpPr txBox="1"/>
          <p:nvPr/>
        </p:nvSpPr>
        <p:spPr>
          <a:xfrm>
            <a:off x="2442386" y="1039366"/>
            <a:ext cx="926895" cy="28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7517"/>
            <a:r>
              <a:rPr lang="en-US" sz="12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FlushE</a:t>
            </a:r>
            <a:endParaRPr 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1" name="AutoShape 11">
            <a:extLst>
              <a:ext uri="{FF2B5EF4-FFF2-40B4-BE49-F238E27FC236}">
                <a16:creationId xmlns:a16="http://schemas.microsoft.com/office/drawing/2014/main" id="{E934AF87-92C7-48E4-B75A-8CFD66CB5F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73117" y="1645061"/>
            <a:ext cx="531672" cy="168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16553F94-BE46-499E-BC49-D03300DE8292}"/>
              </a:ext>
            </a:extLst>
          </p:cNvPr>
          <p:cNvSpPr txBox="1"/>
          <p:nvPr/>
        </p:nvSpPr>
        <p:spPr>
          <a:xfrm>
            <a:off x="5485470" y="995048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132" name="Slide Number Placeholder 1">
            <a:extLst>
              <a:ext uri="{FF2B5EF4-FFF2-40B4-BE49-F238E27FC236}">
                <a16:creationId xmlns:a16="http://schemas.microsoft.com/office/drawing/2014/main" id="{0DE4BD2B-93AC-4372-92C7-09E5813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109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133" name="Elbow Connector 493">
            <a:extLst>
              <a:ext uri="{FF2B5EF4-FFF2-40B4-BE49-F238E27FC236}">
                <a16:creationId xmlns:a16="http://schemas.microsoft.com/office/drawing/2014/main" id="{675F4597-46CD-4626-9D8C-E0B7A5AAE934}"/>
              </a:ext>
            </a:extLst>
          </p:cNvPr>
          <p:cNvCxnSpPr>
            <a:cxnSpLocks/>
          </p:cNvCxnSpPr>
          <p:nvPr/>
        </p:nvCxnSpPr>
        <p:spPr>
          <a:xfrm>
            <a:off x="7219950" y="3774434"/>
            <a:ext cx="1078539" cy="200657"/>
          </a:xfrm>
          <a:prstGeom prst="bentConnector3">
            <a:avLst>
              <a:gd name="adj1" fmla="val -45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/>
      <p:bldP spid="115" grpId="0"/>
      <p:bldP spid="116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474643" y="3732151"/>
            <a:ext cx="838200" cy="385758"/>
            <a:chOff x="4825971" y="3500128"/>
            <a:chExt cx="726440" cy="334323"/>
          </a:xfrm>
        </p:grpSpPr>
        <p:sp>
          <p:nvSpPr>
            <p:cNvPr id="20496" name="Text Box 23"/>
            <p:cNvSpPr txBox="1">
              <a:spLocks noChangeArrowheads="1"/>
            </p:cNvSpPr>
            <p:nvPr/>
          </p:nvSpPr>
          <p:spPr bwMode="auto">
            <a:xfrm>
              <a:off x="5200198" y="3570296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0499" name="Shape 95"/>
            <p:cNvCxnSpPr>
              <a:cxnSpLocks noChangeShapeType="1"/>
              <a:stCxn id="20504" idx="0"/>
              <a:endCxn id="45" idx="1"/>
            </p:cNvCxnSpPr>
            <p:nvPr/>
          </p:nvCxnSpPr>
          <p:spPr bwMode="auto">
            <a:xfrm flipV="1">
              <a:off x="4825971" y="3519201"/>
              <a:ext cx="726440" cy="315250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4" name="Text Box 22"/>
            <p:cNvSpPr txBox="1">
              <a:spLocks noChangeArrowheads="1"/>
            </p:cNvSpPr>
            <p:nvPr/>
          </p:nvSpPr>
          <p:spPr bwMode="auto">
            <a:xfrm>
              <a:off x="4958051" y="3500128"/>
              <a:ext cx="2641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2</a:t>
              </a:r>
            </a:p>
          </p:txBody>
        </p:sp>
      </p:grpSp>
      <p:sp>
        <p:nvSpPr>
          <p:cNvPr id="20483" name="Content Placeholder 27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R-type</a:t>
            </a:r>
          </a:p>
          <a:p>
            <a:pPr lvl="1"/>
            <a:r>
              <a:rPr lang="en-US" altLang="en-US" sz="2000" dirty="0"/>
              <a:t>Opcode and </a:t>
            </a:r>
            <a:r>
              <a:rPr lang="en-US" altLang="en-US" sz="2000" dirty="0" err="1"/>
              <a:t>func</a:t>
            </a:r>
            <a:r>
              <a:rPr lang="en-US" altLang="en-US" sz="2000" dirty="0"/>
              <a:t>. field are decoded to produce control signals</a:t>
            </a:r>
          </a:p>
          <a:p>
            <a:pPr lvl="1"/>
            <a:r>
              <a:rPr lang="en-US" altLang="en-US" sz="2000" dirty="0"/>
              <a:t>Three register ids are passed to Register file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Decode Data Path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6312843" y="3089206"/>
            <a:ext cx="1143000" cy="23955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6312843" y="30892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6312843" y="35464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312843" y="40036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6312843" y="44608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6922443" y="30844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auto">
          <a:xfrm>
            <a:off x="6922443" y="3606731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95" name="Text Box 23"/>
          <p:cNvSpPr txBox="1">
            <a:spLocks noChangeArrowheads="1"/>
          </p:cNvSpPr>
          <p:nvPr/>
        </p:nvSpPr>
        <p:spPr bwMode="auto">
          <a:xfrm>
            <a:off x="5703243" y="286060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31" name="Text Box 23"/>
          <p:cNvSpPr txBox="1">
            <a:spLocks noChangeArrowheads="1"/>
          </p:cNvSpPr>
          <p:nvPr/>
        </p:nvSpPr>
        <p:spPr bwMode="auto">
          <a:xfrm>
            <a:off x="5703243" y="407980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495" name="Straight Connector 256"/>
          <p:cNvCxnSpPr>
            <a:cxnSpLocks noChangeShapeType="1"/>
          </p:cNvCxnSpPr>
          <p:nvPr/>
        </p:nvCxnSpPr>
        <p:spPr bwMode="auto">
          <a:xfrm rot="5400000" flipH="1" flipV="1">
            <a:off x="5969943" y="3279706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7" name="Straight Connector 258"/>
          <p:cNvCxnSpPr>
            <a:cxnSpLocks noChangeShapeType="1"/>
          </p:cNvCxnSpPr>
          <p:nvPr/>
        </p:nvCxnSpPr>
        <p:spPr bwMode="auto">
          <a:xfrm rot="5400000" flipH="1" flipV="1">
            <a:off x="5969943" y="3736906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Straight Connector 124"/>
          <p:cNvCxnSpPr>
            <a:cxnSpLocks noChangeShapeType="1"/>
          </p:cNvCxnSpPr>
          <p:nvPr/>
        </p:nvCxnSpPr>
        <p:spPr bwMode="auto">
          <a:xfrm rot="5400000" flipH="1" flipV="1">
            <a:off x="6001205" y="4168706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2" name="Rectangle 7"/>
          <p:cNvSpPr>
            <a:spLocks noChangeArrowheads="1"/>
          </p:cNvSpPr>
          <p:nvPr/>
        </p:nvSpPr>
        <p:spPr bwMode="auto">
          <a:xfrm rot="5400000">
            <a:off x="5055543" y="2898706"/>
            <a:ext cx="6096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000000</a:t>
            </a:r>
          </a:p>
        </p:txBody>
      </p:sp>
      <p:sp>
        <p:nvSpPr>
          <p:cNvPr id="20503" name="Rectangle 7"/>
          <p:cNvSpPr>
            <a:spLocks noChangeArrowheads="1"/>
          </p:cNvSpPr>
          <p:nvPr/>
        </p:nvSpPr>
        <p:spPr bwMode="auto">
          <a:xfrm rot="5400000">
            <a:off x="5093643" y="34702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00001</a:t>
            </a:r>
          </a:p>
        </p:txBody>
      </p:sp>
      <p:sp>
        <p:nvSpPr>
          <p:cNvPr id="20504" name="Rectangle 7"/>
          <p:cNvSpPr>
            <a:spLocks noChangeArrowheads="1"/>
          </p:cNvSpPr>
          <p:nvPr/>
        </p:nvSpPr>
        <p:spPr bwMode="auto">
          <a:xfrm rot="5400000">
            <a:off x="5093643" y="40036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00010</a:t>
            </a:r>
          </a:p>
        </p:txBody>
      </p:sp>
      <p:sp>
        <p:nvSpPr>
          <p:cNvPr id="20505" name="Rectangle 7"/>
          <p:cNvSpPr>
            <a:spLocks noChangeArrowheads="1"/>
          </p:cNvSpPr>
          <p:nvPr/>
        </p:nvSpPr>
        <p:spPr bwMode="auto">
          <a:xfrm rot="5400000">
            <a:off x="5093643" y="50704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00000</a:t>
            </a:r>
          </a:p>
        </p:txBody>
      </p:sp>
      <p:sp>
        <p:nvSpPr>
          <p:cNvPr id="20506" name="Rectangle 7"/>
          <p:cNvSpPr>
            <a:spLocks noChangeArrowheads="1"/>
          </p:cNvSpPr>
          <p:nvPr/>
        </p:nvSpPr>
        <p:spPr bwMode="auto">
          <a:xfrm rot="5400000">
            <a:off x="5093643" y="45370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00011</a:t>
            </a:r>
          </a:p>
        </p:txBody>
      </p:sp>
      <p:sp>
        <p:nvSpPr>
          <p:cNvPr id="20507" name="Rectangle 7"/>
          <p:cNvSpPr>
            <a:spLocks noChangeArrowheads="1"/>
          </p:cNvSpPr>
          <p:nvPr/>
        </p:nvSpPr>
        <p:spPr bwMode="auto">
          <a:xfrm rot="5400000">
            <a:off x="5055543" y="5641906"/>
            <a:ext cx="6096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100000</a:t>
            </a:r>
          </a:p>
        </p:txBody>
      </p:sp>
      <p:sp>
        <p:nvSpPr>
          <p:cNvPr id="20508" name="Rectangle 7"/>
          <p:cNvSpPr>
            <a:spLocks noChangeArrowheads="1"/>
          </p:cNvSpPr>
          <p:nvPr/>
        </p:nvSpPr>
        <p:spPr bwMode="auto">
          <a:xfrm rot="5400000">
            <a:off x="4826943" y="2898706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opcode</a:t>
            </a:r>
          </a:p>
        </p:txBody>
      </p:sp>
      <p:sp>
        <p:nvSpPr>
          <p:cNvPr id="20509" name="Rectangle 7"/>
          <p:cNvSpPr>
            <a:spLocks noChangeArrowheads="1"/>
          </p:cNvSpPr>
          <p:nvPr/>
        </p:nvSpPr>
        <p:spPr bwMode="auto">
          <a:xfrm rot="5400000">
            <a:off x="4865043" y="34702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rs</a:t>
            </a:r>
          </a:p>
        </p:txBody>
      </p:sp>
      <p:sp>
        <p:nvSpPr>
          <p:cNvPr id="20510" name="Rectangle 7"/>
          <p:cNvSpPr>
            <a:spLocks noChangeArrowheads="1"/>
          </p:cNvSpPr>
          <p:nvPr/>
        </p:nvSpPr>
        <p:spPr bwMode="auto">
          <a:xfrm rot="5400000">
            <a:off x="4865043" y="40036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rt</a:t>
            </a:r>
          </a:p>
        </p:txBody>
      </p:sp>
      <p:sp>
        <p:nvSpPr>
          <p:cNvPr id="20511" name="Rectangle 7"/>
          <p:cNvSpPr>
            <a:spLocks noChangeArrowheads="1"/>
          </p:cNvSpPr>
          <p:nvPr/>
        </p:nvSpPr>
        <p:spPr bwMode="auto">
          <a:xfrm rot="5400000">
            <a:off x="4865043" y="50704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shamt</a:t>
            </a:r>
          </a:p>
        </p:txBody>
      </p:sp>
      <p:sp>
        <p:nvSpPr>
          <p:cNvPr id="20512" name="Rectangle 7"/>
          <p:cNvSpPr>
            <a:spLocks noChangeArrowheads="1"/>
          </p:cNvSpPr>
          <p:nvPr/>
        </p:nvSpPr>
        <p:spPr bwMode="auto">
          <a:xfrm rot="5400000">
            <a:off x="4865043" y="45370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rd</a:t>
            </a:r>
          </a:p>
        </p:txBody>
      </p:sp>
      <p:sp>
        <p:nvSpPr>
          <p:cNvPr id="20513" name="Rectangle 7"/>
          <p:cNvSpPr>
            <a:spLocks noChangeArrowheads="1"/>
          </p:cNvSpPr>
          <p:nvPr/>
        </p:nvSpPr>
        <p:spPr bwMode="auto">
          <a:xfrm rot="5400000">
            <a:off x="4826943" y="5641906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func</a:t>
            </a:r>
          </a:p>
        </p:txBody>
      </p:sp>
      <p:cxnSp>
        <p:nvCxnSpPr>
          <p:cNvPr id="20519" name="Shape 95"/>
          <p:cNvCxnSpPr>
            <a:cxnSpLocks noChangeShapeType="1"/>
          </p:cNvCxnSpPr>
          <p:nvPr/>
        </p:nvCxnSpPr>
        <p:spPr bwMode="auto">
          <a:xfrm rot="10800000" flipH="1">
            <a:off x="5474643" y="2703444"/>
            <a:ext cx="990600" cy="398463"/>
          </a:xfrm>
          <a:prstGeom prst="bentConnector3">
            <a:avLst>
              <a:gd name="adj1" fmla="val 15847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1" name="Text Box 22"/>
          <p:cNvSpPr txBox="1">
            <a:spLocks noChangeArrowheads="1"/>
          </p:cNvSpPr>
          <p:nvPr/>
        </p:nvSpPr>
        <p:spPr bwMode="auto">
          <a:xfrm>
            <a:off x="6427143" y="2548305"/>
            <a:ext cx="23216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Control Signals</a:t>
            </a:r>
          </a:p>
        </p:txBody>
      </p:sp>
      <p:cxnSp>
        <p:nvCxnSpPr>
          <p:cNvPr id="20522" name="Shape 95"/>
          <p:cNvCxnSpPr>
            <a:cxnSpLocks noChangeShapeType="1"/>
            <a:endCxn id="20508" idx="2"/>
          </p:cNvCxnSpPr>
          <p:nvPr/>
        </p:nvCxnSpPr>
        <p:spPr bwMode="auto">
          <a:xfrm flipV="1">
            <a:off x="3208088" y="3013006"/>
            <a:ext cx="1809355" cy="1288257"/>
          </a:xfrm>
          <a:prstGeom prst="bentConnector3">
            <a:avLst>
              <a:gd name="adj1" fmla="val 61662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4" name="Shape 95"/>
          <p:cNvCxnSpPr>
            <a:cxnSpLocks noChangeShapeType="1"/>
            <a:endCxn id="20513" idx="2"/>
          </p:cNvCxnSpPr>
          <p:nvPr/>
        </p:nvCxnSpPr>
        <p:spPr bwMode="auto">
          <a:xfrm rot="16200000" flipH="1">
            <a:off x="3929212" y="4667975"/>
            <a:ext cx="1490663" cy="6858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5" name="AutoShape 11"/>
          <p:cNvCxnSpPr>
            <a:cxnSpLocks noChangeShapeType="1"/>
          </p:cNvCxnSpPr>
          <p:nvPr/>
        </p:nvCxnSpPr>
        <p:spPr bwMode="auto">
          <a:xfrm>
            <a:off x="4331643" y="51799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6" name="AutoShape 11"/>
          <p:cNvCxnSpPr>
            <a:cxnSpLocks noChangeShapeType="1"/>
          </p:cNvCxnSpPr>
          <p:nvPr/>
        </p:nvCxnSpPr>
        <p:spPr bwMode="auto">
          <a:xfrm>
            <a:off x="4331643" y="46465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7" name="AutoShape 11"/>
          <p:cNvCxnSpPr>
            <a:cxnSpLocks noChangeShapeType="1"/>
          </p:cNvCxnSpPr>
          <p:nvPr/>
        </p:nvCxnSpPr>
        <p:spPr bwMode="auto">
          <a:xfrm>
            <a:off x="4331643" y="41131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8" name="AutoShape 11"/>
          <p:cNvCxnSpPr>
            <a:cxnSpLocks noChangeShapeType="1"/>
          </p:cNvCxnSpPr>
          <p:nvPr/>
        </p:nvCxnSpPr>
        <p:spPr bwMode="auto">
          <a:xfrm>
            <a:off x="4331643" y="35797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1" name="Text Box 22"/>
          <p:cNvSpPr txBox="1">
            <a:spLocks noChangeArrowheads="1"/>
          </p:cNvSpPr>
          <p:nvPr/>
        </p:nvSpPr>
        <p:spPr bwMode="auto">
          <a:xfrm>
            <a:off x="6354120" y="5029720"/>
            <a:ext cx="1143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Register File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74643" y="3285234"/>
            <a:ext cx="838200" cy="327252"/>
            <a:chOff x="4033491" y="3095876"/>
            <a:chExt cx="726440" cy="283619"/>
          </a:xfrm>
        </p:grpSpPr>
        <p:sp>
          <p:nvSpPr>
            <p:cNvPr id="20494" name="Text Box 23"/>
            <p:cNvSpPr txBox="1">
              <a:spLocks noChangeArrowheads="1"/>
            </p:cNvSpPr>
            <p:nvPr/>
          </p:nvSpPr>
          <p:spPr bwMode="auto">
            <a:xfrm>
              <a:off x="4423804" y="3166103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0498" name="Shape 95"/>
            <p:cNvCxnSpPr>
              <a:cxnSpLocks noChangeShapeType="1"/>
              <a:stCxn id="20503" idx="0"/>
              <a:endCxn id="44" idx="1"/>
            </p:cNvCxnSpPr>
            <p:nvPr/>
          </p:nvCxnSpPr>
          <p:spPr bwMode="auto">
            <a:xfrm flipV="1">
              <a:off x="4033491" y="3097513"/>
              <a:ext cx="726440" cy="249211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1" name="Text Box 22"/>
            <p:cNvSpPr txBox="1">
              <a:spLocks noChangeArrowheads="1"/>
            </p:cNvSpPr>
            <p:nvPr/>
          </p:nvSpPr>
          <p:spPr bwMode="auto">
            <a:xfrm>
              <a:off x="4181225" y="3095876"/>
              <a:ext cx="2641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455843" y="3122544"/>
            <a:ext cx="1600200" cy="795011"/>
            <a:chOff x="6543011" y="2971808"/>
            <a:chExt cx="1386840" cy="689009"/>
          </a:xfrm>
        </p:grpSpPr>
        <p:cxnSp>
          <p:nvCxnSpPr>
            <p:cNvPr id="20514" name="AutoShape 11"/>
            <p:cNvCxnSpPr>
              <a:cxnSpLocks noChangeShapeType="1"/>
            </p:cNvCxnSpPr>
            <p:nvPr/>
          </p:nvCxnSpPr>
          <p:spPr bwMode="auto">
            <a:xfrm>
              <a:off x="6543011" y="312727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5" name="AutoShape 11"/>
            <p:cNvCxnSpPr>
              <a:cxnSpLocks noChangeShapeType="1"/>
            </p:cNvCxnSpPr>
            <p:nvPr/>
          </p:nvCxnSpPr>
          <p:spPr bwMode="auto">
            <a:xfrm>
              <a:off x="6543011" y="358955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2" name="Text Box 22"/>
            <p:cNvSpPr txBox="1">
              <a:spLocks noChangeArrowheads="1"/>
            </p:cNvSpPr>
            <p:nvPr/>
          </p:nvSpPr>
          <p:spPr bwMode="auto">
            <a:xfrm>
              <a:off x="6873211" y="2971808"/>
              <a:ext cx="105664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Value of $1</a:t>
              </a:r>
            </a:p>
          </p:txBody>
        </p:sp>
        <p:sp>
          <p:nvSpPr>
            <p:cNvPr id="20543" name="Text Box 22"/>
            <p:cNvSpPr txBox="1">
              <a:spLocks noChangeArrowheads="1"/>
            </p:cNvSpPr>
            <p:nvPr/>
          </p:nvSpPr>
          <p:spPr bwMode="auto">
            <a:xfrm>
              <a:off x="6873211" y="3434088"/>
              <a:ext cx="105664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Value of $2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74643" y="4201522"/>
            <a:ext cx="838200" cy="439951"/>
            <a:chOff x="4033491" y="3932858"/>
            <a:chExt cx="726440" cy="381291"/>
          </a:xfrm>
        </p:grpSpPr>
        <p:sp>
          <p:nvSpPr>
            <p:cNvPr id="20501" name="Text Box 23"/>
            <p:cNvSpPr txBox="1">
              <a:spLocks noChangeArrowheads="1"/>
            </p:cNvSpPr>
            <p:nvPr/>
          </p:nvSpPr>
          <p:spPr bwMode="auto">
            <a:xfrm>
              <a:off x="4419976" y="3985880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0517" name="Shape 95"/>
            <p:cNvCxnSpPr>
              <a:cxnSpLocks noChangeShapeType="1"/>
              <a:stCxn id="20506" idx="0"/>
              <a:endCxn id="46" idx="1"/>
            </p:cNvCxnSpPr>
            <p:nvPr/>
          </p:nvCxnSpPr>
          <p:spPr bwMode="auto">
            <a:xfrm flipV="1">
              <a:off x="4033491" y="3932858"/>
              <a:ext cx="726440" cy="381291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5" name="Text Box 22"/>
            <p:cNvSpPr txBox="1">
              <a:spLocks noChangeArrowheads="1"/>
            </p:cNvSpPr>
            <p:nvPr/>
          </p:nvSpPr>
          <p:spPr bwMode="auto">
            <a:xfrm>
              <a:off x="4184049" y="3962408"/>
              <a:ext cx="2641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3</a:t>
              </a:r>
            </a:p>
          </p:txBody>
        </p:sp>
      </p:grp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2403396" y="376070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Instruction Word </a:t>
            </a:r>
          </a:p>
        </p:txBody>
      </p: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2365295" y="4142106"/>
            <a:ext cx="14478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ADD $3,$1,$2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4644" y="5761877"/>
            <a:ext cx="2520495" cy="753779"/>
            <a:chOff x="4825971" y="5259232"/>
            <a:chExt cx="2184429" cy="653275"/>
          </a:xfrm>
        </p:grpSpPr>
        <p:cxnSp>
          <p:nvCxnSpPr>
            <p:cNvPr id="20529" name="Shape 95"/>
            <p:cNvCxnSpPr>
              <a:cxnSpLocks noChangeShapeType="1"/>
            </p:cNvCxnSpPr>
            <p:nvPr/>
          </p:nvCxnSpPr>
          <p:spPr bwMode="auto">
            <a:xfrm>
              <a:off x="4825971" y="5259232"/>
              <a:ext cx="990600" cy="458507"/>
            </a:xfrm>
            <a:prstGeom prst="bentConnector3">
              <a:avLst>
                <a:gd name="adj1" fmla="val 35934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Text Box 22"/>
            <p:cNvSpPr txBox="1">
              <a:spLocks noChangeArrowheads="1"/>
            </p:cNvSpPr>
            <p:nvPr/>
          </p:nvSpPr>
          <p:spPr bwMode="auto">
            <a:xfrm>
              <a:off x="5783551" y="5539072"/>
              <a:ext cx="1226849" cy="373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Control Signals for R-type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504709" y="5497635"/>
            <a:ext cx="776566" cy="495869"/>
            <a:chOff x="4712558" y="3078363"/>
            <a:chExt cx="673024" cy="429753"/>
          </a:xfrm>
        </p:grpSpPr>
        <p:sp>
          <p:nvSpPr>
            <p:cNvPr id="63" name="Text Box 23"/>
            <p:cNvSpPr txBox="1">
              <a:spLocks noChangeArrowheads="1"/>
            </p:cNvSpPr>
            <p:nvPr/>
          </p:nvSpPr>
          <p:spPr bwMode="auto">
            <a:xfrm>
              <a:off x="4712558" y="3288056"/>
              <a:ext cx="673024" cy="22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 err="1">
                  <a:solidFill>
                    <a:prstClr val="black"/>
                  </a:solidFill>
                  <a:latin typeface="Arial" charset="0"/>
                </a:rPr>
                <a:t>RegWrite</a:t>
              </a:r>
              <a:endParaRPr lang="en-US" sz="1050" b="1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64" name="AutoShape 11"/>
            <p:cNvCxnSpPr>
              <a:cxnSpLocks noChangeShapeType="1"/>
              <a:stCxn id="63" idx="0"/>
            </p:cNvCxnSpPr>
            <p:nvPr/>
          </p:nvCxnSpPr>
          <p:spPr bwMode="auto">
            <a:xfrm flipV="1">
              <a:off x="5049070" y="3078363"/>
              <a:ext cx="8346" cy="209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105FE8-B4D7-4F58-890E-D1FEE2D57311}"/>
              </a:ext>
            </a:extLst>
          </p:cNvPr>
          <p:cNvGrpSpPr/>
          <p:nvPr/>
        </p:nvGrpSpPr>
        <p:grpSpPr>
          <a:xfrm>
            <a:off x="5879158" y="2784646"/>
            <a:ext cx="1066800" cy="457200"/>
            <a:chOff x="1203960" y="3817254"/>
            <a:chExt cx="924560" cy="396240"/>
          </a:xfrm>
        </p:grpSpPr>
        <p:cxnSp>
          <p:nvCxnSpPr>
            <p:cNvPr id="66" name="Straight Connector 24">
              <a:extLst>
                <a:ext uri="{FF2B5EF4-FFF2-40B4-BE49-F238E27FC236}">
                  <a16:creationId xmlns:a16="http://schemas.microsoft.com/office/drawing/2014/main" id="{B7F39F77-F160-4994-B17F-B4882E12B1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27">
              <a:extLst>
                <a:ext uri="{FF2B5EF4-FFF2-40B4-BE49-F238E27FC236}">
                  <a16:creationId xmlns:a16="http://schemas.microsoft.com/office/drawing/2014/main" id="{9917E603-3C7D-4007-B776-AD969C66EB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Text Box 22">
              <a:extLst>
                <a:ext uri="{FF2B5EF4-FFF2-40B4-BE49-F238E27FC236}">
                  <a16:creationId xmlns:a16="http://schemas.microsoft.com/office/drawing/2014/main" id="{57ABDDD9-2ACB-4EBE-A8E9-77D7A3D9D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9" name="Shape 31">
              <a:extLst>
                <a:ext uri="{FF2B5EF4-FFF2-40B4-BE49-F238E27FC236}">
                  <a16:creationId xmlns:a16="http://schemas.microsoft.com/office/drawing/2014/main" id="{8FDC799A-2941-4704-9B55-546FAA18673C}"/>
                </a:ext>
              </a:extLst>
            </p:cNvPr>
            <p:cNvCxnSpPr>
              <a:cxnSpLocks noChangeShapeType="1"/>
              <a:stCxn id="68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312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2" grpId="0" animBg="1"/>
      <p:bldP spid="20503" grpId="0" animBg="1"/>
      <p:bldP spid="20504" grpId="0" animBg="1"/>
      <p:bldP spid="20505" grpId="0" animBg="1"/>
      <p:bldP spid="20506" grpId="0" animBg="1"/>
      <p:bldP spid="20507" grpId="0" animBg="1"/>
      <p:bldP spid="20508" grpId="0"/>
      <p:bldP spid="20509" grpId="0"/>
      <p:bldP spid="20510" grpId="0"/>
      <p:bldP spid="20511" grpId="0"/>
      <p:bldP spid="20512" grpId="0"/>
      <p:bldP spid="20513" grpId="0"/>
      <p:bldP spid="20521" grpId="0"/>
      <p:bldP spid="71" grpId="0"/>
      <p:bldP spid="7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DE9B-552B-4F0A-98E3-A4C178BE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Stalling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5570-49CB-46B2-94DF-2B560D0D7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Stalling Logic</a:t>
            </a:r>
            <a:endParaRPr lang="en-AU" altLang="en-US" sz="2400" b="1" dirty="0"/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lwstall</a:t>
            </a:r>
            <a:r>
              <a:rPr lang="en-AU" altLang="en-US" sz="2000" dirty="0"/>
              <a:t> = ((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) or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AU" altLang="en-US" sz="2000" dirty="0"/>
              <a:t>)) and 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dm2regE</a:t>
            </a:r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stallF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>
                <a:latin typeface="+mn-lt"/>
              </a:rPr>
              <a:t>=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stallD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>
                <a:latin typeface="+mn-lt"/>
                <a:cs typeface="Courier New" panose="02070309020205020404" pitchFamily="49" charset="0"/>
              </a:rPr>
              <a:t>=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FlushE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>
                <a:latin typeface="+mn-lt"/>
                <a:cs typeface="Courier New" panose="02070309020205020404" pitchFamily="49" charset="0"/>
              </a:rPr>
              <a:t>=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lwstall</a:t>
            </a:r>
            <a:endParaRPr lang="en-AU" altLang="en-US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BE41-4504-44CA-A129-5476CDAD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C99D-B24D-48E1-9406-A88B68FA30A7}"/>
              </a:ext>
            </a:extLst>
          </p:cNvPr>
          <p:cNvSpPr txBox="1"/>
          <p:nvPr/>
        </p:nvSpPr>
        <p:spPr>
          <a:xfrm>
            <a:off x="1140770" y="3112460"/>
            <a:ext cx="4002219" cy="208057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&amp; 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source register id in ID stage </a:t>
            </a:r>
          </a:p>
          <a:p>
            <a:pPr defTabSz="527517"/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rtE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destination register in EXE stage</a:t>
            </a:r>
          </a:p>
          <a:p>
            <a:pPr defTabSz="527517"/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dm2regE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: data memory to register write signal of the instruction in EXE stage</a:t>
            </a:r>
          </a:p>
          <a:p>
            <a:pPr defTabSz="527517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3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38CB-FEDF-437E-ABE9-F4998E85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Complete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9C8C0-3600-4778-9DCB-457DD98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2E58A-DE83-4EC5-9798-5231CE026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31"/>
          <a:stretch/>
        </p:blipFill>
        <p:spPr>
          <a:xfrm>
            <a:off x="1292803" y="1092951"/>
            <a:ext cx="9322713" cy="51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Latency with Forwarding/Stall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b="1" dirty="0"/>
              <a:t>Number of cycles we must stall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to execute a dependent instruction: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63449" y="1890525"/>
          <a:ext cx="7922150" cy="16108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8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Instruction that is the dependency source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w/o</a:t>
                      </a:r>
                      <a:r>
                        <a:rPr lang="en-US" sz="1600" baseline="0" dirty="0"/>
                        <a:t> Forwarding</a:t>
                      </a:r>
                    </a:p>
                    <a:p>
                      <a:pPr algn="ctr"/>
                      <a:r>
                        <a:rPr lang="en-US" sz="1600" baseline="0" dirty="0"/>
                        <a:t>(cycles)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w/ Forwarding</a:t>
                      </a:r>
                    </a:p>
                    <a:p>
                      <a:pPr algn="ctr"/>
                      <a:r>
                        <a:rPr lang="en-US" sz="1600" dirty="0"/>
                        <a:t>(cycles)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LW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1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Other instructions that update register file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DBE1E5-334D-44B2-9140-260DE798C245}"/>
              </a:ext>
            </a:extLst>
          </p:cNvPr>
          <p:cNvSpPr txBox="1"/>
          <p:nvPr/>
        </p:nvSpPr>
        <p:spPr>
          <a:xfrm>
            <a:off x="609600" y="4127392"/>
            <a:ext cx="7748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Hazards Solutions: 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Hardware: stalling &amp; forwarding</a:t>
            </a:r>
          </a:p>
          <a:p>
            <a:pPr marL="800100" lvl="1" indent="-342900">
              <a:buFontTx/>
              <a:buChar char="-"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Software: compiler -- code reordering</a:t>
            </a:r>
          </a:p>
        </p:txBody>
      </p:sp>
    </p:spTree>
    <p:extLst>
      <p:ext uri="{BB962C8B-B14F-4D97-AF65-F5344CB8AC3E}">
        <p14:creationId xmlns:p14="http://schemas.microsoft.com/office/powerpoint/2010/main" val="411905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  <a:r>
              <a:rPr lang="en-US" altLang="en-US" sz="2400" dirty="0"/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5068" name="Oval 11"/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69" name="Oval 12"/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75" name="Line 18"/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4126552" y="3217858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>
            <a:off x="4107625" y="3555294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Curved Connector 5"/>
          <p:cNvCxnSpPr>
            <a:stCxn id="33" idx="2"/>
            <a:endCxn id="34" idx="2"/>
          </p:cNvCxnSpPr>
          <p:nvPr/>
        </p:nvCxnSpPr>
        <p:spPr>
          <a:xfrm rot="10800000" flipV="1">
            <a:off x="4107624" y="3433757"/>
            <a:ext cx="18928" cy="337437"/>
          </a:xfrm>
          <a:prstGeom prst="curvedConnector3">
            <a:avLst>
              <a:gd name="adj1" fmla="val 1087917"/>
            </a:avLst>
          </a:prstGeom>
          <a:ln w="222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4104732" y="42935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4104732" y="46357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42" name="Curved Connector 41"/>
          <p:cNvCxnSpPr>
            <a:cxnSpLocks/>
            <a:stCxn id="40" idx="2"/>
            <a:endCxn id="41" idx="2"/>
          </p:cNvCxnSpPr>
          <p:nvPr/>
        </p:nvCxnSpPr>
        <p:spPr>
          <a:xfrm rot="10800000" flipV="1">
            <a:off x="4104732" y="4509411"/>
            <a:ext cx="12700" cy="342200"/>
          </a:xfrm>
          <a:prstGeom prst="curvedConnector3">
            <a:avLst>
              <a:gd name="adj1" fmla="val 1588079"/>
            </a:avLst>
          </a:prstGeom>
          <a:ln w="2222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8" grpId="0" animBg="1"/>
      <p:bldP spid="45069" grpId="0" animBg="1"/>
      <p:bldP spid="45075" grpId="0" animBg="1"/>
      <p:bldP spid="24" grpId="0" animBg="1"/>
      <p:bldP spid="25" grpId="0" animBg="1"/>
      <p:bldP spid="26" grpId="0" animBg="1"/>
      <p:bldP spid="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0" grpId="0" animBg="1"/>
      <p:bldP spid="4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1303" y="4507814"/>
            <a:ext cx="3422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When forwarding is used, </a:t>
            </a:r>
          </a:p>
          <a:p>
            <a:pPr defTabSz="527517"/>
            <a:r>
              <a:rPr lang="en-US" sz="2000" b="1" dirty="0">
                <a:solidFill>
                  <a:srgbClr val="0070C0"/>
                </a:solidFill>
                <a:latin typeface="Calibri"/>
              </a:rPr>
              <a:t>only </a:t>
            </a:r>
            <a:r>
              <a:rPr lang="en-US" sz="2000" b="1" dirty="0" err="1">
                <a:solidFill>
                  <a:srgbClr val="0070C0"/>
                </a:solidFill>
                <a:latin typeface="Calibri"/>
              </a:rPr>
              <a:t>lw</a:t>
            </a:r>
            <a:r>
              <a:rPr lang="en-US" sz="2000" b="1" dirty="0">
                <a:solidFill>
                  <a:srgbClr val="0070C0"/>
                </a:solidFill>
                <a:latin typeface="Calibri"/>
              </a:rPr>
              <a:t> instruction causes stall</a:t>
            </a:r>
          </a:p>
          <a:p>
            <a:pPr marL="329698" indent="-329698" defTabSz="527517">
              <a:buFont typeface="Wingdings" panose="05000000000000000000" pitchFamily="2" charset="2"/>
              <a:buChar char="à"/>
            </a:pPr>
            <a:r>
              <a:rPr lang="en-US" sz="2000" b="1" dirty="0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Leave </a:t>
            </a:r>
            <a:r>
              <a:rPr lang="en-US" sz="2000" b="1" dirty="0" err="1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lw</a:t>
            </a:r>
            <a:r>
              <a:rPr lang="en-US" sz="2000" b="1" dirty="0">
                <a:solidFill>
                  <a:srgbClr val="00B050"/>
                </a:solidFill>
                <a:latin typeface="Calibri"/>
                <a:sym typeface="Wingdings" panose="05000000000000000000" pitchFamily="2" charset="2"/>
              </a:rPr>
              <a:t> instructions only</a:t>
            </a:r>
            <a:endParaRPr lang="en-US" sz="2000" b="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D267259-C073-4EDC-B0DC-70797F7E1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1CCF57BF-29D2-4C0A-8C65-D3CC05D6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AF194220-7CB9-48A6-B422-6564ABE4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870DC5E0-18A6-4A37-97DF-5416AF5BF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4D78AFC5-4294-494C-AA44-959742837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67E986EB-EDD5-4C8E-A394-160FA79C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" name="Line 17">
            <a:extLst>
              <a:ext uri="{FF2B5EF4-FFF2-40B4-BE49-F238E27FC236}">
                <a16:creationId xmlns:a16="http://schemas.microsoft.com/office/drawing/2014/main" id="{F9E27742-E456-4244-A063-3EDCEB6B0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val 10">
            <a:extLst>
              <a:ext uri="{FF2B5EF4-FFF2-40B4-BE49-F238E27FC236}">
                <a16:creationId xmlns:a16="http://schemas.microsoft.com/office/drawing/2014/main" id="{0D6DDBDD-2CC2-4C95-868C-9F957A36F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" name="Line 17">
            <a:extLst>
              <a:ext uri="{FF2B5EF4-FFF2-40B4-BE49-F238E27FC236}">
                <a16:creationId xmlns:a16="http://schemas.microsoft.com/office/drawing/2014/main" id="{2DBAD258-A1E7-4ED8-AFFA-1A9A121AE78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FBBCBF90-B3D1-4F52-9826-6FDBF5A85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" name="Oval 10">
            <a:extLst>
              <a:ext uri="{FF2B5EF4-FFF2-40B4-BE49-F238E27FC236}">
                <a16:creationId xmlns:a16="http://schemas.microsoft.com/office/drawing/2014/main" id="{19983F92-BD7C-4F06-9022-9908CE7D5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" name="Line 17">
            <a:extLst>
              <a:ext uri="{FF2B5EF4-FFF2-40B4-BE49-F238E27FC236}">
                <a16:creationId xmlns:a16="http://schemas.microsoft.com/office/drawing/2014/main" id="{24FE49D5-7581-4BE1-A0F6-F9D8DEC85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46DD3075-CBE8-457A-B180-551FC9694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552" y="3217858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" name="Oval 10">
            <a:extLst>
              <a:ext uri="{FF2B5EF4-FFF2-40B4-BE49-F238E27FC236}">
                <a16:creationId xmlns:a16="http://schemas.microsoft.com/office/drawing/2014/main" id="{46E1A29B-C075-4882-918A-A64FE52C6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625" y="3555294"/>
            <a:ext cx="647700" cy="431800"/>
          </a:xfrm>
          <a:prstGeom prst="ellips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51" name="Curved Connector 5">
            <a:extLst>
              <a:ext uri="{FF2B5EF4-FFF2-40B4-BE49-F238E27FC236}">
                <a16:creationId xmlns:a16="http://schemas.microsoft.com/office/drawing/2014/main" id="{EFABBDBB-EE2C-4B36-8BA0-64376BD4C5BE}"/>
              </a:ext>
            </a:extLst>
          </p:cNvPr>
          <p:cNvCxnSpPr>
            <a:stCxn id="49" idx="2"/>
            <a:endCxn id="50" idx="2"/>
          </p:cNvCxnSpPr>
          <p:nvPr/>
        </p:nvCxnSpPr>
        <p:spPr>
          <a:xfrm rot="10800000" flipV="1">
            <a:off x="4107624" y="3433757"/>
            <a:ext cx="18928" cy="337437"/>
          </a:xfrm>
          <a:prstGeom prst="curvedConnector3">
            <a:avLst>
              <a:gd name="adj1" fmla="val 1087917"/>
            </a:avLst>
          </a:prstGeom>
          <a:ln w="222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9">
            <a:extLst>
              <a:ext uri="{FF2B5EF4-FFF2-40B4-BE49-F238E27FC236}">
                <a16:creationId xmlns:a16="http://schemas.microsoft.com/office/drawing/2014/main" id="{911966B8-91CB-49A3-AA92-D4F60C1A1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732" y="42935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29ED6EA2-F4E2-4378-A889-133EFFED0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732" y="4635711"/>
            <a:ext cx="647700" cy="431800"/>
          </a:xfrm>
          <a:prstGeom prst="ellipse">
            <a:avLst/>
          </a:prstGeom>
          <a:noFill/>
          <a:ln w="19050">
            <a:solidFill>
              <a:schemeClr val="accent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54" name="Curved Connector 41">
            <a:extLst>
              <a:ext uri="{FF2B5EF4-FFF2-40B4-BE49-F238E27FC236}">
                <a16:creationId xmlns:a16="http://schemas.microsoft.com/office/drawing/2014/main" id="{18AE92B8-EF76-460C-A3C3-DEA2BD367E10}"/>
              </a:ext>
            </a:extLst>
          </p:cNvPr>
          <p:cNvCxnSpPr>
            <a:cxnSpLocks/>
            <a:stCxn id="52" idx="2"/>
            <a:endCxn id="53" idx="2"/>
          </p:cNvCxnSpPr>
          <p:nvPr/>
        </p:nvCxnSpPr>
        <p:spPr>
          <a:xfrm rot="10800000" flipV="1">
            <a:off x="4104732" y="4509411"/>
            <a:ext cx="12700" cy="342200"/>
          </a:xfrm>
          <a:prstGeom prst="curvedConnector3">
            <a:avLst>
              <a:gd name="adj1" fmla="val 1588079"/>
            </a:avLst>
          </a:prstGeom>
          <a:ln w="2222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Callout 3">
            <a:extLst>
              <a:ext uri="{FF2B5EF4-FFF2-40B4-BE49-F238E27FC236}">
                <a16:creationId xmlns:a16="http://schemas.microsoft.com/office/drawing/2014/main" id="{0D4F9AF5-3FB5-4FC9-AC05-BBE76496F71B}"/>
              </a:ext>
            </a:extLst>
          </p:cNvPr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</p:spTree>
    <p:extLst>
      <p:ext uri="{BB962C8B-B14F-4D97-AF65-F5344CB8AC3E}">
        <p14:creationId xmlns:p14="http://schemas.microsoft.com/office/powerpoint/2010/main" val="18880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9" grpId="0" animBg="1"/>
      <p:bldP spid="50" grpId="0" animBg="1"/>
      <p:bldP spid="52" grpId="0" animBg="1"/>
      <p:bldP spid="5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6C2CDD5-2A35-4F71-9895-6B5DF15C2E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6" name="Oval Callout 3">
            <a:extLst>
              <a:ext uri="{FF2B5EF4-FFF2-40B4-BE49-F238E27FC236}">
                <a16:creationId xmlns:a16="http://schemas.microsoft.com/office/drawing/2014/main" id="{2EF205DC-6666-4806-9466-45440D3DCFA7}"/>
              </a:ext>
            </a:extLst>
          </p:cNvPr>
          <p:cNvSpPr/>
          <p:nvPr/>
        </p:nvSpPr>
        <p:spPr>
          <a:xfrm>
            <a:off x="7299963" y="2858247"/>
            <a:ext cx="3548923" cy="1435264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Find RAW dependencies and check if stall is needed</a:t>
            </a:r>
          </a:p>
        </p:txBody>
      </p:sp>
      <p:sp>
        <p:nvSpPr>
          <p:cNvPr id="27" name="Oval 11">
            <a:extLst>
              <a:ext uri="{FF2B5EF4-FFF2-40B4-BE49-F238E27FC236}">
                <a16:creationId xmlns:a16="http://schemas.microsoft.com/office/drawing/2014/main" id="{4F1BDBB8-8767-4E94-8A6C-1DE12CACC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69A88981-A7EC-4343-9645-8340A088E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Line 18">
            <a:extLst>
              <a:ext uri="{FF2B5EF4-FFF2-40B4-BE49-F238E27FC236}">
                <a16:creationId xmlns:a16="http://schemas.microsoft.com/office/drawing/2014/main" id="{4D87F7F6-5FC1-4886-863D-6731F02F2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06351A7A-6153-4FE1-B3D0-D3935983B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867" y="2464977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EA25EDA7-60D6-4F4F-8356-20209352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447" y="3183736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id="{1A7D64B8-0E75-49D1-A907-24B41D9CD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5567" y="2707805"/>
            <a:ext cx="228115" cy="5460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A9EDB00F-99AB-492D-B72A-8253EF9CC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005" y="429499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" name="Line 17">
            <a:extLst>
              <a:ext uri="{FF2B5EF4-FFF2-40B4-BE49-F238E27FC236}">
                <a16:creationId xmlns:a16="http://schemas.microsoft.com/office/drawing/2014/main" id="{4C94408C-BE9A-4386-BF16-7DAFF6277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0620" y="2761789"/>
            <a:ext cx="210836" cy="161382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D02DF73C-EE5B-4856-A09D-C25551AC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13E9055B-9424-4148-8EBB-CF3695F1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97DC53E6-E619-4DD8-87DE-00A380F47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193E9-795A-4A82-AF93-F5ED975DC44C}"/>
              </a:ext>
            </a:extLst>
          </p:cNvPr>
          <p:cNvSpPr txBox="1"/>
          <p:nvPr/>
        </p:nvSpPr>
        <p:spPr>
          <a:xfrm>
            <a:off x="7361699" y="4507814"/>
            <a:ext cx="4166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</a:rPr>
              <a:t>lw</a:t>
            </a:r>
            <a:r>
              <a:rPr lang="en-US" sz="2000" b="1" dirty="0">
                <a:solidFill>
                  <a:srgbClr val="0070C0"/>
                </a:solidFill>
              </a:rPr>
              <a:t> instructions cause 1-cycle stalls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Leave instructions that are executed back-to-back only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0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7160043" y="2747930"/>
            <a:ext cx="3663781" cy="1735211"/>
          </a:xfrm>
          <a:prstGeom prst="wedgeEllipseCallout">
            <a:avLst>
              <a:gd name="adj1" fmla="val -39130"/>
              <a:gd name="adj2" fmla="val 2894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Now, check if the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lw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and dependent instructions </a:t>
            </a:r>
            <a:r>
              <a:rPr lang="en-US" sz="2000" b="1" dirty="0">
                <a:solidFill>
                  <a:srgbClr val="FFFF00"/>
                </a:solidFill>
                <a:latin typeface="Calibri"/>
              </a:rPr>
              <a:t>must be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 executed back-to-back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91E2400-E373-4BAD-BF59-1D687EC088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8DB07B29-2D80-4721-9A67-48AA3D15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582FCC53-5D61-4A30-A9A8-79576C5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24A17B08-9156-4959-ABD7-D4E46EDCC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60C5D0DF-023A-4F91-9E95-EB8C940B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4819BB17-5699-4664-A7E2-78FFAA94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443FCDA0-4C62-49BF-BF97-CEFB1088F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111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67512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 flipV="1">
            <a:off x="5798270" y="3464506"/>
            <a:ext cx="936625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>
            <a:off x="7430576" y="3213877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>
            <a:off x="8922246" y="423620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>
            <a:off x="8004672" y="3571875"/>
            <a:ext cx="953591" cy="783431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7443823" y="2815001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" name="Oval 10"/>
          <p:cNvSpPr>
            <a:spLocks noChangeArrowheads="1"/>
          </p:cNvSpPr>
          <p:nvPr/>
        </p:nvSpPr>
        <p:spPr bwMode="auto">
          <a:xfrm>
            <a:off x="9001703" y="354676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>
            <a:off x="8081998" y="3061063"/>
            <a:ext cx="932952" cy="6298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16D89E7-CDBF-4CDE-B109-2A44B76F11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8658F385-C42E-41D1-8FD8-46D1BF104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Oval 12">
            <a:extLst>
              <a:ext uri="{FF2B5EF4-FFF2-40B4-BE49-F238E27FC236}">
                <a16:creationId xmlns:a16="http://schemas.microsoft.com/office/drawing/2014/main" id="{327B3F43-5398-4757-AAE5-CB45956A3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558310C8-5379-4B8D-916C-C9010CC92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961D9B9-3348-4FF9-99A2-66FDAF2E8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AC3CBA4-07A4-4479-9332-37928E8A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Line 17">
            <a:extLst>
              <a:ext uri="{FF2B5EF4-FFF2-40B4-BE49-F238E27FC236}">
                <a16:creationId xmlns:a16="http://schemas.microsoft.com/office/drawing/2014/main" id="{BB7465E8-C537-4BB9-9EE8-1E26B52A5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78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Code Scheduling to Avoid Stalls</a:t>
            </a:r>
            <a:endParaRPr lang="en-AU" altLang="en-US" sz="4400" dirty="0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338328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675120" y="2468880"/>
            <a:ext cx="2917465" cy="2616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286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$t1, 0($t0)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$t2, 4($t0)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lw</a:t>
            </a:r>
            <a:r>
              <a:rPr lang="en-US" alt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	$t4, 8($t0)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$t3, $t1, $t2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$t3, 12($t0)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add	$t5, $t1, $t4</a:t>
            </a:r>
          </a:p>
          <a:p>
            <a:pPr defTabSz="725336">
              <a:spcBef>
                <a:spcPct val="20000"/>
              </a:spcBef>
            </a:pPr>
            <a:r>
              <a:rPr lang="en-US" altLang="en-US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</a:t>
            </a:r>
            <a:r>
              <a:rPr lang="en-US" alt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	$t5, 16($t0)</a:t>
            </a:r>
            <a:endParaRPr lang="en-AU" alt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AutoShape 5"/>
          <p:cNvSpPr>
            <a:spLocks/>
          </p:cNvSpPr>
          <p:nvPr/>
        </p:nvSpPr>
        <p:spPr bwMode="auto">
          <a:xfrm>
            <a:off x="2071053" y="3305932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b="1" dirty="0">
                <a:solidFill>
                  <a:prstClr val="black"/>
                </a:solidFill>
              </a:rPr>
              <a:t>stall</a:t>
            </a:r>
            <a:endParaRPr lang="en-AU" altLang="en-US" sz="1800" b="1" dirty="0">
              <a:solidFill>
                <a:prstClr val="black"/>
              </a:solidFill>
            </a:endParaRPr>
          </a:p>
        </p:txBody>
      </p:sp>
      <p:sp>
        <p:nvSpPr>
          <p:cNvPr id="21" name="AutoShape 6"/>
          <p:cNvSpPr>
            <a:spLocks/>
          </p:cNvSpPr>
          <p:nvPr/>
        </p:nvSpPr>
        <p:spPr bwMode="auto">
          <a:xfrm>
            <a:off x="2071053" y="4385433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b="1" dirty="0">
                <a:solidFill>
                  <a:prstClr val="black"/>
                </a:solidFill>
              </a:rPr>
              <a:t>stall</a:t>
            </a:r>
            <a:endParaRPr lang="en-AU" altLang="en-US" sz="1800" b="1" dirty="0">
              <a:solidFill>
                <a:prstClr val="black"/>
              </a:solidFill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2985453" y="5063402"/>
            <a:ext cx="401315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5 cycles for the first </a:t>
            </a:r>
            <a:r>
              <a:rPr lang="en-US" altLang="en-US" sz="1800" dirty="0" err="1">
                <a:solidFill>
                  <a:srgbClr val="FF0000"/>
                </a:solidFill>
              </a:rPr>
              <a:t>inst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6 cycles for the remaining </a:t>
            </a:r>
            <a:r>
              <a:rPr lang="en-US" altLang="en-US" sz="1800" dirty="0" err="1">
                <a:solidFill>
                  <a:srgbClr val="FF0000"/>
                </a:solidFill>
              </a:rPr>
              <a:t>insts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2 x 1 stall cycles = 13 cycles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1511" y="5177701"/>
            <a:ext cx="1795812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Total 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execution time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6720356" y="5057968"/>
            <a:ext cx="4013154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5 cycles for the first </a:t>
            </a:r>
            <a:r>
              <a:rPr lang="en-US" altLang="en-US" sz="1800" dirty="0" err="1">
                <a:solidFill>
                  <a:srgbClr val="FF0000"/>
                </a:solidFill>
              </a:rPr>
              <a:t>inst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6 cycles for the remaining </a:t>
            </a:r>
            <a:r>
              <a:rPr lang="en-US" altLang="en-US" sz="1800" dirty="0" err="1">
                <a:solidFill>
                  <a:srgbClr val="FF0000"/>
                </a:solidFill>
              </a:rPr>
              <a:t>insts</a:t>
            </a:r>
            <a:r>
              <a:rPr lang="en-US" altLang="en-US" sz="1800" dirty="0">
                <a:solidFill>
                  <a:srgbClr val="FF0000"/>
                </a:solidFill>
              </a:rPr>
              <a:t> + </a:t>
            </a:r>
          </a:p>
          <a:p>
            <a:pPr defTabSz="527517"/>
            <a:r>
              <a:rPr lang="en-US" altLang="en-US" sz="1800" dirty="0">
                <a:solidFill>
                  <a:srgbClr val="FF0000"/>
                </a:solidFill>
              </a:rPr>
              <a:t>0 stall cycles = 11 cycles</a:t>
            </a:r>
            <a:endParaRPr lang="en-AU" alt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82AEBA38-2CCA-4CA8-857D-4824310F4F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Compiler can reorder code to avoid the stalls</a:t>
            </a:r>
          </a:p>
          <a:p>
            <a:pPr eaLnBrk="1" hangingPunct="1"/>
            <a:r>
              <a:rPr lang="en-US" altLang="en-US" sz="2400" b="1" dirty="0"/>
              <a:t>C code for </a:t>
            </a:r>
            <a:r>
              <a:rPr lang="en-US" altLang="en-US" sz="2400" b="1" dirty="0">
                <a:latin typeface="Lucida Console" panose="020B0609040504020204" pitchFamily="49" charset="0"/>
              </a:rPr>
              <a:t>A = B + E; C = B + F;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AAACC6C6-FAF3-4183-B57C-9A27A81A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Line 8">
            <a:extLst>
              <a:ext uri="{FF2B5EF4-FFF2-40B4-BE49-F238E27FC236}">
                <a16:creationId xmlns:a16="http://schemas.microsoft.com/office/drawing/2014/main" id="{1B2FE7B2-3649-47F9-8183-3FB21415F2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8270" y="3464506"/>
            <a:ext cx="936625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284E0290-91B6-4404-828F-69DE8BA21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917" y="389459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94FF900D-EC0D-4C16-BFCE-5DB969227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805" y="4254961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" name="Line 18">
            <a:extLst>
              <a:ext uri="{FF2B5EF4-FFF2-40B4-BE49-F238E27FC236}">
                <a16:creationId xmlns:a16="http://schemas.microsoft.com/office/drawing/2014/main" id="{3ADAE92B-FB3D-4554-B9C0-38D627677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8567" y="4159710"/>
            <a:ext cx="919272" cy="224247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B2042396-DA06-44A0-A6A9-4C667213F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382" y="283375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F641F4C2-8DA1-4866-B9C2-DD76D1CAF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855" y="3183736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DC22CEFE-F518-491F-9B30-3365B67E0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557" y="3079815"/>
            <a:ext cx="919272" cy="207594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8D2A4ACF-6791-4C90-86E7-B30086B1B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576" y="3213877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E64F5958-AEC5-4016-8ED9-312B5832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246" y="4236209"/>
            <a:ext cx="647700" cy="4318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" name="Line 18">
            <a:extLst>
              <a:ext uri="{FF2B5EF4-FFF2-40B4-BE49-F238E27FC236}">
                <a16:creationId xmlns:a16="http://schemas.microsoft.com/office/drawing/2014/main" id="{7F1CE8B0-3D1B-4EAE-9093-CD4A6BC12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672" y="3571875"/>
            <a:ext cx="953591" cy="783431"/>
          </a:xfrm>
          <a:prstGeom prst="line">
            <a:avLst/>
          </a:prstGeom>
          <a:noFill/>
          <a:ln w="19050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val 9">
            <a:extLst>
              <a:ext uri="{FF2B5EF4-FFF2-40B4-BE49-F238E27FC236}">
                <a16:creationId xmlns:a16="http://schemas.microsoft.com/office/drawing/2014/main" id="{591E51A5-8A96-40B4-BF42-2830D6D0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823" y="2815001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1" name="Oval 10">
            <a:extLst>
              <a:ext uri="{FF2B5EF4-FFF2-40B4-BE49-F238E27FC236}">
                <a16:creationId xmlns:a16="http://schemas.microsoft.com/office/drawing/2014/main" id="{D4694DF7-EAB5-47AE-B785-C688DE3C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703" y="3546763"/>
            <a:ext cx="647700" cy="431800"/>
          </a:xfrm>
          <a:prstGeom prst="ellips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DFE709DC-74A3-4379-8DFD-8B6C530E7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1998" y="3061063"/>
            <a:ext cx="932952" cy="6298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45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Control Hazard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b="1" dirty="0"/>
              <a:t>Branch outcomes: Taken (T) or Not-Taken (NT)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r>
              <a:rPr lang="en-US" sz="2400" b="1" dirty="0"/>
              <a:t>Not known until late in the pipeline</a:t>
            </a:r>
          </a:p>
          <a:p>
            <a:pPr lvl="1">
              <a:defRPr/>
            </a:pPr>
            <a:r>
              <a:rPr lang="en-US" sz="2000" dirty="0"/>
              <a:t>Prevents us from fetching future instructions</a:t>
            </a:r>
          </a:p>
          <a:p>
            <a:pPr lvl="1">
              <a:defRPr/>
            </a:pPr>
            <a:r>
              <a:rPr lang="en-US" sz="2000" dirty="0"/>
              <a:t>Rather than stall, we can predict the outcome and keep fetching</a:t>
            </a:r>
          </a:p>
          <a:p>
            <a:pPr lvl="1">
              <a:defRPr/>
            </a:pPr>
            <a:r>
              <a:rPr lang="en-US" sz="2000" dirty="0"/>
              <a:t>We only need to correct the pipeline if we guess wrong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400" b="1" dirty="0"/>
              <a:t>Static Predictions</a:t>
            </a:r>
          </a:p>
          <a:p>
            <a:pPr lvl="1">
              <a:defRPr/>
            </a:pPr>
            <a:r>
              <a:rPr lang="en-US" sz="2000" dirty="0"/>
              <a:t>Predict Taken</a:t>
            </a:r>
          </a:p>
          <a:p>
            <a:pPr lvl="1">
              <a:defRPr/>
            </a:pPr>
            <a:r>
              <a:rPr lang="en-US" sz="2000" dirty="0"/>
              <a:t>Predict Not Taken</a:t>
            </a:r>
          </a:p>
        </p:txBody>
      </p:sp>
      <p:sp>
        <p:nvSpPr>
          <p:cNvPr id="74756" name="Text Box 36"/>
          <p:cNvSpPr txBox="1">
            <a:spLocks noChangeArrowheads="1"/>
          </p:cNvSpPr>
          <p:nvPr/>
        </p:nvSpPr>
        <p:spPr bwMode="auto">
          <a:xfrm>
            <a:off x="6181566" y="3871617"/>
            <a:ext cx="3581400" cy="23083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8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L1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   ---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---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8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L2</a:t>
            </a:r>
            <a:b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L1   ---</a:t>
            </a:r>
          </a:p>
        </p:txBody>
      </p:sp>
      <p:sp>
        <p:nvSpPr>
          <p:cNvPr id="5" name="Freeform 4"/>
          <p:cNvSpPr/>
          <p:nvPr/>
        </p:nvSpPr>
        <p:spPr bwMode="auto">
          <a:xfrm>
            <a:off x="5711668" y="4560592"/>
            <a:ext cx="1095375" cy="1076325"/>
          </a:xfrm>
          <a:custGeom>
            <a:avLst/>
            <a:gdLst>
              <a:gd name="connsiteX0" fmla="*/ 1095487 w 1095487"/>
              <a:gd name="connsiteY0" fmla="*/ 1075765 h 1075765"/>
              <a:gd name="connsiteX1" fmla="*/ 95026 w 1095487"/>
              <a:gd name="connsiteY1" fmla="*/ 419548 h 1075765"/>
              <a:gd name="connsiteX2" fmla="*/ 525332 w 1095487"/>
              <a:gd name="connsiteY2" fmla="*/ 0 h 1075765"/>
              <a:gd name="connsiteX3" fmla="*/ 525332 w 1095487"/>
              <a:gd name="connsiteY3" fmla="*/ 0 h 107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487" h="1075765">
                <a:moveTo>
                  <a:pt x="1095487" y="1075765"/>
                </a:moveTo>
                <a:cubicBezTo>
                  <a:pt x="642769" y="837303"/>
                  <a:pt x="190052" y="598842"/>
                  <a:pt x="95026" y="419548"/>
                </a:cubicBezTo>
                <a:cubicBezTo>
                  <a:pt x="0" y="240254"/>
                  <a:pt x="525332" y="0"/>
                  <a:pt x="525332" y="0"/>
                </a:cubicBezTo>
                <a:lnTo>
                  <a:pt x="525332" y="0"/>
                </a:lnTo>
              </a:path>
            </a:pathLst>
          </a:cu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5329079" y="4187529"/>
            <a:ext cx="1538287" cy="1670050"/>
          </a:xfrm>
          <a:custGeom>
            <a:avLst/>
            <a:gdLst>
              <a:gd name="connsiteX0" fmla="*/ 1538817 w 1538817"/>
              <a:gd name="connsiteY0" fmla="*/ 69850 h 1670050"/>
              <a:gd name="connsiteX1" fmla="*/ 103717 w 1538817"/>
              <a:gd name="connsiteY1" fmla="*/ 266700 h 1670050"/>
              <a:gd name="connsiteX2" fmla="*/ 916517 w 1538817"/>
              <a:gd name="connsiteY2" fmla="*/ 1670050 h 1670050"/>
              <a:gd name="connsiteX3" fmla="*/ 916517 w 1538817"/>
              <a:gd name="connsiteY3" fmla="*/ 1670050 h 167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17" h="1670050">
                <a:moveTo>
                  <a:pt x="1538817" y="69850"/>
                </a:moveTo>
                <a:cubicBezTo>
                  <a:pt x="873125" y="34925"/>
                  <a:pt x="207434" y="0"/>
                  <a:pt x="103717" y="266700"/>
                </a:cubicBezTo>
                <a:cubicBezTo>
                  <a:pt x="0" y="533400"/>
                  <a:pt x="916517" y="1670050"/>
                  <a:pt x="916517" y="1670050"/>
                </a:cubicBezTo>
                <a:lnTo>
                  <a:pt x="916517" y="1670050"/>
                </a:lnTo>
              </a:path>
            </a:pathLst>
          </a:cu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759" name="Text Box 36"/>
          <p:cNvSpPr txBox="1">
            <a:spLocks noChangeArrowheads="1"/>
          </p:cNvSpPr>
          <p:nvPr/>
        </p:nvSpPr>
        <p:spPr bwMode="auto">
          <a:xfrm>
            <a:off x="5876766" y="4790780"/>
            <a:ext cx="38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74760" name="Text Box 36"/>
          <p:cNvSpPr txBox="1">
            <a:spLocks noChangeArrowheads="1"/>
          </p:cNvSpPr>
          <p:nvPr/>
        </p:nvSpPr>
        <p:spPr bwMode="auto">
          <a:xfrm>
            <a:off x="5495766" y="3952580"/>
            <a:ext cx="38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FF0000"/>
                </a:solidFill>
              </a:rPr>
              <a:t>T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>
            <a:off x="7324567" y="4568529"/>
            <a:ext cx="304800" cy="3175"/>
          </a:xfrm>
          <a:prstGeom prst="straightConnector1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7325360" y="5939336"/>
            <a:ext cx="304800" cy="1588"/>
          </a:xfrm>
          <a:prstGeom prst="straightConnector1">
            <a:avLst/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4763" name="Text Box 36"/>
          <p:cNvSpPr txBox="1">
            <a:spLocks noChangeArrowheads="1"/>
          </p:cNvSpPr>
          <p:nvPr/>
        </p:nvSpPr>
        <p:spPr bwMode="auto">
          <a:xfrm>
            <a:off x="7553166" y="441613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FF0000"/>
                </a:solidFill>
              </a:rPr>
              <a:t>NT</a:t>
            </a:r>
          </a:p>
        </p:txBody>
      </p:sp>
      <p:sp>
        <p:nvSpPr>
          <p:cNvPr id="74764" name="Text Box 36"/>
          <p:cNvSpPr txBox="1">
            <a:spLocks noChangeArrowheads="1"/>
          </p:cNvSpPr>
          <p:nvPr/>
        </p:nvSpPr>
        <p:spPr bwMode="auto">
          <a:xfrm>
            <a:off x="7553166" y="5787730"/>
            <a:ext cx="53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srgbClr val="FF0000"/>
                </a:solidFill>
              </a:rPr>
              <a:t>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7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nimBg="1"/>
      <p:bldP spid="5" grpId="0" animBg="1"/>
      <p:bldP spid="7" grpId="0" animBg="1"/>
      <p:bldP spid="74759" grpId="0"/>
      <p:bldP spid="74760" grpId="0"/>
      <p:bldP spid="74763" grpId="0"/>
      <p:bldP spid="747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Sign Extension Unit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1185004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In a ‘LW’ or ‘SW’ instructions with their base register + offset format, the instruction only contains the offset as a 16-bit value</a:t>
            </a:r>
          </a:p>
          <a:p>
            <a:pPr lvl="1"/>
            <a:r>
              <a:rPr lang="en-US" altLang="en-US" sz="2000" dirty="0"/>
              <a:t>Example:  LW $4,-8($1) </a:t>
            </a:r>
          </a:p>
          <a:p>
            <a:pPr lvl="1"/>
            <a:r>
              <a:rPr lang="en-US" altLang="en-US" sz="2000" dirty="0"/>
              <a:t>Machine Code:  0x8c24fff8</a:t>
            </a:r>
          </a:p>
          <a:p>
            <a:pPr marL="1055034" lvl="2" indent="0">
              <a:buNone/>
            </a:pPr>
            <a:endParaRPr lang="en-US" altLang="en-US" sz="1800" dirty="0"/>
          </a:p>
          <a:p>
            <a:r>
              <a:rPr lang="en-US" altLang="en-US" sz="2400" b="1" dirty="0"/>
              <a:t>A 16-bit offset must be extended to 32-bits to add to the base register</a:t>
            </a:r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3338019" y="4716657"/>
            <a:ext cx="6096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100011</a:t>
            </a: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3947619" y="4716657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00001</a:t>
            </a:r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4481019" y="4716657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00100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014419" y="4716657"/>
            <a:ext cx="1676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white"/>
                </a:solidFill>
              </a:rPr>
              <a:t>1111 1111 1111 1000</a:t>
            </a:r>
          </a:p>
        </p:txBody>
      </p:sp>
      <p:sp>
        <p:nvSpPr>
          <p:cNvPr id="26632" name="Rectangle 7"/>
          <p:cNvSpPr>
            <a:spLocks noChangeArrowheads="1"/>
          </p:cNvSpPr>
          <p:nvPr/>
        </p:nvSpPr>
        <p:spPr bwMode="auto">
          <a:xfrm>
            <a:off x="3338019" y="4945257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opcode</a:t>
            </a:r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auto">
          <a:xfrm>
            <a:off x="3947619" y="4945257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rs</a:t>
            </a:r>
          </a:p>
        </p:txBody>
      </p:sp>
      <p:sp>
        <p:nvSpPr>
          <p:cNvPr id="26634" name="Rectangle 7"/>
          <p:cNvSpPr>
            <a:spLocks noChangeArrowheads="1"/>
          </p:cNvSpPr>
          <p:nvPr/>
        </p:nvSpPr>
        <p:spPr bwMode="auto">
          <a:xfrm>
            <a:off x="4481019" y="4945257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rt</a:t>
            </a:r>
          </a:p>
        </p:txBody>
      </p:sp>
      <p:sp>
        <p:nvSpPr>
          <p:cNvPr id="26635" name="Rectangle 7"/>
          <p:cNvSpPr>
            <a:spLocks noChangeArrowheads="1"/>
          </p:cNvSpPr>
          <p:nvPr/>
        </p:nvSpPr>
        <p:spPr bwMode="auto">
          <a:xfrm>
            <a:off x="5547819" y="4945257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offset</a:t>
            </a:r>
          </a:p>
        </p:txBody>
      </p:sp>
      <p:sp>
        <p:nvSpPr>
          <p:cNvPr id="26639" name="Rounded Rectangle 49"/>
          <p:cNvSpPr>
            <a:spLocks noChangeArrowheads="1"/>
          </p:cNvSpPr>
          <p:nvPr/>
        </p:nvSpPr>
        <p:spPr bwMode="auto">
          <a:xfrm>
            <a:off x="8314481" y="4616848"/>
            <a:ext cx="990600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9533681" y="4693050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6641" name="Straight Connector 250"/>
          <p:cNvCxnSpPr>
            <a:cxnSpLocks noChangeShapeType="1"/>
          </p:cNvCxnSpPr>
          <p:nvPr/>
        </p:nvCxnSpPr>
        <p:spPr bwMode="auto">
          <a:xfrm rot="5400000" flipH="1" flipV="1">
            <a:off x="7971581" y="4807348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2" name="Text Box 23"/>
          <p:cNvSpPr txBox="1">
            <a:spLocks noChangeArrowheads="1"/>
          </p:cNvSpPr>
          <p:nvPr/>
        </p:nvSpPr>
        <p:spPr bwMode="auto">
          <a:xfrm>
            <a:off x="7933481" y="4904188"/>
            <a:ext cx="304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</a:rPr>
              <a:t>16</a:t>
            </a:r>
          </a:p>
        </p:txBody>
      </p:sp>
      <p:cxnSp>
        <p:nvCxnSpPr>
          <p:cNvPr id="26643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9419381" y="4815287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4" name="Text Box 23"/>
          <p:cNvSpPr txBox="1">
            <a:spLocks noChangeArrowheads="1"/>
          </p:cNvSpPr>
          <p:nvPr/>
        </p:nvSpPr>
        <p:spPr bwMode="auto">
          <a:xfrm>
            <a:off x="9381281" y="4912124"/>
            <a:ext cx="304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26645" name="Straight Arrow Connector 19"/>
          <p:cNvCxnSpPr>
            <a:cxnSpLocks noChangeShapeType="1"/>
          </p:cNvCxnSpPr>
          <p:nvPr/>
        </p:nvCxnSpPr>
        <p:spPr bwMode="auto">
          <a:xfrm>
            <a:off x="9305081" y="4853387"/>
            <a:ext cx="457200" cy="15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6" name="Straight Arrow Connector 20"/>
          <p:cNvCxnSpPr>
            <a:cxnSpLocks noChangeShapeType="1"/>
          </p:cNvCxnSpPr>
          <p:nvPr/>
        </p:nvCxnSpPr>
        <p:spPr bwMode="auto">
          <a:xfrm>
            <a:off x="7857281" y="4853387"/>
            <a:ext cx="457200" cy="15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47" name="Text Box 22"/>
          <p:cNvSpPr txBox="1">
            <a:spLocks noChangeArrowheads="1"/>
          </p:cNvSpPr>
          <p:nvPr/>
        </p:nvSpPr>
        <p:spPr bwMode="auto">
          <a:xfrm>
            <a:off x="7271143" y="4528431"/>
            <a:ext cx="127195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offset = 0xfff8</a:t>
            </a:r>
          </a:p>
        </p:txBody>
      </p:sp>
      <p:sp>
        <p:nvSpPr>
          <p:cNvPr id="26648" name="Text Box 22"/>
          <p:cNvSpPr txBox="1">
            <a:spLocks noChangeArrowheads="1"/>
          </p:cNvSpPr>
          <p:nvPr/>
        </p:nvSpPr>
        <p:spPr bwMode="auto">
          <a:xfrm>
            <a:off x="9457481" y="4540648"/>
            <a:ext cx="914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0xfffffff8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699719" y="4716658"/>
            <a:ext cx="15240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LW $4,0xfff8($1)</a:t>
            </a:r>
          </a:p>
        </p:txBody>
      </p:sp>
    </p:spTree>
    <p:extLst>
      <p:ext uri="{BB962C8B-B14F-4D97-AF65-F5344CB8AC3E}">
        <p14:creationId xmlns:p14="http://schemas.microsoft.com/office/powerpoint/2010/main" val="399235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nimBg="1"/>
      <p:bldP spid="26629" grpId="0" animBg="1"/>
      <p:bldP spid="26630" grpId="0" animBg="1"/>
      <p:bldP spid="26631" grpId="0" animBg="1"/>
      <p:bldP spid="26632" grpId="0"/>
      <p:bldP spid="26633" grpId="0"/>
      <p:bldP spid="26634" grpId="0"/>
      <p:bldP spid="26635" grpId="0"/>
      <p:bldP spid="26639" grpId="0" animBg="1"/>
      <p:bldP spid="15" grpId="0"/>
      <p:bldP spid="26642" grpId="0"/>
      <p:bldP spid="26644" grpId="0"/>
      <p:bldP spid="26647" grpId="0"/>
      <p:bldP spid="26648" grpId="0"/>
      <p:bldP spid="2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Keep fetching instructions from the PC + 4 by assuming that the branch will be not taken</a:t>
            </a:r>
          </a:p>
          <a:p>
            <a:pPr marL="527517" lvl="1" indent="0">
              <a:buNone/>
            </a:pPr>
            <a:endParaRPr lang="en-US" altLang="en-US" sz="1800" b="1" dirty="0"/>
          </a:p>
          <a:p>
            <a:r>
              <a:rPr lang="en-US" altLang="en-US" sz="2400" b="1" dirty="0"/>
              <a:t>Once branch is turned out to be taken, flush the incorrectly fetched instructions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In the following cycle, fetch the instruction from the branch target address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2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Taken: Issues</a:t>
            </a:r>
            <a:endParaRPr lang="en-US" altLang="en-US" sz="4000" dirty="0"/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63D4F587-F472-4B2E-A7A3-A8F9863C0AC1}"/>
              </a:ext>
            </a:extLst>
          </p:cNvPr>
          <p:cNvSpPr/>
          <p:nvPr/>
        </p:nvSpPr>
        <p:spPr bwMode="auto">
          <a:xfrm rot="5400000">
            <a:off x="6995627" y="4034076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3" name="Text Box 23">
            <a:extLst>
              <a:ext uri="{FF2B5EF4-FFF2-40B4-BE49-F238E27FC236}">
                <a16:creationId xmlns:a16="http://schemas.microsoft.com/office/drawing/2014/main" id="{2B0D078B-1A52-4FF8-8C8B-FE7189FD7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727" y="4224578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703C5F6B-FFB4-4E3D-A8B8-614C90F41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727" y="3919778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25" name="Rectangle 7">
            <a:extLst>
              <a:ext uri="{FF2B5EF4-FFF2-40B4-BE49-F238E27FC236}">
                <a16:creationId xmlns:a16="http://schemas.microsoft.com/office/drawing/2014/main" id="{0F26C6D3-8BC3-4B39-A193-80D58DFA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234" y="4203819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FBF6ECFD-78CB-4986-A676-198B3F00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4" y="4289545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27" name="Text Box 23">
            <a:extLst>
              <a:ext uri="{FF2B5EF4-FFF2-40B4-BE49-F238E27FC236}">
                <a16:creationId xmlns:a16="http://schemas.microsoft.com/office/drawing/2014/main" id="{715FC3E3-70CA-4E5E-83F5-825EAC0CA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234" y="456576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28" name="Text Box 23">
            <a:extLst>
              <a:ext uri="{FF2B5EF4-FFF2-40B4-BE49-F238E27FC236}">
                <a16:creationId xmlns:a16="http://schemas.microsoft.com/office/drawing/2014/main" id="{DBAAE353-0D30-47F2-9651-75520852E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4" y="496423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29" name="Text Box 23">
            <a:extLst>
              <a:ext uri="{FF2B5EF4-FFF2-40B4-BE49-F238E27FC236}">
                <a16:creationId xmlns:a16="http://schemas.microsoft.com/office/drawing/2014/main" id="{4ADDA5AE-7E06-45DB-A88E-C048619C3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834" y="5042020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30" name="Text Box 23">
            <a:extLst>
              <a:ext uri="{FF2B5EF4-FFF2-40B4-BE49-F238E27FC236}">
                <a16:creationId xmlns:a16="http://schemas.microsoft.com/office/drawing/2014/main" id="{C5FAC078-A824-4876-89A8-F1D626700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834" y="4302244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31" name="AutoShape 11">
            <a:extLst>
              <a:ext uri="{FF2B5EF4-FFF2-40B4-BE49-F238E27FC236}">
                <a16:creationId xmlns:a16="http://schemas.microsoft.com/office/drawing/2014/main" id="{084E226B-896E-43FF-A290-A3F1381506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8840" y="4059476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AutoShape 11">
            <a:extLst>
              <a:ext uri="{FF2B5EF4-FFF2-40B4-BE49-F238E27FC236}">
                <a16:creationId xmlns:a16="http://schemas.microsoft.com/office/drawing/2014/main" id="{37748FA0-0E01-40F4-9A75-35BF9065494E}"/>
              </a:ext>
            </a:extLst>
          </p:cNvPr>
          <p:cNvCxnSpPr>
            <a:cxnSpLocks noChangeShapeType="1"/>
            <a:endCxn id="126" idx="1"/>
          </p:cNvCxnSpPr>
          <p:nvPr/>
        </p:nvCxnSpPr>
        <p:spPr bwMode="auto">
          <a:xfrm>
            <a:off x="8575321" y="4414901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Shape 127">
            <a:extLst>
              <a:ext uri="{FF2B5EF4-FFF2-40B4-BE49-F238E27FC236}">
                <a16:creationId xmlns:a16="http://schemas.microsoft.com/office/drawing/2014/main" id="{44A15EAE-8651-4AD3-85D2-C26B87AEF6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25840" y="4570436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Flowchart: Terminator 133">
            <a:extLst>
              <a:ext uri="{FF2B5EF4-FFF2-40B4-BE49-F238E27FC236}">
                <a16:creationId xmlns:a16="http://schemas.microsoft.com/office/drawing/2014/main" id="{8E412137-6FC7-4E70-BD35-444D8D9AA63B}"/>
              </a:ext>
            </a:extLst>
          </p:cNvPr>
          <p:cNvSpPr/>
          <p:nvPr/>
        </p:nvSpPr>
        <p:spPr>
          <a:xfrm>
            <a:off x="6865001" y="44090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5" name="AutoShape 11">
            <a:extLst>
              <a:ext uri="{FF2B5EF4-FFF2-40B4-BE49-F238E27FC236}">
                <a16:creationId xmlns:a16="http://schemas.microsoft.com/office/drawing/2014/main" id="{920455EF-AF0C-4072-A7FE-8BB6FE7832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8840" y="4527575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11">
            <a:extLst>
              <a:ext uri="{FF2B5EF4-FFF2-40B4-BE49-F238E27FC236}">
                <a16:creationId xmlns:a16="http://schemas.microsoft.com/office/drawing/2014/main" id="{4653DA77-5C58-43E0-9269-B12681AF6A38}"/>
              </a:ext>
            </a:extLst>
          </p:cNvPr>
          <p:cNvCxnSpPr>
            <a:cxnSpLocks noChangeShapeType="1"/>
            <a:stCxn id="134" idx="3"/>
          </p:cNvCxnSpPr>
          <p:nvPr/>
        </p:nvCxnSpPr>
        <p:spPr bwMode="auto">
          <a:xfrm flipV="1">
            <a:off x="7090877" y="4671974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Flowchart: Terminator 136">
            <a:extLst>
              <a:ext uri="{FF2B5EF4-FFF2-40B4-BE49-F238E27FC236}">
                <a16:creationId xmlns:a16="http://schemas.microsoft.com/office/drawing/2014/main" id="{0770AC04-F7A5-4213-8CF5-76F715BED9BC}"/>
              </a:ext>
            </a:extLst>
          </p:cNvPr>
          <p:cNvSpPr/>
          <p:nvPr/>
        </p:nvSpPr>
        <p:spPr>
          <a:xfrm>
            <a:off x="10579459" y="436638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2489D1C-1BCA-4AA9-A813-361E14DAC73B}"/>
              </a:ext>
            </a:extLst>
          </p:cNvPr>
          <p:cNvCxnSpPr>
            <a:cxnSpLocks/>
          </p:cNvCxnSpPr>
          <p:nvPr/>
        </p:nvCxnSpPr>
        <p:spPr>
          <a:xfrm>
            <a:off x="9802434" y="4777165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hape 127">
            <a:extLst>
              <a:ext uri="{FF2B5EF4-FFF2-40B4-BE49-F238E27FC236}">
                <a16:creationId xmlns:a16="http://schemas.microsoft.com/office/drawing/2014/main" id="{188033D1-EA51-4383-A27D-CC25BC4057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23122" y="3213125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11">
            <a:extLst>
              <a:ext uri="{FF2B5EF4-FFF2-40B4-BE49-F238E27FC236}">
                <a16:creationId xmlns:a16="http://schemas.microsoft.com/office/drawing/2014/main" id="{582FCE3C-4C3C-4E0E-8503-2388D0A9A7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3615927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1" name="Group 104">
            <a:extLst>
              <a:ext uri="{FF2B5EF4-FFF2-40B4-BE49-F238E27FC236}">
                <a16:creationId xmlns:a16="http://schemas.microsoft.com/office/drawing/2014/main" id="{867BD8DE-C878-4923-A515-81C24B31795B}"/>
              </a:ext>
            </a:extLst>
          </p:cNvPr>
          <p:cNvGrpSpPr>
            <a:grpSpLocks/>
          </p:cNvGrpSpPr>
          <p:nvPr/>
        </p:nvGrpSpPr>
        <p:grpSpPr bwMode="auto">
          <a:xfrm>
            <a:off x="2610987" y="3226045"/>
            <a:ext cx="1295400" cy="1371600"/>
            <a:chOff x="1447800" y="4191000"/>
            <a:chExt cx="685800" cy="990600"/>
          </a:xfrm>
        </p:grpSpPr>
        <p:sp>
          <p:nvSpPr>
            <p:cNvPr id="142" name="Rectangle 7">
              <a:extLst>
                <a:ext uri="{FF2B5EF4-FFF2-40B4-BE49-F238E27FC236}">
                  <a16:creationId xmlns:a16="http://schemas.microsoft.com/office/drawing/2014/main" id="{F0DAE7AF-B351-4D4B-8BFD-458EA184E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75019941-DE5C-466D-967F-7C3E76854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A70B1533-941E-40C2-AEC7-77CC20FC6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45" name="Rectangle 7">
            <a:extLst>
              <a:ext uri="{FF2B5EF4-FFF2-40B4-BE49-F238E27FC236}">
                <a16:creationId xmlns:a16="http://schemas.microsoft.com/office/drawing/2014/main" id="{DFE8261F-B795-480C-BACA-B266C08E774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14646" y="3652298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46" name="Straight Connector 24">
            <a:extLst>
              <a:ext uri="{FF2B5EF4-FFF2-40B4-BE49-F238E27FC236}">
                <a16:creationId xmlns:a16="http://schemas.microsoft.com/office/drawing/2014/main" id="{D61F10CA-E128-4279-A9BA-5B52A2D8D8D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003584" y="3354800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Straight Connector 27">
            <a:extLst>
              <a:ext uri="{FF2B5EF4-FFF2-40B4-BE49-F238E27FC236}">
                <a16:creationId xmlns:a16="http://schemas.microsoft.com/office/drawing/2014/main" id="{0F727881-1ECD-42BE-8263-1B96725D850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079784" y="3354800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Text Box 22">
            <a:extLst>
              <a:ext uri="{FF2B5EF4-FFF2-40B4-BE49-F238E27FC236}">
                <a16:creationId xmlns:a16="http://schemas.microsoft.com/office/drawing/2014/main" id="{018A2CD8-6502-4038-B481-F5D11CE91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037" y="3072174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49" name="Shape 31">
            <a:extLst>
              <a:ext uri="{FF2B5EF4-FFF2-40B4-BE49-F238E27FC236}">
                <a16:creationId xmlns:a16="http://schemas.microsoft.com/office/drawing/2014/main" id="{4BDBA2AD-482B-4956-A4E5-1A74A6F5D7D9}"/>
              </a:ext>
            </a:extLst>
          </p:cNvPr>
          <p:cNvCxnSpPr>
            <a:cxnSpLocks noChangeShapeType="1"/>
            <a:endCxn id="145" idx="3"/>
          </p:cNvCxnSpPr>
          <p:nvPr/>
        </p:nvCxnSpPr>
        <p:spPr bwMode="auto">
          <a:xfrm>
            <a:off x="1977390" y="3187415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AutoShape 11">
            <a:extLst>
              <a:ext uri="{FF2B5EF4-FFF2-40B4-BE49-F238E27FC236}">
                <a16:creationId xmlns:a16="http://schemas.microsoft.com/office/drawing/2014/main" id="{6343C98B-6C9F-48F3-A8B8-3C39FEDC0226}"/>
              </a:ext>
            </a:extLst>
          </p:cNvPr>
          <p:cNvCxnSpPr>
            <a:cxnSpLocks noChangeShapeType="1"/>
            <a:stCxn id="145" idx="2"/>
            <a:endCxn id="144" idx="1"/>
          </p:cNvCxnSpPr>
          <p:nvPr/>
        </p:nvCxnSpPr>
        <p:spPr bwMode="auto">
          <a:xfrm>
            <a:off x="2254409" y="3796761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hape 127">
            <a:extLst>
              <a:ext uri="{FF2B5EF4-FFF2-40B4-BE49-F238E27FC236}">
                <a16:creationId xmlns:a16="http://schemas.microsoft.com/office/drawing/2014/main" id="{4BFD190E-44D9-43F0-A75A-F827543CA828}"/>
              </a:ext>
            </a:extLst>
          </p:cNvPr>
          <p:cNvCxnSpPr>
            <a:cxnSpLocks noChangeShapeType="1"/>
            <a:endCxn id="179" idx="1"/>
          </p:cNvCxnSpPr>
          <p:nvPr/>
        </p:nvCxnSpPr>
        <p:spPr bwMode="auto">
          <a:xfrm rot="16200000" flipH="1">
            <a:off x="3911172" y="4314823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2" name="Trapezoid 151">
            <a:extLst>
              <a:ext uri="{FF2B5EF4-FFF2-40B4-BE49-F238E27FC236}">
                <a16:creationId xmlns:a16="http://schemas.microsoft.com/office/drawing/2014/main" id="{B1816D5B-7DF2-48EB-9397-9DF53C3F11D7}"/>
              </a:ext>
            </a:extLst>
          </p:cNvPr>
          <p:cNvSpPr/>
          <p:nvPr/>
        </p:nvSpPr>
        <p:spPr bwMode="auto">
          <a:xfrm rot="5400000">
            <a:off x="7287520" y="2415290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53" name="Text Box 23">
            <a:extLst>
              <a:ext uri="{FF2B5EF4-FFF2-40B4-BE49-F238E27FC236}">
                <a16:creationId xmlns:a16="http://schemas.microsoft.com/office/drawing/2014/main" id="{0ABF32EC-EC52-4831-BB49-DE7B11F62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620" y="2615000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54" name="Text Box 23">
            <a:extLst>
              <a:ext uri="{FF2B5EF4-FFF2-40B4-BE49-F238E27FC236}">
                <a16:creationId xmlns:a16="http://schemas.microsoft.com/office/drawing/2014/main" id="{8CE7A0A2-4739-41EE-8955-D236D7971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189" y="26280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56" name="AutoShape 11">
            <a:extLst>
              <a:ext uri="{FF2B5EF4-FFF2-40B4-BE49-F238E27FC236}">
                <a16:creationId xmlns:a16="http://schemas.microsoft.com/office/drawing/2014/main" id="{1BC5A8AF-0DF6-41F1-A0FD-D0CA603C9F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92248" y="2535370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Text Box 23">
            <a:extLst>
              <a:ext uri="{FF2B5EF4-FFF2-40B4-BE49-F238E27FC236}">
                <a16:creationId xmlns:a16="http://schemas.microsoft.com/office/drawing/2014/main" id="{825BFBA1-2852-4E58-8B4E-1FE21E264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220" y="2826454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58" name="Rounded Rectangle 49">
            <a:extLst>
              <a:ext uri="{FF2B5EF4-FFF2-40B4-BE49-F238E27FC236}">
                <a16:creationId xmlns:a16="http://schemas.microsoft.com/office/drawing/2014/main" id="{AB12F080-28F1-4AB6-9F8F-9B4D29123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820" y="2684847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59" name="AutoShape 11">
            <a:extLst>
              <a:ext uri="{FF2B5EF4-FFF2-40B4-BE49-F238E27FC236}">
                <a16:creationId xmlns:a16="http://schemas.microsoft.com/office/drawing/2014/main" id="{F7073882-EB54-43BA-A293-8306137F5F5E}"/>
              </a:ext>
            </a:extLst>
          </p:cNvPr>
          <p:cNvCxnSpPr>
            <a:cxnSpLocks noChangeShapeType="1"/>
            <a:stCxn id="158" idx="3"/>
            <a:endCxn id="157" idx="1"/>
          </p:cNvCxnSpPr>
          <p:nvPr/>
        </p:nvCxnSpPr>
        <p:spPr bwMode="auto">
          <a:xfrm>
            <a:off x="7325620" y="2951547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Elbow Connector 164">
            <a:extLst>
              <a:ext uri="{FF2B5EF4-FFF2-40B4-BE49-F238E27FC236}">
                <a16:creationId xmlns:a16="http://schemas.microsoft.com/office/drawing/2014/main" id="{DBBD9AC3-415F-49E5-9025-826B483F17D4}"/>
              </a:ext>
            </a:extLst>
          </p:cNvPr>
          <p:cNvCxnSpPr>
            <a:stCxn id="169" idx="3"/>
            <a:endCxn id="145" idx="0"/>
          </p:cNvCxnSpPr>
          <p:nvPr/>
        </p:nvCxnSpPr>
        <p:spPr>
          <a:xfrm>
            <a:off x="1582910" y="3392900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5">
            <a:extLst>
              <a:ext uri="{FF2B5EF4-FFF2-40B4-BE49-F238E27FC236}">
                <a16:creationId xmlns:a16="http://schemas.microsoft.com/office/drawing/2014/main" id="{643C4581-C3EA-4378-B986-2462F9EB439C}"/>
              </a:ext>
            </a:extLst>
          </p:cNvPr>
          <p:cNvCxnSpPr>
            <a:cxnSpLocks/>
            <a:endCxn id="158" idx="2"/>
          </p:cNvCxnSpPr>
          <p:nvPr/>
        </p:nvCxnSpPr>
        <p:spPr>
          <a:xfrm rot="5400000" flipH="1" flipV="1">
            <a:off x="5742564" y="4147576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rapezoid 161">
            <a:extLst>
              <a:ext uri="{FF2B5EF4-FFF2-40B4-BE49-F238E27FC236}">
                <a16:creationId xmlns:a16="http://schemas.microsoft.com/office/drawing/2014/main" id="{816D7764-3976-4C0B-9E3A-6F6205B62F29}"/>
              </a:ext>
            </a:extLst>
          </p:cNvPr>
          <p:cNvSpPr/>
          <p:nvPr/>
        </p:nvSpPr>
        <p:spPr bwMode="auto">
          <a:xfrm rot="5400000">
            <a:off x="2526012" y="2309151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63" name="Text Box 23">
            <a:extLst>
              <a:ext uri="{FF2B5EF4-FFF2-40B4-BE49-F238E27FC236}">
                <a16:creationId xmlns:a16="http://schemas.microsoft.com/office/drawing/2014/main" id="{75461EF0-725A-4BAB-9F5E-CA76E6E26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648" y="21287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64" name="Text Box 23">
            <a:extLst>
              <a:ext uri="{FF2B5EF4-FFF2-40B4-BE49-F238E27FC236}">
                <a16:creationId xmlns:a16="http://schemas.microsoft.com/office/drawing/2014/main" id="{A7178987-EE85-4C93-A308-8D8AA373D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648" y="28653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65" name="Text Box 23">
            <a:extLst>
              <a:ext uri="{FF2B5EF4-FFF2-40B4-BE49-F238E27FC236}">
                <a16:creationId xmlns:a16="http://schemas.microsoft.com/office/drawing/2014/main" id="{EB0ACECE-B799-49E3-9149-0F2E88560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848" y="2471732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66" name="AutoShape 11">
            <a:extLst>
              <a:ext uri="{FF2B5EF4-FFF2-40B4-BE49-F238E27FC236}">
                <a16:creationId xmlns:a16="http://schemas.microsoft.com/office/drawing/2014/main" id="{235D1396-68DE-4267-AA8D-56073FBB6F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77848" y="2281115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Shape 41">
            <a:extLst>
              <a:ext uri="{FF2B5EF4-FFF2-40B4-BE49-F238E27FC236}">
                <a16:creationId xmlns:a16="http://schemas.microsoft.com/office/drawing/2014/main" id="{053EE4FC-27E6-4F96-A636-25B6E5B654DF}"/>
              </a:ext>
            </a:extLst>
          </p:cNvPr>
          <p:cNvCxnSpPr>
            <a:cxnSpLocks noChangeShapeType="1"/>
            <a:endCxn id="164" idx="1"/>
          </p:cNvCxnSpPr>
          <p:nvPr/>
        </p:nvCxnSpPr>
        <p:spPr bwMode="auto">
          <a:xfrm rot="5400000" flipH="1" flipV="1">
            <a:off x="2185728" y="3208197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8" name="Text Box 23">
            <a:extLst>
              <a:ext uri="{FF2B5EF4-FFF2-40B4-BE49-F238E27FC236}">
                <a16:creationId xmlns:a16="http://schemas.microsoft.com/office/drawing/2014/main" id="{4A9DC41F-7223-4946-89E0-A80D021B3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248" y="2128715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69" name="Flowchart: Terminator 168">
            <a:extLst>
              <a:ext uri="{FF2B5EF4-FFF2-40B4-BE49-F238E27FC236}">
                <a16:creationId xmlns:a16="http://schemas.microsoft.com/office/drawing/2014/main" id="{4CD0632A-ED66-4622-A960-661371919B86}"/>
              </a:ext>
            </a:extLst>
          </p:cNvPr>
          <p:cNvSpPr/>
          <p:nvPr/>
        </p:nvSpPr>
        <p:spPr>
          <a:xfrm>
            <a:off x="1357034" y="313001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70" name="Elbow Connector 177">
            <a:extLst>
              <a:ext uri="{FF2B5EF4-FFF2-40B4-BE49-F238E27FC236}">
                <a16:creationId xmlns:a16="http://schemas.microsoft.com/office/drawing/2014/main" id="{5D7404ED-8A32-44ED-854D-FF46A8E38DC8}"/>
              </a:ext>
            </a:extLst>
          </p:cNvPr>
          <p:cNvCxnSpPr/>
          <p:nvPr/>
        </p:nvCxnSpPr>
        <p:spPr>
          <a:xfrm rot="10800000" flipV="1">
            <a:off x="1357035" y="1997376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3B44261-A9BB-4300-98F3-128D81AF2CEA}"/>
              </a:ext>
            </a:extLst>
          </p:cNvPr>
          <p:cNvGrpSpPr/>
          <p:nvPr/>
        </p:nvGrpSpPr>
        <p:grpSpPr>
          <a:xfrm>
            <a:off x="4623731" y="3005376"/>
            <a:ext cx="1597509" cy="2720691"/>
            <a:chOff x="3731000" y="3093507"/>
            <a:chExt cx="1384508" cy="2357932"/>
          </a:xfrm>
        </p:grpSpPr>
        <p:sp>
          <p:nvSpPr>
            <p:cNvPr id="172" name="Rectangle 7">
              <a:extLst>
                <a:ext uri="{FF2B5EF4-FFF2-40B4-BE49-F238E27FC236}">
                  <a16:creationId xmlns:a16="http://schemas.microsoft.com/office/drawing/2014/main" id="{27DD4BA9-01F3-47D3-8755-94ACB7A07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73" name="Text Box 23">
              <a:extLst>
                <a:ext uri="{FF2B5EF4-FFF2-40B4-BE49-F238E27FC236}">
                  <a16:creationId xmlns:a16="http://schemas.microsoft.com/office/drawing/2014/main" id="{8AEE823F-7A5A-405B-83B7-52F7291B6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74" name="Text Box 23">
              <a:extLst>
                <a:ext uri="{FF2B5EF4-FFF2-40B4-BE49-F238E27FC236}">
                  <a16:creationId xmlns:a16="http://schemas.microsoft.com/office/drawing/2014/main" id="{44143831-6E45-47F8-BF4F-2FED8059E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75" name="Text Box 23">
              <a:extLst>
                <a:ext uri="{FF2B5EF4-FFF2-40B4-BE49-F238E27FC236}">
                  <a16:creationId xmlns:a16="http://schemas.microsoft.com/office/drawing/2014/main" id="{8D984311-453B-4F72-825A-91C778465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76" name="Text Box 23">
              <a:extLst>
                <a:ext uri="{FF2B5EF4-FFF2-40B4-BE49-F238E27FC236}">
                  <a16:creationId xmlns:a16="http://schemas.microsoft.com/office/drawing/2014/main" id="{AD2887B7-7D84-4D59-A7A8-E6B6A5FD0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77" name="Text Box 23">
              <a:extLst>
                <a:ext uri="{FF2B5EF4-FFF2-40B4-BE49-F238E27FC236}">
                  <a16:creationId xmlns:a16="http://schemas.microsoft.com/office/drawing/2014/main" id="{C8460F13-CCCC-4B43-95A5-2BF0B46F5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78" name="Text Box 23">
              <a:extLst>
                <a:ext uri="{FF2B5EF4-FFF2-40B4-BE49-F238E27FC236}">
                  <a16:creationId xmlns:a16="http://schemas.microsoft.com/office/drawing/2014/main" id="{FC800036-047D-4E07-996F-F4730A31F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79" name="Rounded Rectangle 49">
              <a:extLst>
                <a:ext uri="{FF2B5EF4-FFF2-40B4-BE49-F238E27FC236}">
                  <a16:creationId xmlns:a16="http://schemas.microsoft.com/office/drawing/2014/main" id="{957D1699-70D9-4679-B5AC-D407C9215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80" name="Straight Connector 253">
              <a:extLst>
                <a:ext uri="{FF2B5EF4-FFF2-40B4-BE49-F238E27FC236}">
                  <a16:creationId xmlns:a16="http://schemas.microsoft.com/office/drawing/2014/main" id="{E5AC8A5A-0EFF-4CC8-95BC-8190553094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1" name="Text Box 23">
              <a:extLst>
                <a:ext uri="{FF2B5EF4-FFF2-40B4-BE49-F238E27FC236}">
                  <a16:creationId xmlns:a16="http://schemas.microsoft.com/office/drawing/2014/main" id="{3AE65A7B-CF4C-4070-93E6-E81233844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82" name="Text Box 23">
              <a:extLst>
                <a:ext uri="{FF2B5EF4-FFF2-40B4-BE49-F238E27FC236}">
                  <a16:creationId xmlns:a16="http://schemas.microsoft.com/office/drawing/2014/main" id="{23CA24FD-69A7-4639-A4D7-1C9811BB8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83" name="Text Box 23">
              <a:extLst>
                <a:ext uri="{FF2B5EF4-FFF2-40B4-BE49-F238E27FC236}">
                  <a16:creationId xmlns:a16="http://schemas.microsoft.com/office/drawing/2014/main" id="{3B7BF437-49AE-435D-B46B-DCB00513D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84" name="Straight Connector 253">
              <a:extLst>
                <a:ext uri="{FF2B5EF4-FFF2-40B4-BE49-F238E27FC236}">
                  <a16:creationId xmlns:a16="http://schemas.microsoft.com/office/drawing/2014/main" id="{9CDC4907-3527-4815-885F-5BAE684102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5" name="AutoShape 11">
            <a:extLst>
              <a:ext uri="{FF2B5EF4-FFF2-40B4-BE49-F238E27FC236}">
                <a16:creationId xmlns:a16="http://schemas.microsoft.com/office/drawing/2014/main" id="{11D6455D-2E76-4FB8-8B95-497F3D60D7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33160" y="1987781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9EFC24E-F494-49A1-98AB-3723B0B4A3EF}"/>
              </a:ext>
            </a:extLst>
          </p:cNvPr>
          <p:cNvSpPr/>
          <p:nvPr/>
        </p:nvSpPr>
        <p:spPr>
          <a:xfrm>
            <a:off x="6296572" y="1945511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6E7CB9B8-FC65-49B0-AD86-4647206BB234}"/>
              </a:ext>
            </a:extLst>
          </p:cNvPr>
          <p:cNvSpPr/>
          <p:nvPr/>
        </p:nvSpPr>
        <p:spPr>
          <a:xfrm>
            <a:off x="4112909" y="1945931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8" name="AutoShape 11">
            <a:extLst>
              <a:ext uri="{FF2B5EF4-FFF2-40B4-BE49-F238E27FC236}">
                <a16:creationId xmlns:a16="http://schemas.microsoft.com/office/drawing/2014/main" id="{4615F010-6242-4249-84DD-11EF357A09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2614" y="3805476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AutoShape 11">
            <a:extLst>
              <a:ext uri="{FF2B5EF4-FFF2-40B4-BE49-F238E27FC236}">
                <a16:creationId xmlns:a16="http://schemas.microsoft.com/office/drawing/2014/main" id="{D66727EB-75F8-4918-A1C7-AC9FE5A6D4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7245" y="5390555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AutoShape 11">
            <a:extLst>
              <a:ext uri="{FF2B5EF4-FFF2-40B4-BE49-F238E27FC236}">
                <a16:creationId xmlns:a16="http://schemas.microsoft.com/office/drawing/2014/main" id="{0F0CE4AF-3F4B-41CF-9CED-65C577B8AF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930" y="4063749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AutoShape 11">
            <a:extLst>
              <a:ext uri="{FF2B5EF4-FFF2-40B4-BE49-F238E27FC236}">
                <a16:creationId xmlns:a16="http://schemas.microsoft.com/office/drawing/2014/main" id="{680B1BD6-7FD9-4BA5-AE96-0EF842624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2839" y="5382997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AutoShape 11">
            <a:extLst>
              <a:ext uri="{FF2B5EF4-FFF2-40B4-BE49-F238E27FC236}">
                <a16:creationId xmlns:a16="http://schemas.microsoft.com/office/drawing/2014/main" id="{1A750AB1-99EE-496E-8EF5-BE1BCFDA46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2869" y="4806680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AutoShape 11">
            <a:extLst>
              <a:ext uri="{FF2B5EF4-FFF2-40B4-BE49-F238E27FC236}">
                <a16:creationId xmlns:a16="http://schemas.microsoft.com/office/drawing/2014/main" id="{F9914C60-840D-44A1-92DB-6D98C3F453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271" y="4526161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8733B5C-99B2-4753-9711-86409E9D5E9E}"/>
              </a:ext>
            </a:extLst>
          </p:cNvPr>
          <p:cNvSpPr/>
          <p:nvPr/>
        </p:nvSpPr>
        <p:spPr>
          <a:xfrm>
            <a:off x="8362546" y="1945511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02" name="AutoShape 11">
            <a:extLst>
              <a:ext uri="{FF2B5EF4-FFF2-40B4-BE49-F238E27FC236}">
                <a16:creationId xmlns:a16="http://schemas.microsoft.com/office/drawing/2014/main" id="{8080D12F-C7F6-4D89-89D2-48CAD30FFA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62352" y="2670166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AutoShape 11">
            <a:extLst>
              <a:ext uri="{FF2B5EF4-FFF2-40B4-BE49-F238E27FC236}">
                <a16:creationId xmlns:a16="http://schemas.microsoft.com/office/drawing/2014/main" id="{4DB7E89A-497A-45D9-9584-FC61C0883E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73491" y="40604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AutoShape 11">
            <a:extLst>
              <a:ext uri="{FF2B5EF4-FFF2-40B4-BE49-F238E27FC236}">
                <a16:creationId xmlns:a16="http://schemas.microsoft.com/office/drawing/2014/main" id="{82CDC5B1-F57A-4FDA-810D-22A47D4D61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74761" y="441312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127">
            <a:extLst>
              <a:ext uri="{FF2B5EF4-FFF2-40B4-BE49-F238E27FC236}">
                <a16:creationId xmlns:a16="http://schemas.microsoft.com/office/drawing/2014/main" id="{97972552-188A-41AC-9EBC-68A28572FB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86242" y="4517580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E2B1A5E2-B2BA-48F7-BA9A-C5154755A7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82371" y="5224442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099CEB7B-5302-4CBA-B737-832704A15258}"/>
              </a:ext>
            </a:extLst>
          </p:cNvPr>
          <p:cNvSpPr/>
          <p:nvPr/>
        </p:nvSpPr>
        <p:spPr>
          <a:xfrm>
            <a:off x="10039212" y="1945308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C6B661D7-DF26-4DC8-A189-D5520DC116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54845" y="4462094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161CB094-22A2-4005-B041-6DA5F4ADA7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54845" y="4772694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Elbow Connector 92">
            <a:extLst>
              <a:ext uri="{FF2B5EF4-FFF2-40B4-BE49-F238E27FC236}">
                <a16:creationId xmlns:a16="http://schemas.microsoft.com/office/drawing/2014/main" id="{8384989D-F533-463B-8710-F3B1CCAD0802}"/>
              </a:ext>
            </a:extLst>
          </p:cNvPr>
          <p:cNvCxnSpPr/>
          <p:nvPr/>
        </p:nvCxnSpPr>
        <p:spPr>
          <a:xfrm rot="10800000" flipH="1" flipV="1">
            <a:off x="8811834" y="4403334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AutoShape 11">
            <a:extLst>
              <a:ext uri="{FF2B5EF4-FFF2-40B4-BE49-F238E27FC236}">
                <a16:creationId xmlns:a16="http://schemas.microsoft.com/office/drawing/2014/main" id="{C180CDB3-27A5-49D9-A9C9-F13DA592EF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26880" y="2544719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2ABC15E7-E04C-43B7-88B6-2255ED1CD4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4963" y="2535281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2085893C-2261-41EC-885D-E6066F59B0EF}"/>
              </a:ext>
            </a:extLst>
          </p:cNvPr>
          <p:cNvSpPr txBox="1"/>
          <p:nvPr/>
        </p:nvSpPr>
        <p:spPr>
          <a:xfrm>
            <a:off x="3917909" y="1945265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F66EF0D2-5526-452F-A53F-E5F87C5E966A}"/>
              </a:ext>
            </a:extLst>
          </p:cNvPr>
          <p:cNvSpPr txBox="1"/>
          <p:nvPr/>
        </p:nvSpPr>
        <p:spPr>
          <a:xfrm>
            <a:off x="6030740" y="1945266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A37BE724-40D6-4E32-87A0-39447CF3B722}"/>
              </a:ext>
            </a:extLst>
          </p:cNvPr>
          <p:cNvSpPr txBox="1"/>
          <p:nvPr/>
        </p:nvSpPr>
        <p:spPr>
          <a:xfrm>
            <a:off x="8044718" y="1941563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76EE81EC-954F-40F7-992D-0413DFF33B87}"/>
              </a:ext>
            </a:extLst>
          </p:cNvPr>
          <p:cNvSpPr txBox="1"/>
          <p:nvPr/>
        </p:nvSpPr>
        <p:spPr>
          <a:xfrm>
            <a:off x="9665625" y="1938125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08" name="Flowchart: Terminator 307">
            <a:extLst>
              <a:ext uri="{FF2B5EF4-FFF2-40B4-BE49-F238E27FC236}">
                <a16:creationId xmlns:a16="http://schemas.microsoft.com/office/drawing/2014/main" id="{FE021FD5-5CFB-40F4-9884-F24F44380DCA}"/>
              </a:ext>
            </a:extLst>
          </p:cNvPr>
          <p:cNvSpPr/>
          <p:nvPr/>
        </p:nvSpPr>
        <p:spPr>
          <a:xfrm>
            <a:off x="6654234" y="5599694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9" name="AutoShape 11">
            <a:extLst>
              <a:ext uri="{FF2B5EF4-FFF2-40B4-BE49-F238E27FC236}">
                <a16:creationId xmlns:a16="http://schemas.microsoft.com/office/drawing/2014/main" id="{9C564302-FE1A-4F03-BC0A-CF5384B0F6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77505" y="5913515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" name="Shape 127">
            <a:extLst>
              <a:ext uri="{FF2B5EF4-FFF2-40B4-BE49-F238E27FC236}">
                <a16:creationId xmlns:a16="http://schemas.microsoft.com/office/drawing/2014/main" id="{05B76269-E6A5-4E57-869B-6FD36ADF4A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5407934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213D39FF-4946-422E-B446-0AF5B062C0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5727669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B14C066F-1E42-4425-A542-1478F32F28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713" y="572901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" name="AutoShape 11">
            <a:extLst>
              <a:ext uri="{FF2B5EF4-FFF2-40B4-BE49-F238E27FC236}">
                <a16:creationId xmlns:a16="http://schemas.microsoft.com/office/drawing/2014/main" id="{C4E32CBB-AC30-4F17-A54B-4CD15A71F6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7300" y="596523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AutoShape 11">
            <a:extLst>
              <a:ext uri="{FF2B5EF4-FFF2-40B4-BE49-F238E27FC236}">
                <a16:creationId xmlns:a16="http://schemas.microsoft.com/office/drawing/2014/main" id="{43F58C16-B2FF-4599-9785-8C371D0AA4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4418" y="5913515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Shape 127">
            <a:extLst>
              <a:ext uri="{FF2B5EF4-FFF2-40B4-BE49-F238E27FC236}">
                <a16:creationId xmlns:a16="http://schemas.microsoft.com/office/drawing/2014/main" id="{26B42621-0BFF-4A69-BF60-6E19606569F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24299" y="4078740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6" name="Elbow Connector 176">
            <a:extLst>
              <a:ext uri="{FF2B5EF4-FFF2-40B4-BE49-F238E27FC236}">
                <a16:creationId xmlns:a16="http://schemas.microsoft.com/office/drawing/2014/main" id="{5428414F-9EA7-4299-A73E-E9BF293851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57035" y="1855855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228">
            <a:extLst>
              <a:ext uri="{FF2B5EF4-FFF2-40B4-BE49-F238E27FC236}">
                <a16:creationId xmlns:a16="http://schemas.microsoft.com/office/drawing/2014/main" id="{3AAB1F87-592A-4591-9859-2BF79D2D61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2480" y="2045976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A886CDD4-120E-4626-9C2C-D003077B2D44}"/>
              </a:ext>
            </a:extLst>
          </p:cNvPr>
          <p:cNvSpPr/>
          <p:nvPr/>
        </p:nvSpPr>
        <p:spPr>
          <a:xfrm rot="16200000">
            <a:off x="2445633" y="47126"/>
            <a:ext cx="230951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0A2DA-BB54-49C9-8549-D43B956C6446}"/>
              </a:ext>
            </a:extLst>
          </p:cNvPr>
          <p:cNvSpPr txBox="1"/>
          <p:nvPr/>
        </p:nvSpPr>
        <p:spPr>
          <a:xfrm>
            <a:off x="1781381" y="957101"/>
            <a:ext cx="149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Next instr. + 2</a:t>
            </a:r>
          </a:p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-- fetch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958AA26-0E0F-4025-9E1B-BA7F94D50D2E}"/>
              </a:ext>
            </a:extLst>
          </p:cNvPr>
          <p:cNvSpPr/>
          <p:nvPr/>
        </p:nvSpPr>
        <p:spPr>
          <a:xfrm rot="16200000">
            <a:off x="5192158" y="607748"/>
            <a:ext cx="232257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689AA-E171-4CC8-A244-6376A0CC5CF2}"/>
              </a:ext>
            </a:extLst>
          </p:cNvPr>
          <p:cNvSpPr txBox="1"/>
          <p:nvPr/>
        </p:nvSpPr>
        <p:spPr>
          <a:xfrm>
            <a:off x="4554209" y="953115"/>
            <a:ext cx="149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Next instr. + 1</a:t>
            </a:r>
          </a:p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-- decode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8E51D0E-C186-4AF3-890E-A78C68F685D7}"/>
              </a:ext>
            </a:extLst>
          </p:cNvPr>
          <p:cNvSpPr/>
          <p:nvPr/>
        </p:nvSpPr>
        <p:spPr>
          <a:xfrm rot="16200000">
            <a:off x="7319790" y="655112"/>
            <a:ext cx="232256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4CE8A-E007-4E4D-A7F8-8AC4184C82B2}"/>
              </a:ext>
            </a:extLst>
          </p:cNvPr>
          <p:cNvSpPr txBox="1"/>
          <p:nvPr/>
        </p:nvSpPr>
        <p:spPr>
          <a:xfrm>
            <a:off x="6781961" y="950996"/>
            <a:ext cx="115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Next instr.</a:t>
            </a:r>
          </a:p>
          <a:p>
            <a:pPr algn="ctr" defTabSz="527517"/>
            <a:r>
              <a:rPr lang="en-US" b="1" dirty="0">
                <a:solidFill>
                  <a:prstClr val="black"/>
                </a:solidFill>
                <a:latin typeface="Calibri"/>
              </a:rPr>
              <a:t>-- execute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2448331-C8A0-469A-8BF4-F732C9DCAD43}"/>
              </a:ext>
            </a:extLst>
          </p:cNvPr>
          <p:cNvSpPr/>
          <p:nvPr/>
        </p:nvSpPr>
        <p:spPr>
          <a:xfrm rot="16200000">
            <a:off x="9208649" y="842711"/>
            <a:ext cx="233047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89287-09FD-4638-850B-1DA0275D2A41}"/>
              </a:ext>
            </a:extLst>
          </p:cNvPr>
          <p:cNvSpPr txBox="1"/>
          <p:nvPr/>
        </p:nvSpPr>
        <p:spPr>
          <a:xfrm>
            <a:off x="8311617" y="953234"/>
            <a:ext cx="2067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BEQ -- If condition 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satisfied, update PC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56F59F-FAED-4845-9557-B08E8B39CBB2}"/>
              </a:ext>
            </a:extLst>
          </p:cNvPr>
          <p:cNvSpPr/>
          <p:nvPr/>
        </p:nvSpPr>
        <p:spPr>
          <a:xfrm>
            <a:off x="6307688" y="1928239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4CF96B-F35D-40D2-981A-716A1B0EFA72}"/>
              </a:ext>
            </a:extLst>
          </p:cNvPr>
          <p:cNvSpPr/>
          <p:nvPr/>
        </p:nvSpPr>
        <p:spPr>
          <a:xfrm>
            <a:off x="4126802" y="1928239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 + 1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816C0-2D4A-4400-8DF6-2C973F84DE9D}"/>
              </a:ext>
            </a:extLst>
          </p:cNvPr>
          <p:cNvSpPr/>
          <p:nvPr/>
        </p:nvSpPr>
        <p:spPr>
          <a:xfrm>
            <a:off x="8381640" y="1732878"/>
            <a:ext cx="181956" cy="357704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15" dirty="0">
                <a:solidFill>
                  <a:srgbClr val="FF0000"/>
                </a:solidFill>
                <a:latin typeface="Calibri"/>
              </a:rPr>
              <a:t>Control / Displacement</a:t>
            </a:r>
          </a:p>
        </p:txBody>
      </p:sp>
      <p:sp>
        <p:nvSpPr>
          <p:cNvPr id="324" name="Oval Callout 6">
            <a:extLst>
              <a:ext uri="{FF2B5EF4-FFF2-40B4-BE49-F238E27FC236}">
                <a16:creationId xmlns:a16="http://schemas.microsoft.com/office/drawing/2014/main" id="{3F997ABE-04A9-4A4F-AB5E-E490D16E6305}"/>
              </a:ext>
            </a:extLst>
          </p:cNvPr>
          <p:cNvSpPr/>
          <p:nvPr/>
        </p:nvSpPr>
        <p:spPr>
          <a:xfrm>
            <a:off x="4317554" y="2016155"/>
            <a:ext cx="3832622" cy="1828800"/>
          </a:xfrm>
          <a:prstGeom prst="wedgeEllipseCallout">
            <a:avLst>
              <a:gd name="adj1" fmla="val 54886"/>
              <a:gd name="adj2" fmla="val 5081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z="2000" dirty="0"/>
              <a:t>Branch outcome only available in MEM stage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000" dirty="0">
                <a:solidFill>
                  <a:srgbClr val="FFFF00"/>
                </a:solidFill>
              </a:rPr>
              <a:t>Incorrect instructions already in pipeline </a:t>
            </a:r>
          </a:p>
        </p:txBody>
      </p:sp>
    </p:spTree>
    <p:extLst>
      <p:ext uri="{BB962C8B-B14F-4D97-AF65-F5344CB8AC3E}">
        <p14:creationId xmlns:p14="http://schemas.microsoft.com/office/powerpoint/2010/main" val="1923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32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Taken: Issues</a:t>
            </a:r>
            <a:endParaRPr lang="en-US" altLang="en-US" sz="3600" dirty="0"/>
          </a:p>
        </p:txBody>
      </p:sp>
      <p:sp>
        <p:nvSpPr>
          <p:cNvPr id="119" name="Trapezoid 118">
            <a:extLst>
              <a:ext uri="{FF2B5EF4-FFF2-40B4-BE49-F238E27FC236}">
                <a16:creationId xmlns:a16="http://schemas.microsoft.com/office/drawing/2014/main" id="{D43E824C-ACCA-4497-AA81-8FA5FB39ACA4}"/>
              </a:ext>
            </a:extLst>
          </p:cNvPr>
          <p:cNvSpPr/>
          <p:nvPr/>
        </p:nvSpPr>
        <p:spPr bwMode="auto">
          <a:xfrm rot="5400000">
            <a:off x="6995627" y="4034076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0" name="Text Box 23">
            <a:extLst>
              <a:ext uri="{FF2B5EF4-FFF2-40B4-BE49-F238E27FC236}">
                <a16:creationId xmlns:a16="http://schemas.microsoft.com/office/drawing/2014/main" id="{25519347-3412-4A2C-91AA-499188D1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727" y="4224578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1" name="Text Box 23">
            <a:extLst>
              <a:ext uri="{FF2B5EF4-FFF2-40B4-BE49-F238E27FC236}">
                <a16:creationId xmlns:a16="http://schemas.microsoft.com/office/drawing/2014/main" id="{40211CAC-88CF-411C-800B-E8A70FEBB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727" y="3919778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22" name="Rectangle 7">
            <a:extLst>
              <a:ext uri="{FF2B5EF4-FFF2-40B4-BE49-F238E27FC236}">
                <a16:creationId xmlns:a16="http://schemas.microsoft.com/office/drawing/2014/main" id="{90EE771E-960D-4E49-A4E3-8FB03F90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234" y="4203819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23" name="Text Box 23">
            <a:extLst>
              <a:ext uri="{FF2B5EF4-FFF2-40B4-BE49-F238E27FC236}">
                <a16:creationId xmlns:a16="http://schemas.microsoft.com/office/drawing/2014/main" id="{76BCF1D2-F1CF-44B7-83E3-3315471C7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4" y="4289545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77F8E549-73C9-4BA2-BF3D-3AA5D304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5234" y="456576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25" name="Text Box 23">
            <a:extLst>
              <a:ext uri="{FF2B5EF4-FFF2-40B4-BE49-F238E27FC236}">
                <a16:creationId xmlns:a16="http://schemas.microsoft.com/office/drawing/2014/main" id="{9A21B939-C377-4FD5-844F-50974F7DF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234" y="496423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BE51846E-18FD-40DE-8BC1-5A8ACCA55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834" y="5042020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37" name="Text Box 23">
            <a:extLst>
              <a:ext uri="{FF2B5EF4-FFF2-40B4-BE49-F238E27FC236}">
                <a16:creationId xmlns:a16="http://schemas.microsoft.com/office/drawing/2014/main" id="{5610B18C-307A-4051-A029-39EC65EC5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1834" y="4302244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38" name="AutoShape 11">
            <a:extLst>
              <a:ext uri="{FF2B5EF4-FFF2-40B4-BE49-F238E27FC236}">
                <a16:creationId xmlns:a16="http://schemas.microsoft.com/office/drawing/2014/main" id="{1860FED0-F925-40CD-803E-2F41C0BA08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8840" y="4059476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AutoShape 11">
            <a:extLst>
              <a:ext uri="{FF2B5EF4-FFF2-40B4-BE49-F238E27FC236}">
                <a16:creationId xmlns:a16="http://schemas.microsoft.com/office/drawing/2014/main" id="{4DC9B417-D979-44A9-8EB4-1653A1950F2A}"/>
              </a:ext>
            </a:extLst>
          </p:cNvPr>
          <p:cNvCxnSpPr>
            <a:cxnSpLocks noChangeShapeType="1"/>
            <a:endCxn id="123" idx="1"/>
          </p:cNvCxnSpPr>
          <p:nvPr/>
        </p:nvCxnSpPr>
        <p:spPr bwMode="auto">
          <a:xfrm>
            <a:off x="8575321" y="4414901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Shape 127">
            <a:extLst>
              <a:ext uri="{FF2B5EF4-FFF2-40B4-BE49-F238E27FC236}">
                <a16:creationId xmlns:a16="http://schemas.microsoft.com/office/drawing/2014/main" id="{B10C0B49-CD6C-4EFA-9132-37E5F21CBF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25840" y="4570436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Flowchart: Terminator 140">
            <a:extLst>
              <a:ext uri="{FF2B5EF4-FFF2-40B4-BE49-F238E27FC236}">
                <a16:creationId xmlns:a16="http://schemas.microsoft.com/office/drawing/2014/main" id="{529BECB5-6115-4616-A38F-5C00B3E95B33}"/>
              </a:ext>
            </a:extLst>
          </p:cNvPr>
          <p:cNvSpPr/>
          <p:nvPr/>
        </p:nvSpPr>
        <p:spPr>
          <a:xfrm>
            <a:off x="6865001" y="44090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42" name="AutoShape 11">
            <a:extLst>
              <a:ext uri="{FF2B5EF4-FFF2-40B4-BE49-F238E27FC236}">
                <a16:creationId xmlns:a16="http://schemas.microsoft.com/office/drawing/2014/main" id="{66DE19FA-1FD7-4D9C-A5D9-18FA6EA9A7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8840" y="4527575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11">
            <a:extLst>
              <a:ext uri="{FF2B5EF4-FFF2-40B4-BE49-F238E27FC236}">
                <a16:creationId xmlns:a16="http://schemas.microsoft.com/office/drawing/2014/main" id="{3AF62E56-1B5D-4215-BEF8-B9DDB26F6D1F}"/>
              </a:ext>
            </a:extLst>
          </p:cNvPr>
          <p:cNvCxnSpPr>
            <a:cxnSpLocks noChangeShapeType="1"/>
            <a:stCxn id="141" idx="3"/>
          </p:cNvCxnSpPr>
          <p:nvPr/>
        </p:nvCxnSpPr>
        <p:spPr bwMode="auto">
          <a:xfrm flipV="1">
            <a:off x="7090877" y="4671974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Flowchart: Terminator 143">
            <a:extLst>
              <a:ext uri="{FF2B5EF4-FFF2-40B4-BE49-F238E27FC236}">
                <a16:creationId xmlns:a16="http://schemas.microsoft.com/office/drawing/2014/main" id="{1D7E2145-0520-481D-A3E0-ED154E94F2B7}"/>
              </a:ext>
            </a:extLst>
          </p:cNvPr>
          <p:cNvSpPr/>
          <p:nvPr/>
        </p:nvSpPr>
        <p:spPr>
          <a:xfrm>
            <a:off x="10579459" y="436638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BF869EA-59F5-4F7F-B1BD-4C4013E787D5}"/>
              </a:ext>
            </a:extLst>
          </p:cNvPr>
          <p:cNvCxnSpPr>
            <a:cxnSpLocks/>
          </p:cNvCxnSpPr>
          <p:nvPr/>
        </p:nvCxnSpPr>
        <p:spPr>
          <a:xfrm>
            <a:off x="9802434" y="4777165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hape 127">
            <a:extLst>
              <a:ext uri="{FF2B5EF4-FFF2-40B4-BE49-F238E27FC236}">
                <a16:creationId xmlns:a16="http://schemas.microsoft.com/office/drawing/2014/main" id="{55B9A623-E652-4DBF-A0B1-A917FD5C25A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23122" y="3213125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AutoShape 11">
            <a:extLst>
              <a:ext uri="{FF2B5EF4-FFF2-40B4-BE49-F238E27FC236}">
                <a16:creationId xmlns:a16="http://schemas.microsoft.com/office/drawing/2014/main" id="{93F462B2-27DB-4766-918B-C74AE7E442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3615927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8" name="Group 104">
            <a:extLst>
              <a:ext uri="{FF2B5EF4-FFF2-40B4-BE49-F238E27FC236}">
                <a16:creationId xmlns:a16="http://schemas.microsoft.com/office/drawing/2014/main" id="{3223DB21-8626-4395-8264-73EE6D0CDD79}"/>
              </a:ext>
            </a:extLst>
          </p:cNvPr>
          <p:cNvGrpSpPr>
            <a:grpSpLocks/>
          </p:cNvGrpSpPr>
          <p:nvPr/>
        </p:nvGrpSpPr>
        <p:grpSpPr bwMode="auto">
          <a:xfrm>
            <a:off x="2610987" y="3226045"/>
            <a:ext cx="1295400" cy="1371600"/>
            <a:chOff x="1447800" y="4191000"/>
            <a:chExt cx="685800" cy="990600"/>
          </a:xfrm>
        </p:grpSpPr>
        <p:sp>
          <p:nvSpPr>
            <p:cNvPr id="149" name="Rectangle 7">
              <a:extLst>
                <a:ext uri="{FF2B5EF4-FFF2-40B4-BE49-F238E27FC236}">
                  <a16:creationId xmlns:a16="http://schemas.microsoft.com/office/drawing/2014/main" id="{DDC7EDD2-CC8A-4DB0-91D8-C85DC44B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50" name="Text Box 23">
              <a:extLst>
                <a:ext uri="{FF2B5EF4-FFF2-40B4-BE49-F238E27FC236}">
                  <a16:creationId xmlns:a16="http://schemas.microsoft.com/office/drawing/2014/main" id="{8D4648C3-61DD-4EA0-90DB-9BEC6E859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51" name="Text Box 23">
              <a:extLst>
                <a:ext uri="{FF2B5EF4-FFF2-40B4-BE49-F238E27FC236}">
                  <a16:creationId xmlns:a16="http://schemas.microsoft.com/office/drawing/2014/main" id="{CE6B7202-F2CF-4F81-BA4F-88E52714D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52" name="Rectangle 7">
            <a:extLst>
              <a:ext uri="{FF2B5EF4-FFF2-40B4-BE49-F238E27FC236}">
                <a16:creationId xmlns:a16="http://schemas.microsoft.com/office/drawing/2014/main" id="{70FF8FD1-4D38-468E-BC98-454F160AA21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14646" y="3652298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53" name="Straight Connector 24">
            <a:extLst>
              <a:ext uri="{FF2B5EF4-FFF2-40B4-BE49-F238E27FC236}">
                <a16:creationId xmlns:a16="http://schemas.microsoft.com/office/drawing/2014/main" id="{1C061CDC-3103-4C43-AD8A-2833745878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003584" y="3354800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traight Connector 27">
            <a:extLst>
              <a:ext uri="{FF2B5EF4-FFF2-40B4-BE49-F238E27FC236}">
                <a16:creationId xmlns:a16="http://schemas.microsoft.com/office/drawing/2014/main" id="{3FBD0898-7AF3-465C-84C7-5156DD9D116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079784" y="3354800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Text Box 22">
            <a:extLst>
              <a:ext uri="{FF2B5EF4-FFF2-40B4-BE49-F238E27FC236}">
                <a16:creationId xmlns:a16="http://schemas.microsoft.com/office/drawing/2014/main" id="{6764ECBB-4407-4DE3-9B48-E53F17BF9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037" y="3072174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57" name="Shape 31">
            <a:extLst>
              <a:ext uri="{FF2B5EF4-FFF2-40B4-BE49-F238E27FC236}">
                <a16:creationId xmlns:a16="http://schemas.microsoft.com/office/drawing/2014/main" id="{497D916E-6BAF-4810-A12C-DB922EAAE7E0}"/>
              </a:ext>
            </a:extLst>
          </p:cNvPr>
          <p:cNvCxnSpPr>
            <a:cxnSpLocks noChangeShapeType="1"/>
            <a:endCxn id="152" idx="3"/>
          </p:cNvCxnSpPr>
          <p:nvPr/>
        </p:nvCxnSpPr>
        <p:spPr bwMode="auto">
          <a:xfrm>
            <a:off x="1977390" y="3187415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AutoShape 11">
            <a:extLst>
              <a:ext uri="{FF2B5EF4-FFF2-40B4-BE49-F238E27FC236}">
                <a16:creationId xmlns:a16="http://schemas.microsoft.com/office/drawing/2014/main" id="{4D6F3095-E2A2-49D1-A921-123379890B23}"/>
              </a:ext>
            </a:extLst>
          </p:cNvPr>
          <p:cNvCxnSpPr>
            <a:cxnSpLocks noChangeShapeType="1"/>
            <a:stCxn id="152" idx="2"/>
            <a:endCxn id="151" idx="1"/>
          </p:cNvCxnSpPr>
          <p:nvPr/>
        </p:nvCxnSpPr>
        <p:spPr bwMode="auto">
          <a:xfrm>
            <a:off x="2254409" y="3796761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Shape 127">
            <a:extLst>
              <a:ext uri="{FF2B5EF4-FFF2-40B4-BE49-F238E27FC236}">
                <a16:creationId xmlns:a16="http://schemas.microsoft.com/office/drawing/2014/main" id="{886073DB-F4E2-4C93-AC35-8E0BA499D761}"/>
              </a:ext>
            </a:extLst>
          </p:cNvPr>
          <p:cNvCxnSpPr>
            <a:cxnSpLocks noChangeShapeType="1"/>
            <a:endCxn id="186" idx="1"/>
          </p:cNvCxnSpPr>
          <p:nvPr/>
        </p:nvCxnSpPr>
        <p:spPr bwMode="auto">
          <a:xfrm rot="16200000" flipH="1">
            <a:off x="3911172" y="4314823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Trapezoid 159">
            <a:extLst>
              <a:ext uri="{FF2B5EF4-FFF2-40B4-BE49-F238E27FC236}">
                <a16:creationId xmlns:a16="http://schemas.microsoft.com/office/drawing/2014/main" id="{1ADB941A-8E25-465B-BAF6-395C8BFAA74D}"/>
              </a:ext>
            </a:extLst>
          </p:cNvPr>
          <p:cNvSpPr/>
          <p:nvPr/>
        </p:nvSpPr>
        <p:spPr bwMode="auto">
          <a:xfrm rot="5400000">
            <a:off x="7287520" y="2415290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61" name="Text Box 23">
            <a:extLst>
              <a:ext uri="{FF2B5EF4-FFF2-40B4-BE49-F238E27FC236}">
                <a16:creationId xmlns:a16="http://schemas.microsoft.com/office/drawing/2014/main" id="{73FB4D24-9F07-4A9C-AA29-8DCF6765E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620" y="2615000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62" name="Text Box 23">
            <a:extLst>
              <a:ext uri="{FF2B5EF4-FFF2-40B4-BE49-F238E27FC236}">
                <a16:creationId xmlns:a16="http://schemas.microsoft.com/office/drawing/2014/main" id="{0D77D853-C97C-4DDC-8F22-B084B9841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189" y="26280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63" name="AutoShape 11">
            <a:extLst>
              <a:ext uri="{FF2B5EF4-FFF2-40B4-BE49-F238E27FC236}">
                <a16:creationId xmlns:a16="http://schemas.microsoft.com/office/drawing/2014/main" id="{AB590EE4-E33A-410B-9288-A5C102F98D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92248" y="2535370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" name="Text Box 23">
            <a:extLst>
              <a:ext uri="{FF2B5EF4-FFF2-40B4-BE49-F238E27FC236}">
                <a16:creationId xmlns:a16="http://schemas.microsoft.com/office/drawing/2014/main" id="{D1D97FA9-F8B9-46C0-8089-C6FF0B38B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220" y="2826454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65" name="Rounded Rectangle 49">
            <a:extLst>
              <a:ext uri="{FF2B5EF4-FFF2-40B4-BE49-F238E27FC236}">
                <a16:creationId xmlns:a16="http://schemas.microsoft.com/office/drawing/2014/main" id="{B543536D-B5D9-4C72-81FE-5C0EB8A8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820" y="2684847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66" name="AutoShape 11">
            <a:extLst>
              <a:ext uri="{FF2B5EF4-FFF2-40B4-BE49-F238E27FC236}">
                <a16:creationId xmlns:a16="http://schemas.microsoft.com/office/drawing/2014/main" id="{3BB3F936-F94F-4A2F-9534-A5D3BF569613}"/>
              </a:ext>
            </a:extLst>
          </p:cNvPr>
          <p:cNvCxnSpPr>
            <a:cxnSpLocks noChangeShapeType="1"/>
            <a:stCxn id="165" idx="3"/>
            <a:endCxn id="164" idx="1"/>
          </p:cNvCxnSpPr>
          <p:nvPr/>
        </p:nvCxnSpPr>
        <p:spPr bwMode="auto">
          <a:xfrm>
            <a:off x="7325620" y="2951547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7" name="Elbow Connector 164">
            <a:extLst>
              <a:ext uri="{FF2B5EF4-FFF2-40B4-BE49-F238E27FC236}">
                <a16:creationId xmlns:a16="http://schemas.microsoft.com/office/drawing/2014/main" id="{1AD4EA72-C4F1-467B-B795-F572F47B6AB5}"/>
              </a:ext>
            </a:extLst>
          </p:cNvPr>
          <p:cNvCxnSpPr>
            <a:stCxn id="176" idx="3"/>
            <a:endCxn id="152" idx="0"/>
          </p:cNvCxnSpPr>
          <p:nvPr/>
        </p:nvCxnSpPr>
        <p:spPr>
          <a:xfrm>
            <a:off x="1582910" y="3392900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5">
            <a:extLst>
              <a:ext uri="{FF2B5EF4-FFF2-40B4-BE49-F238E27FC236}">
                <a16:creationId xmlns:a16="http://schemas.microsoft.com/office/drawing/2014/main" id="{FD61ACA9-A589-45D6-AC71-542BA1759405}"/>
              </a:ext>
            </a:extLst>
          </p:cNvPr>
          <p:cNvCxnSpPr>
            <a:cxnSpLocks/>
            <a:endCxn id="165" idx="2"/>
          </p:cNvCxnSpPr>
          <p:nvPr/>
        </p:nvCxnSpPr>
        <p:spPr>
          <a:xfrm rot="5400000" flipH="1" flipV="1">
            <a:off x="5742564" y="4147576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rapezoid 168">
            <a:extLst>
              <a:ext uri="{FF2B5EF4-FFF2-40B4-BE49-F238E27FC236}">
                <a16:creationId xmlns:a16="http://schemas.microsoft.com/office/drawing/2014/main" id="{424447C9-8B5C-4280-B1E5-246B6C769D4F}"/>
              </a:ext>
            </a:extLst>
          </p:cNvPr>
          <p:cNvSpPr/>
          <p:nvPr/>
        </p:nvSpPr>
        <p:spPr bwMode="auto">
          <a:xfrm rot="5400000">
            <a:off x="2526012" y="2309151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70" name="Text Box 23">
            <a:extLst>
              <a:ext uri="{FF2B5EF4-FFF2-40B4-BE49-F238E27FC236}">
                <a16:creationId xmlns:a16="http://schemas.microsoft.com/office/drawing/2014/main" id="{B1C74BD6-BE33-443E-B4F6-2FD4ECC73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648" y="21287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71" name="Text Box 23">
            <a:extLst>
              <a:ext uri="{FF2B5EF4-FFF2-40B4-BE49-F238E27FC236}">
                <a16:creationId xmlns:a16="http://schemas.microsoft.com/office/drawing/2014/main" id="{BCC22066-DB02-4893-96E1-710298A87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648" y="2865316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72" name="Text Box 23">
            <a:extLst>
              <a:ext uri="{FF2B5EF4-FFF2-40B4-BE49-F238E27FC236}">
                <a16:creationId xmlns:a16="http://schemas.microsoft.com/office/drawing/2014/main" id="{A23292E6-DF3A-4AC0-8284-6D122A55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848" y="2471732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73" name="AutoShape 11">
            <a:extLst>
              <a:ext uri="{FF2B5EF4-FFF2-40B4-BE49-F238E27FC236}">
                <a16:creationId xmlns:a16="http://schemas.microsoft.com/office/drawing/2014/main" id="{94F1EEAD-09EC-44B0-8623-BC59B78F64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77848" y="2281115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Shape 41">
            <a:extLst>
              <a:ext uri="{FF2B5EF4-FFF2-40B4-BE49-F238E27FC236}">
                <a16:creationId xmlns:a16="http://schemas.microsoft.com/office/drawing/2014/main" id="{01E0EAE8-5885-4DB8-9118-49C6F0835D49}"/>
              </a:ext>
            </a:extLst>
          </p:cNvPr>
          <p:cNvCxnSpPr>
            <a:cxnSpLocks noChangeShapeType="1"/>
            <a:endCxn id="171" idx="1"/>
          </p:cNvCxnSpPr>
          <p:nvPr/>
        </p:nvCxnSpPr>
        <p:spPr bwMode="auto">
          <a:xfrm rot="5400000" flipH="1" flipV="1">
            <a:off x="2185728" y="3208197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5" name="Text Box 23">
            <a:extLst>
              <a:ext uri="{FF2B5EF4-FFF2-40B4-BE49-F238E27FC236}">
                <a16:creationId xmlns:a16="http://schemas.microsoft.com/office/drawing/2014/main" id="{D8B83D10-3857-4F32-B468-13B7DA8F6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248" y="2128715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76" name="Flowchart: Terminator 175">
            <a:extLst>
              <a:ext uri="{FF2B5EF4-FFF2-40B4-BE49-F238E27FC236}">
                <a16:creationId xmlns:a16="http://schemas.microsoft.com/office/drawing/2014/main" id="{7BB69087-D186-411B-BC77-D1DB8E9A8992}"/>
              </a:ext>
            </a:extLst>
          </p:cNvPr>
          <p:cNvSpPr/>
          <p:nvPr/>
        </p:nvSpPr>
        <p:spPr>
          <a:xfrm>
            <a:off x="1357034" y="313001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77" name="Elbow Connector 177">
            <a:extLst>
              <a:ext uri="{FF2B5EF4-FFF2-40B4-BE49-F238E27FC236}">
                <a16:creationId xmlns:a16="http://schemas.microsoft.com/office/drawing/2014/main" id="{492CB35A-97D3-4AAE-A4BA-EC75E48FE3FC}"/>
              </a:ext>
            </a:extLst>
          </p:cNvPr>
          <p:cNvCxnSpPr/>
          <p:nvPr/>
        </p:nvCxnSpPr>
        <p:spPr>
          <a:xfrm rot="10800000" flipV="1">
            <a:off x="1357035" y="1997376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83C0CD1-3089-4DCE-8B76-6222BCCFF4B1}"/>
              </a:ext>
            </a:extLst>
          </p:cNvPr>
          <p:cNvGrpSpPr/>
          <p:nvPr/>
        </p:nvGrpSpPr>
        <p:grpSpPr>
          <a:xfrm>
            <a:off x="4623731" y="3005376"/>
            <a:ext cx="1597509" cy="2720691"/>
            <a:chOff x="3731000" y="3093507"/>
            <a:chExt cx="1384508" cy="2357932"/>
          </a:xfrm>
          <a:noFill/>
        </p:grpSpPr>
        <p:sp>
          <p:nvSpPr>
            <p:cNvPr id="179" name="Rectangle 7">
              <a:extLst>
                <a:ext uri="{FF2B5EF4-FFF2-40B4-BE49-F238E27FC236}">
                  <a16:creationId xmlns:a16="http://schemas.microsoft.com/office/drawing/2014/main" id="{EA3339AE-0E72-4A65-88A6-0DB9DF572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80" name="Text Box 23">
              <a:extLst>
                <a:ext uri="{FF2B5EF4-FFF2-40B4-BE49-F238E27FC236}">
                  <a16:creationId xmlns:a16="http://schemas.microsoft.com/office/drawing/2014/main" id="{237FA58A-BAEC-4566-BA10-0C9875346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81" name="Text Box 23">
              <a:extLst>
                <a:ext uri="{FF2B5EF4-FFF2-40B4-BE49-F238E27FC236}">
                  <a16:creationId xmlns:a16="http://schemas.microsoft.com/office/drawing/2014/main" id="{056AAEAC-523D-440D-BDFA-41BF8C7855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82" name="Text Box 23">
              <a:extLst>
                <a:ext uri="{FF2B5EF4-FFF2-40B4-BE49-F238E27FC236}">
                  <a16:creationId xmlns:a16="http://schemas.microsoft.com/office/drawing/2014/main" id="{E374372D-FBD4-4EA8-BC26-EE2E84DC5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83" name="Text Box 23">
              <a:extLst>
                <a:ext uri="{FF2B5EF4-FFF2-40B4-BE49-F238E27FC236}">
                  <a16:creationId xmlns:a16="http://schemas.microsoft.com/office/drawing/2014/main" id="{345D9291-CE01-4042-A11A-2A6C5B922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84" name="Text Box 23">
              <a:extLst>
                <a:ext uri="{FF2B5EF4-FFF2-40B4-BE49-F238E27FC236}">
                  <a16:creationId xmlns:a16="http://schemas.microsoft.com/office/drawing/2014/main" id="{41069A83-17F4-4DA2-BB6D-B9C72ABB1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85" name="Text Box 23">
              <a:extLst>
                <a:ext uri="{FF2B5EF4-FFF2-40B4-BE49-F238E27FC236}">
                  <a16:creationId xmlns:a16="http://schemas.microsoft.com/office/drawing/2014/main" id="{E9B58496-A2F3-49AF-A6F4-438DAAAC4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86" name="Rounded Rectangle 49">
              <a:extLst>
                <a:ext uri="{FF2B5EF4-FFF2-40B4-BE49-F238E27FC236}">
                  <a16:creationId xmlns:a16="http://schemas.microsoft.com/office/drawing/2014/main" id="{73262D80-DA53-49A0-AF86-8052B16AC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87" name="Straight Connector 253">
              <a:extLst>
                <a:ext uri="{FF2B5EF4-FFF2-40B4-BE49-F238E27FC236}">
                  <a16:creationId xmlns:a16="http://schemas.microsoft.com/office/drawing/2014/main" id="{10CDE527-FF1A-4203-A56F-565FB4342C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88" name="Text Box 23">
              <a:extLst>
                <a:ext uri="{FF2B5EF4-FFF2-40B4-BE49-F238E27FC236}">
                  <a16:creationId xmlns:a16="http://schemas.microsoft.com/office/drawing/2014/main" id="{DEA674D8-10BC-41DE-AC18-EC7613054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90" name="Text Box 23">
              <a:extLst>
                <a:ext uri="{FF2B5EF4-FFF2-40B4-BE49-F238E27FC236}">
                  <a16:creationId xmlns:a16="http://schemas.microsoft.com/office/drawing/2014/main" id="{32B7CA0E-6224-4B76-8837-41F573FA4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91" name="Text Box 23">
              <a:extLst>
                <a:ext uri="{FF2B5EF4-FFF2-40B4-BE49-F238E27FC236}">
                  <a16:creationId xmlns:a16="http://schemas.microsoft.com/office/drawing/2014/main" id="{AC5A87FD-7EB9-4268-90C1-69EBA0B03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92" name="Straight Connector 253">
              <a:extLst>
                <a:ext uri="{FF2B5EF4-FFF2-40B4-BE49-F238E27FC236}">
                  <a16:creationId xmlns:a16="http://schemas.microsoft.com/office/drawing/2014/main" id="{6E47BC92-24F9-41BD-BC92-6E1F8768B1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3" name="AutoShape 11">
            <a:extLst>
              <a:ext uri="{FF2B5EF4-FFF2-40B4-BE49-F238E27FC236}">
                <a16:creationId xmlns:a16="http://schemas.microsoft.com/office/drawing/2014/main" id="{29BFA79F-C3A0-4515-B4CE-23FC99B097A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33160" y="1987781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0F9AE1C-1E3D-4622-B786-3DD20705EFF9}"/>
              </a:ext>
            </a:extLst>
          </p:cNvPr>
          <p:cNvSpPr/>
          <p:nvPr/>
        </p:nvSpPr>
        <p:spPr>
          <a:xfrm>
            <a:off x="6296572" y="1945511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EA5F516-BD59-4407-940F-0DD6993EA5F5}"/>
              </a:ext>
            </a:extLst>
          </p:cNvPr>
          <p:cNvSpPr/>
          <p:nvPr/>
        </p:nvSpPr>
        <p:spPr>
          <a:xfrm>
            <a:off x="4112909" y="1945931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9" name="AutoShape 11">
            <a:extLst>
              <a:ext uri="{FF2B5EF4-FFF2-40B4-BE49-F238E27FC236}">
                <a16:creationId xmlns:a16="http://schemas.microsoft.com/office/drawing/2014/main" id="{9E53A94B-C04D-434E-8213-7005E5E0B6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2614" y="3805476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AutoShape 11">
            <a:extLst>
              <a:ext uri="{FF2B5EF4-FFF2-40B4-BE49-F238E27FC236}">
                <a16:creationId xmlns:a16="http://schemas.microsoft.com/office/drawing/2014/main" id="{1B822B7F-E46D-43EB-B67E-4808DC786C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37245" y="5390555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" name="AutoShape 11">
            <a:extLst>
              <a:ext uri="{FF2B5EF4-FFF2-40B4-BE49-F238E27FC236}">
                <a16:creationId xmlns:a16="http://schemas.microsoft.com/office/drawing/2014/main" id="{50FC4406-4486-4029-840D-9BF5B7D6A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930" y="4063749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AutoShape 11">
            <a:extLst>
              <a:ext uri="{FF2B5EF4-FFF2-40B4-BE49-F238E27FC236}">
                <a16:creationId xmlns:a16="http://schemas.microsoft.com/office/drawing/2014/main" id="{D8293E4D-9B8B-4D57-9266-1CB188A39E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2839" y="5382997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AutoShape 11">
            <a:extLst>
              <a:ext uri="{FF2B5EF4-FFF2-40B4-BE49-F238E27FC236}">
                <a16:creationId xmlns:a16="http://schemas.microsoft.com/office/drawing/2014/main" id="{0F4D6C2F-CB4E-4AC7-A067-C9254F1299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2869" y="4806680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AutoShape 11">
            <a:extLst>
              <a:ext uri="{FF2B5EF4-FFF2-40B4-BE49-F238E27FC236}">
                <a16:creationId xmlns:a16="http://schemas.microsoft.com/office/drawing/2014/main" id="{D27FC095-AB3F-492E-B242-EEEBE1E0D4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271" y="4526161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7F74E79-5751-448D-94D1-F867C22271EE}"/>
              </a:ext>
            </a:extLst>
          </p:cNvPr>
          <p:cNvSpPr/>
          <p:nvPr/>
        </p:nvSpPr>
        <p:spPr>
          <a:xfrm>
            <a:off x="8362546" y="1945511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67EB1F20-28AC-41F1-8032-22B6736D99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62352" y="2670166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DAB7831D-5D0C-4CA9-A257-FFA902C04C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73491" y="40604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6C838A57-97F9-4B2C-BEAD-5A96B80EAA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74761" y="441312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127">
            <a:extLst>
              <a:ext uri="{FF2B5EF4-FFF2-40B4-BE49-F238E27FC236}">
                <a16:creationId xmlns:a16="http://schemas.microsoft.com/office/drawing/2014/main" id="{5082F6BC-1443-4370-991D-021E88D27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86242" y="4517580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3D872456-0AE4-41AA-AC58-8771F6BD46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82371" y="5224442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1" name="Rectangle 300">
            <a:extLst>
              <a:ext uri="{FF2B5EF4-FFF2-40B4-BE49-F238E27FC236}">
                <a16:creationId xmlns:a16="http://schemas.microsoft.com/office/drawing/2014/main" id="{F3D7E4CF-C846-406E-8886-B68E28BC51D9}"/>
              </a:ext>
            </a:extLst>
          </p:cNvPr>
          <p:cNvSpPr/>
          <p:nvPr/>
        </p:nvSpPr>
        <p:spPr>
          <a:xfrm>
            <a:off x="10039212" y="1945308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02" name="AutoShape 11">
            <a:extLst>
              <a:ext uri="{FF2B5EF4-FFF2-40B4-BE49-F238E27FC236}">
                <a16:creationId xmlns:a16="http://schemas.microsoft.com/office/drawing/2014/main" id="{4D50E9EC-3BED-4432-AEDC-74356B08C1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54845" y="4462094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3BC34188-3185-4338-BBF9-7FFB319E2F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54845" y="4772694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Elbow Connector 92">
            <a:extLst>
              <a:ext uri="{FF2B5EF4-FFF2-40B4-BE49-F238E27FC236}">
                <a16:creationId xmlns:a16="http://schemas.microsoft.com/office/drawing/2014/main" id="{1AF579A3-4A95-4960-A2DE-5C67EA875CCD}"/>
              </a:ext>
            </a:extLst>
          </p:cNvPr>
          <p:cNvCxnSpPr/>
          <p:nvPr/>
        </p:nvCxnSpPr>
        <p:spPr>
          <a:xfrm rot="10800000" flipH="1" flipV="1">
            <a:off x="8811834" y="4403334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AutoShape 11">
            <a:extLst>
              <a:ext uri="{FF2B5EF4-FFF2-40B4-BE49-F238E27FC236}">
                <a16:creationId xmlns:a16="http://schemas.microsoft.com/office/drawing/2014/main" id="{76A70657-ECCA-48D2-868B-E6D94E3DD3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26880" y="2544719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AutoShape 11">
            <a:extLst>
              <a:ext uri="{FF2B5EF4-FFF2-40B4-BE49-F238E27FC236}">
                <a16:creationId xmlns:a16="http://schemas.microsoft.com/office/drawing/2014/main" id="{4C0C6EAB-E52C-4784-854C-5E7BD887EA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4963" y="2535281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9D08C689-7B85-4209-B276-EE4489469392}"/>
              </a:ext>
            </a:extLst>
          </p:cNvPr>
          <p:cNvSpPr txBox="1"/>
          <p:nvPr/>
        </p:nvSpPr>
        <p:spPr>
          <a:xfrm>
            <a:off x="3917909" y="1945265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6AEDC3D-BB49-408D-AB9D-C6128F5E2001}"/>
              </a:ext>
            </a:extLst>
          </p:cNvPr>
          <p:cNvSpPr txBox="1"/>
          <p:nvPr/>
        </p:nvSpPr>
        <p:spPr>
          <a:xfrm>
            <a:off x="6030740" y="1945266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BF219E3-2588-4778-A25E-2F4F94ED3DC2}"/>
              </a:ext>
            </a:extLst>
          </p:cNvPr>
          <p:cNvSpPr txBox="1"/>
          <p:nvPr/>
        </p:nvSpPr>
        <p:spPr>
          <a:xfrm>
            <a:off x="8044718" y="1941563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354C3DAF-B795-4EBB-916E-F276B218260E}"/>
              </a:ext>
            </a:extLst>
          </p:cNvPr>
          <p:cNvSpPr txBox="1"/>
          <p:nvPr/>
        </p:nvSpPr>
        <p:spPr>
          <a:xfrm>
            <a:off x="9665625" y="1938125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11" name="Flowchart: Terminator 310">
            <a:extLst>
              <a:ext uri="{FF2B5EF4-FFF2-40B4-BE49-F238E27FC236}">
                <a16:creationId xmlns:a16="http://schemas.microsoft.com/office/drawing/2014/main" id="{FBD22EDF-FE3E-43B7-BB08-8ABD2A331691}"/>
              </a:ext>
            </a:extLst>
          </p:cNvPr>
          <p:cNvSpPr/>
          <p:nvPr/>
        </p:nvSpPr>
        <p:spPr>
          <a:xfrm>
            <a:off x="6654234" y="5599694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CF0F7BD3-4FE4-43F1-897E-E4195A2633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77505" y="5913515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" name="Shape 127">
            <a:extLst>
              <a:ext uri="{FF2B5EF4-FFF2-40B4-BE49-F238E27FC236}">
                <a16:creationId xmlns:a16="http://schemas.microsoft.com/office/drawing/2014/main" id="{35D8647E-2691-4522-9934-2152002B67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5407934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Shape 127">
            <a:extLst>
              <a:ext uri="{FF2B5EF4-FFF2-40B4-BE49-F238E27FC236}">
                <a16:creationId xmlns:a16="http://schemas.microsoft.com/office/drawing/2014/main" id="{0FD3D8C5-E9F3-491B-94C2-5C8AE5464D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9230" y="5727669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AutoShape 11">
            <a:extLst>
              <a:ext uri="{FF2B5EF4-FFF2-40B4-BE49-F238E27FC236}">
                <a16:creationId xmlns:a16="http://schemas.microsoft.com/office/drawing/2014/main" id="{F0B8B0F6-6D4C-44C8-9BA0-79EC8A7E7A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5713" y="572901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6" name="AutoShape 11">
            <a:extLst>
              <a:ext uri="{FF2B5EF4-FFF2-40B4-BE49-F238E27FC236}">
                <a16:creationId xmlns:a16="http://schemas.microsoft.com/office/drawing/2014/main" id="{0336461C-A5DD-424A-9EDB-55CDAC3BC4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7300" y="596523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AutoShape 11">
            <a:extLst>
              <a:ext uri="{FF2B5EF4-FFF2-40B4-BE49-F238E27FC236}">
                <a16:creationId xmlns:a16="http://schemas.microsoft.com/office/drawing/2014/main" id="{AC8D625D-A882-4AEA-B581-279EEF7004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4418" y="5913515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" name="Shape 127">
            <a:extLst>
              <a:ext uri="{FF2B5EF4-FFF2-40B4-BE49-F238E27FC236}">
                <a16:creationId xmlns:a16="http://schemas.microsoft.com/office/drawing/2014/main" id="{9CF4B116-B8D9-4FFF-84F9-5017163AABD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24299" y="4078740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Elbow Connector 176">
            <a:extLst>
              <a:ext uri="{FF2B5EF4-FFF2-40B4-BE49-F238E27FC236}">
                <a16:creationId xmlns:a16="http://schemas.microsoft.com/office/drawing/2014/main" id="{B38AA7F8-4A2C-4AFC-8525-1F7315A386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57035" y="1855855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Elbow Connector 228">
            <a:extLst>
              <a:ext uri="{FF2B5EF4-FFF2-40B4-BE49-F238E27FC236}">
                <a16:creationId xmlns:a16="http://schemas.microsoft.com/office/drawing/2014/main" id="{9E0D0620-00F7-435D-B0B0-C6E7E21D35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2480" y="2045976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1" name="Right Brace 320">
            <a:extLst>
              <a:ext uri="{FF2B5EF4-FFF2-40B4-BE49-F238E27FC236}">
                <a16:creationId xmlns:a16="http://schemas.microsoft.com/office/drawing/2014/main" id="{2B6E5A17-8BEA-41CD-A8BB-60C12109B4A3}"/>
              </a:ext>
            </a:extLst>
          </p:cNvPr>
          <p:cNvSpPr/>
          <p:nvPr/>
        </p:nvSpPr>
        <p:spPr>
          <a:xfrm rot="16200000">
            <a:off x="2445633" y="47126"/>
            <a:ext cx="230951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768F3CAB-4D9E-4242-B307-DC36917FACB8}"/>
              </a:ext>
            </a:extLst>
          </p:cNvPr>
          <p:cNvSpPr txBox="1"/>
          <p:nvPr/>
        </p:nvSpPr>
        <p:spPr>
          <a:xfrm>
            <a:off x="978205" y="1064043"/>
            <a:ext cx="31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00" b="1" dirty="0">
                <a:solidFill>
                  <a:srgbClr val="FF0000"/>
                </a:solidFill>
                <a:latin typeface="Calibri"/>
              </a:rPr>
              <a:t>Fetch from Branch Target </a:t>
            </a:r>
            <a:r>
              <a:rPr lang="en-US" sz="1800" b="1" dirty="0" err="1">
                <a:solidFill>
                  <a:srgbClr val="FF0000"/>
                </a:solidFill>
                <a:latin typeface="Calibri"/>
              </a:rPr>
              <a:t>Addr</a:t>
            </a:r>
            <a:r>
              <a:rPr lang="en-US" sz="1800" b="1" dirty="0">
                <a:solidFill>
                  <a:srgbClr val="FF0000"/>
                </a:solidFill>
                <a:latin typeface="Calibri"/>
              </a:rPr>
              <a:t>.</a:t>
            </a:r>
          </a:p>
        </p:txBody>
      </p:sp>
      <p:sp>
        <p:nvSpPr>
          <p:cNvPr id="323" name="Right Brace 322">
            <a:extLst>
              <a:ext uri="{FF2B5EF4-FFF2-40B4-BE49-F238E27FC236}">
                <a16:creationId xmlns:a16="http://schemas.microsoft.com/office/drawing/2014/main" id="{F6BE63E5-4C1A-4512-A612-5AD66C927081}"/>
              </a:ext>
            </a:extLst>
          </p:cNvPr>
          <p:cNvSpPr/>
          <p:nvPr/>
        </p:nvSpPr>
        <p:spPr>
          <a:xfrm rot="16200000">
            <a:off x="5192158" y="607748"/>
            <a:ext cx="232257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5" name="Right Brace 324">
            <a:extLst>
              <a:ext uri="{FF2B5EF4-FFF2-40B4-BE49-F238E27FC236}">
                <a16:creationId xmlns:a16="http://schemas.microsoft.com/office/drawing/2014/main" id="{1D6D1DD1-1482-43DA-BDB5-59DAA2C03587}"/>
              </a:ext>
            </a:extLst>
          </p:cNvPr>
          <p:cNvSpPr/>
          <p:nvPr/>
        </p:nvSpPr>
        <p:spPr>
          <a:xfrm rot="16200000">
            <a:off x="7319790" y="655112"/>
            <a:ext cx="232256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" name="Right Brace 326">
            <a:extLst>
              <a:ext uri="{FF2B5EF4-FFF2-40B4-BE49-F238E27FC236}">
                <a16:creationId xmlns:a16="http://schemas.microsoft.com/office/drawing/2014/main" id="{52D05755-E4B9-4498-99E4-ACFAD50D2DFF}"/>
              </a:ext>
            </a:extLst>
          </p:cNvPr>
          <p:cNvSpPr/>
          <p:nvPr/>
        </p:nvSpPr>
        <p:spPr>
          <a:xfrm rot="16200000">
            <a:off x="9208649" y="842711"/>
            <a:ext cx="233047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22FAA9D8-C9AE-41CA-AF62-D40CAFD4D75A}"/>
              </a:ext>
            </a:extLst>
          </p:cNvPr>
          <p:cNvSpPr/>
          <p:nvPr/>
        </p:nvSpPr>
        <p:spPr>
          <a:xfrm>
            <a:off x="4776131" y="1056920"/>
            <a:ext cx="1057583" cy="396612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b="1" dirty="0">
                <a:solidFill>
                  <a:prstClr val="white"/>
                </a:solidFill>
                <a:latin typeface="Calibri"/>
              </a:rPr>
              <a:t>Flush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40AB902-E5EE-4C14-BF0B-9F635606752A}"/>
              </a:ext>
            </a:extLst>
          </p:cNvPr>
          <p:cNvSpPr/>
          <p:nvPr/>
        </p:nvSpPr>
        <p:spPr>
          <a:xfrm>
            <a:off x="6865001" y="1056920"/>
            <a:ext cx="1057583" cy="396612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b="1" dirty="0">
                <a:solidFill>
                  <a:prstClr val="white"/>
                </a:solidFill>
                <a:latin typeface="Calibri"/>
              </a:rPr>
              <a:t>Flush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F28D112-AC88-46F9-954D-7373E9E791B2}"/>
              </a:ext>
            </a:extLst>
          </p:cNvPr>
          <p:cNvSpPr/>
          <p:nvPr/>
        </p:nvSpPr>
        <p:spPr>
          <a:xfrm>
            <a:off x="8778023" y="1057914"/>
            <a:ext cx="1057583" cy="396612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b="1" dirty="0">
                <a:solidFill>
                  <a:prstClr val="white"/>
                </a:solidFill>
                <a:latin typeface="Calibri"/>
              </a:rPr>
              <a:t>Flush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AB16505-355A-4B3D-A849-1BFC60D2978A}"/>
              </a:ext>
            </a:extLst>
          </p:cNvPr>
          <p:cNvSpPr/>
          <p:nvPr/>
        </p:nvSpPr>
        <p:spPr>
          <a:xfrm rot="16200000">
            <a:off x="10518853" y="1231098"/>
            <a:ext cx="233047" cy="92235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0E228-5044-4669-9F06-AB23135D21D3}"/>
              </a:ext>
            </a:extLst>
          </p:cNvPr>
          <p:cNvSpPr txBox="1"/>
          <p:nvPr/>
        </p:nvSpPr>
        <p:spPr>
          <a:xfrm>
            <a:off x="10344655" y="1063791"/>
            <a:ext cx="5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00" b="1" dirty="0">
                <a:solidFill>
                  <a:srgbClr val="FF0000"/>
                </a:solidFill>
                <a:latin typeface="Calibri"/>
              </a:rPr>
              <a:t>BEQ</a:t>
            </a:r>
          </a:p>
        </p:txBody>
      </p:sp>
    </p:spTree>
    <p:extLst>
      <p:ext uri="{BB962C8B-B14F-4D97-AF65-F5344CB8AC3E}">
        <p14:creationId xmlns:p14="http://schemas.microsoft.com/office/powerpoint/2010/main" val="3036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/>
      <p:bldP spid="323" grpId="0" animBg="1"/>
      <p:bldP spid="325" grpId="0" animBg="1"/>
      <p:bldP spid="327" grpId="0" animBg="1"/>
      <p:bldP spid="9" grpId="0" animBg="1"/>
      <p:bldP spid="10" grpId="0" animBg="1"/>
      <p:bldP spid="11" grpId="0" animBg="1"/>
      <p:bldP spid="14" grpId="0" animBg="1"/>
      <p:bldP spid="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 Branch Prediction Penalty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0590081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Penalty = number of instructions that need to be flushed on misprediction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For static branch prediction:</a:t>
            </a:r>
          </a:p>
          <a:p>
            <a:pPr lvl="1"/>
            <a:r>
              <a:rPr lang="en-US" altLang="en-US" sz="1939" dirty="0"/>
              <a:t>The branch outcome and target address is available at the MEM stage and passed back to the Fetch stage </a:t>
            </a:r>
          </a:p>
          <a:p>
            <a:pPr lvl="1"/>
            <a:r>
              <a:rPr lang="en-US" altLang="en-US" sz="2000" dirty="0"/>
              <a:t>If mispredicted, instructions of the </a:t>
            </a:r>
            <a:r>
              <a:rPr lang="en-US" altLang="en-US" sz="1939" dirty="0"/>
              <a:t>correct path will be fetched on the next cycle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A 3-cycle branch penalty when mispredicted</a:t>
            </a:r>
          </a:p>
          <a:p>
            <a:pPr>
              <a:buFontTx/>
              <a:buNone/>
            </a:pPr>
            <a:endParaRPr lang="en-US" altLang="en-U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3111305" cy="310535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xplosion 2 9"/>
          <p:cNvSpPr/>
          <p:nvPr/>
        </p:nvSpPr>
        <p:spPr>
          <a:xfrm>
            <a:off x="7244713" y="1329157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NT!</a:t>
            </a:r>
          </a:p>
        </p:txBody>
      </p:sp>
    </p:spTree>
    <p:extLst>
      <p:ext uri="{BB962C8B-B14F-4D97-AF65-F5344CB8AC3E}">
        <p14:creationId xmlns:p14="http://schemas.microsoft.com/office/powerpoint/2010/main" val="37940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1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xplosion 2 14">
            <a:extLst>
              <a:ext uri="{FF2B5EF4-FFF2-40B4-BE49-F238E27FC236}">
                <a16:creationId xmlns:a16="http://schemas.microsoft.com/office/drawing/2014/main" id="{C819C72B-FFD8-48F0-92A2-F2189030669A}"/>
              </a:ext>
            </a:extLst>
          </p:cNvPr>
          <p:cNvSpPr/>
          <p:nvPr/>
        </p:nvSpPr>
        <p:spPr>
          <a:xfrm>
            <a:off x="9898972" y="3210452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1" name="Curved Connector 5">
            <a:extLst>
              <a:ext uri="{FF2B5EF4-FFF2-40B4-BE49-F238E27FC236}">
                <a16:creationId xmlns:a16="http://schemas.microsoft.com/office/drawing/2014/main" id="{FF5C1398-A1BD-4A4B-944D-AC3A7E063B94}"/>
              </a:ext>
            </a:extLst>
          </p:cNvPr>
          <p:cNvCxnSpPr>
            <a:stCxn id="10" idx="2"/>
          </p:cNvCxnSpPr>
          <p:nvPr/>
        </p:nvCxnSpPr>
        <p:spPr>
          <a:xfrm rot="5400000">
            <a:off x="9929899" y="3676592"/>
            <a:ext cx="431535" cy="225939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21">
            <a:extLst>
              <a:ext uri="{FF2B5EF4-FFF2-40B4-BE49-F238E27FC236}">
                <a16:creationId xmlns:a16="http://schemas.microsoft.com/office/drawing/2014/main" id="{1E4860D1-A94F-45BF-B3B4-BB6219A81B24}"/>
              </a:ext>
            </a:extLst>
          </p:cNvPr>
          <p:cNvCxnSpPr>
            <a:stCxn id="10" idx="2"/>
          </p:cNvCxnSpPr>
          <p:nvPr/>
        </p:nvCxnSpPr>
        <p:spPr>
          <a:xfrm rot="5400000">
            <a:off x="9677607" y="3903839"/>
            <a:ext cx="911072" cy="250986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3">
            <a:extLst>
              <a:ext uri="{FF2B5EF4-FFF2-40B4-BE49-F238E27FC236}">
                <a16:creationId xmlns:a16="http://schemas.microsoft.com/office/drawing/2014/main" id="{F757B736-4A06-44B5-9384-E4D61F963FB3}"/>
              </a:ext>
            </a:extLst>
          </p:cNvPr>
          <p:cNvCxnSpPr/>
          <p:nvPr/>
        </p:nvCxnSpPr>
        <p:spPr>
          <a:xfrm rot="5400000">
            <a:off x="9537497" y="4085691"/>
            <a:ext cx="1235626" cy="265025"/>
          </a:xfrm>
          <a:prstGeom prst="curvedConnector3">
            <a:avLst>
              <a:gd name="adj1" fmla="val 75268"/>
            </a:avLst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E396EB-B812-444A-830C-BD5B9B44FAA9}"/>
              </a:ext>
            </a:extLst>
          </p:cNvPr>
          <p:cNvSpPr txBox="1"/>
          <p:nvPr/>
        </p:nvSpPr>
        <p:spPr>
          <a:xfrm>
            <a:off x="10292999" y="3816255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</p:spTree>
    <p:extLst>
      <p:ext uri="{BB962C8B-B14F-4D97-AF65-F5344CB8AC3E}">
        <p14:creationId xmlns:p14="http://schemas.microsoft.com/office/powerpoint/2010/main" val="20826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Statically Predict Not Taken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5245376"/>
            <a:ext cx="418039" cy="98191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4AF39891-45C3-4C1B-88FE-45666F0E49B9}"/>
              </a:ext>
            </a:extLst>
          </p:cNvPr>
          <p:cNvSpPr/>
          <p:nvPr/>
        </p:nvSpPr>
        <p:spPr bwMode="auto">
          <a:xfrm>
            <a:off x="10138103" y="481596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4F13786C-80E1-4F3C-B1EC-CCBCD4564E41}"/>
              </a:ext>
            </a:extLst>
          </p:cNvPr>
          <p:cNvSpPr/>
          <p:nvPr/>
        </p:nvSpPr>
        <p:spPr bwMode="auto">
          <a:xfrm>
            <a:off x="10138103" y="436555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73C2A6C5-3ABC-4837-994D-E1BE8D8C7E53}"/>
              </a:ext>
            </a:extLst>
          </p:cNvPr>
          <p:cNvSpPr/>
          <p:nvPr/>
        </p:nvSpPr>
        <p:spPr bwMode="auto">
          <a:xfrm>
            <a:off x="10790966" y="481596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35DB152-319E-4F11-8328-707007F221EE}"/>
              </a:ext>
            </a:extLst>
          </p:cNvPr>
          <p:cNvSpPr/>
          <p:nvPr/>
        </p:nvSpPr>
        <p:spPr bwMode="auto">
          <a:xfrm>
            <a:off x="10824938" y="4365555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4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Predict Taken?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0877550" cy="4964611"/>
          </a:xfrm>
        </p:spPr>
        <p:txBody>
          <a:bodyPr/>
          <a:lstStyle/>
          <a:p>
            <a:r>
              <a:rPr lang="en-US" altLang="en-US" sz="2400" b="1" dirty="0"/>
              <a:t>It is not possible to statically predict all the branches to be taken</a:t>
            </a:r>
          </a:p>
          <a:p>
            <a:pPr lvl="1"/>
            <a:r>
              <a:rPr lang="en-US" altLang="en-US" sz="2000" dirty="0"/>
              <a:t>The branch target address is not computed until the EX stage, so we don’t have the PC values even needed to predict taken</a:t>
            </a:r>
          </a:p>
          <a:p>
            <a:pPr lvl="1"/>
            <a:endParaRPr lang="en-US" altLang="en-US" sz="2339" dirty="0"/>
          </a:p>
          <a:p>
            <a:r>
              <a:rPr lang="en-US" altLang="en-US" sz="2400" b="1" dirty="0"/>
              <a:t>Dynamic branch prediction + branch target buffer enables to predict taken</a:t>
            </a:r>
          </a:p>
          <a:p>
            <a:pPr lvl="1"/>
            <a:r>
              <a:rPr lang="en-US" altLang="en-US" sz="2000" dirty="0"/>
              <a:t>Predict untaken a few times to collect branch target address of each branch and then predict taken based on the history</a:t>
            </a:r>
          </a:p>
          <a:p>
            <a:pPr lvl="1"/>
            <a:endParaRPr lang="en-US" altLang="en-US" sz="2339" dirty="0"/>
          </a:p>
          <a:p>
            <a:r>
              <a:rPr lang="en-US" sz="2400" b="1" dirty="0"/>
              <a:t>Can we reduce branch penalty with change of datapath?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129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25118" y="3698102"/>
            <a:ext cx="838200" cy="728808"/>
            <a:chOff x="4825971" y="3631134"/>
            <a:chExt cx="726440" cy="631634"/>
          </a:xfrm>
        </p:grpSpPr>
        <p:sp>
          <p:nvSpPr>
            <p:cNvPr id="20496" name="Text Box 23"/>
            <p:cNvSpPr txBox="1">
              <a:spLocks noChangeArrowheads="1"/>
            </p:cNvSpPr>
            <p:nvPr/>
          </p:nvSpPr>
          <p:spPr bwMode="auto">
            <a:xfrm>
              <a:off x="5206607" y="4049376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0499" name="Shape 95"/>
            <p:cNvCxnSpPr>
              <a:cxnSpLocks noChangeShapeType="1"/>
              <a:stCxn id="20504" idx="0"/>
              <a:endCxn id="20484" idx="1"/>
            </p:cNvCxnSpPr>
            <p:nvPr/>
          </p:nvCxnSpPr>
          <p:spPr bwMode="auto">
            <a:xfrm>
              <a:off x="4825971" y="3834458"/>
              <a:ext cx="726440" cy="146527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4" name="Text Box 22"/>
            <p:cNvSpPr txBox="1">
              <a:spLocks noChangeArrowheads="1"/>
            </p:cNvSpPr>
            <p:nvPr/>
          </p:nvSpPr>
          <p:spPr bwMode="auto">
            <a:xfrm>
              <a:off x="4984925" y="3631134"/>
              <a:ext cx="2641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4</a:t>
              </a:r>
            </a:p>
          </p:txBody>
        </p:sp>
      </p:grpSp>
      <p:sp>
        <p:nvSpPr>
          <p:cNvPr id="20483" name="Content Placeholder 271"/>
          <p:cNvSpPr>
            <a:spLocks noGrp="1"/>
          </p:cNvSpPr>
          <p:nvPr>
            <p:ph idx="1"/>
          </p:nvPr>
        </p:nvSpPr>
        <p:spPr>
          <a:xfrm>
            <a:off x="617939" y="1046228"/>
            <a:ext cx="1097280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I-type</a:t>
            </a:r>
          </a:p>
          <a:p>
            <a:pPr lvl="1"/>
            <a:r>
              <a:rPr lang="en-US" altLang="en-US" sz="2000" dirty="0"/>
              <a:t>Opcode field is decoded to produce control signals</a:t>
            </a:r>
          </a:p>
          <a:p>
            <a:pPr lvl="1"/>
            <a:r>
              <a:rPr lang="en-US" altLang="en-US" sz="2000" dirty="0"/>
              <a:t>Two register ids are passed to Register file</a:t>
            </a:r>
          </a:p>
          <a:p>
            <a:pPr lvl="1"/>
            <a:r>
              <a:rPr lang="en-US" altLang="en-US" sz="2000" dirty="0"/>
              <a:t>Offset is sign extended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Decode Data Path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6463318" y="2904006"/>
            <a:ext cx="1143000" cy="23955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>
              <a:solidFill>
                <a:prstClr val="black"/>
              </a:solidFill>
            </a:endParaRP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6463318" y="29040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6463318" y="33612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463318" y="38184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6463318" y="4275606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7072918" y="28992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49" name="Text Box 23"/>
          <p:cNvSpPr txBox="1">
            <a:spLocks noChangeArrowheads="1"/>
          </p:cNvSpPr>
          <p:nvPr/>
        </p:nvSpPr>
        <p:spPr bwMode="auto">
          <a:xfrm>
            <a:off x="7072918" y="3421531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95" name="Text Box 23"/>
          <p:cNvSpPr txBox="1">
            <a:spLocks noChangeArrowheads="1"/>
          </p:cNvSpPr>
          <p:nvPr/>
        </p:nvSpPr>
        <p:spPr bwMode="auto">
          <a:xfrm>
            <a:off x="5853718" y="267540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31" name="Text Box 23"/>
          <p:cNvSpPr txBox="1">
            <a:spLocks noChangeArrowheads="1"/>
          </p:cNvSpPr>
          <p:nvPr/>
        </p:nvSpPr>
        <p:spPr bwMode="auto">
          <a:xfrm>
            <a:off x="5853718" y="389460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495" name="Straight Connector 256"/>
          <p:cNvCxnSpPr>
            <a:cxnSpLocks noChangeShapeType="1"/>
          </p:cNvCxnSpPr>
          <p:nvPr/>
        </p:nvCxnSpPr>
        <p:spPr bwMode="auto">
          <a:xfrm rot="5400000" flipH="1" flipV="1">
            <a:off x="6120418" y="3094506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7" name="Straight Connector 258"/>
          <p:cNvCxnSpPr>
            <a:cxnSpLocks noChangeShapeType="1"/>
          </p:cNvCxnSpPr>
          <p:nvPr/>
        </p:nvCxnSpPr>
        <p:spPr bwMode="auto">
          <a:xfrm rot="5400000" flipH="1" flipV="1">
            <a:off x="6140514" y="4054699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2" name="Rectangle 7"/>
          <p:cNvSpPr>
            <a:spLocks noChangeArrowheads="1"/>
          </p:cNvSpPr>
          <p:nvPr/>
        </p:nvSpPr>
        <p:spPr bwMode="auto">
          <a:xfrm rot="5400000">
            <a:off x="5206018" y="2713506"/>
            <a:ext cx="6096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010111</a:t>
            </a:r>
          </a:p>
        </p:txBody>
      </p:sp>
      <p:sp>
        <p:nvSpPr>
          <p:cNvPr id="20503" name="Rectangle 7"/>
          <p:cNvSpPr>
            <a:spLocks noChangeArrowheads="1"/>
          </p:cNvSpPr>
          <p:nvPr/>
        </p:nvSpPr>
        <p:spPr bwMode="auto">
          <a:xfrm rot="5400000">
            <a:off x="5244118" y="32850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00001</a:t>
            </a:r>
          </a:p>
        </p:txBody>
      </p:sp>
      <p:sp>
        <p:nvSpPr>
          <p:cNvPr id="20504" name="Rectangle 7"/>
          <p:cNvSpPr>
            <a:spLocks noChangeArrowheads="1"/>
          </p:cNvSpPr>
          <p:nvPr/>
        </p:nvSpPr>
        <p:spPr bwMode="auto">
          <a:xfrm rot="5400000">
            <a:off x="5244118" y="3818406"/>
            <a:ext cx="5334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00100</a:t>
            </a:r>
          </a:p>
        </p:txBody>
      </p:sp>
      <p:sp>
        <p:nvSpPr>
          <p:cNvPr id="20506" name="Rectangle 7"/>
          <p:cNvSpPr>
            <a:spLocks noChangeArrowheads="1"/>
          </p:cNvSpPr>
          <p:nvPr/>
        </p:nvSpPr>
        <p:spPr bwMode="auto">
          <a:xfrm rot="5400000">
            <a:off x="4730068" y="4865856"/>
            <a:ext cx="1561500" cy="2286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white"/>
                </a:solidFill>
              </a:rPr>
              <a:t>1111 1111 1111 1000</a:t>
            </a:r>
          </a:p>
        </p:txBody>
      </p:sp>
      <p:sp>
        <p:nvSpPr>
          <p:cNvPr id="20508" name="Rectangle 7"/>
          <p:cNvSpPr>
            <a:spLocks noChangeArrowheads="1"/>
          </p:cNvSpPr>
          <p:nvPr/>
        </p:nvSpPr>
        <p:spPr bwMode="auto">
          <a:xfrm rot="5400000">
            <a:off x="4977418" y="2713506"/>
            <a:ext cx="609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opcode</a:t>
            </a:r>
          </a:p>
        </p:txBody>
      </p:sp>
      <p:sp>
        <p:nvSpPr>
          <p:cNvPr id="20509" name="Rectangle 7"/>
          <p:cNvSpPr>
            <a:spLocks noChangeArrowheads="1"/>
          </p:cNvSpPr>
          <p:nvPr/>
        </p:nvSpPr>
        <p:spPr bwMode="auto">
          <a:xfrm rot="5400000">
            <a:off x="5015518" y="32850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rs</a:t>
            </a:r>
          </a:p>
        </p:txBody>
      </p:sp>
      <p:sp>
        <p:nvSpPr>
          <p:cNvPr id="20510" name="Rectangle 7"/>
          <p:cNvSpPr>
            <a:spLocks noChangeArrowheads="1"/>
          </p:cNvSpPr>
          <p:nvPr/>
        </p:nvSpPr>
        <p:spPr bwMode="auto">
          <a:xfrm rot="5400000">
            <a:off x="5015518" y="3818406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srgbClr val="1F497D"/>
                </a:solidFill>
              </a:rPr>
              <a:t>rt</a:t>
            </a:r>
          </a:p>
        </p:txBody>
      </p:sp>
      <p:sp>
        <p:nvSpPr>
          <p:cNvPr id="20512" name="Rectangle 7"/>
          <p:cNvSpPr>
            <a:spLocks noChangeArrowheads="1"/>
          </p:cNvSpPr>
          <p:nvPr/>
        </p:nvSpPr>
        <p:spPr bwMode="auto">
          <a:xfrm rot="5400000">
            <a:off x="5003830" y="4766143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srgbClr val="1F497D"/>
                </a:solidFill>
              </a:rPr>
              <a:t>offset</a:t>
            </a:r>
          </a:p>
        </p:txBody>
      </p:sp>
      <p:cxnSp>
        <p:nvCxnSpPr>
          <p:cNvPr id="20519" name="Shape 95"/>
          <p:cNvCxnSpPr>
            <a:cxnSpLocks noChangeShapeType="1"/>
          </p:cNvCxnSpPr>
          <p:nvPr/>
        </p:nvCxnSpPr>
        <p:spPr bwMode="auto">
          <a:xfrm rot="10800000" flipH="1">
            <a:off x="5625118" y="2518244"/>
            <a:ext cx="990600" cy="398463"/>
          </a:xfrm>
          <a:prstGeom prst="bentConnector3">
            <a:avLst>
              <a:gd name="adj1" fmla="val 15847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1" name="Text Box 22"/>
          <p:cNvSpPr txBox="1">
            <a:spLocks noChangeArrowheads="1"/>
          </p:cNvSpPr>
          <p:nvPr/>
        </p:nvSpPr>
        <p:spPr bwMode="auto">
          <a:xfrm>
            <a:off x="6577618" y="2363105"/>
            <a:ext cx="23216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Control Signals</a:t>
            </a:r>
          </a:p>
        </p:txBody>
      </p:sp>
      <p:cxnSp>
        <p:nvCxnSpPr>
          <p:cNvPr id="20522" name="Shape 95"/>
          <p:cNvCxnSpPr>
            <a:cxnSpLocks noChangeShapeType="1"/>
            <a:endCxn id="20508" idx="2"/>
          </p:cNvCxnSpPr>
          <p:nvPr/>
        </p:nvCxnSpPr>
        <p:spPr bwMode="auto">
          <a:xfrm flipV="1">
            <a:off x="3358563" y="2827806"/>
            <a:ext cx="1809355" cy="1288257"/>
          </a:xfrm>
          <a:prstGeom prst="bentConnector3">
            <a:avLst>
              <a:gd name="adj1" fmla="val 61662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4" name="Shape 95"/>
          <p:cNvCxnSpPr>
            <a:cxnSpLocks noChangeShapeType="1"/>
            <a:endCxn id="20512" idx="2"/>
          </p:cNvCxnSpPr>
          <p:nvPr/>
        </p:nvCxnSpPr>
        <p:spPr bwMode="auto">
          <a:xfrm rot="16200000" flipH="1">
            <a:off x="4419124" y="4143337"/>
            <a:ext cx="800100" cy="67411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7" name="AutoShape 11"/>
          <p:cNvCxnSpPr>
            <a:cxnSpLocks noChangeShapeType="1"/>
          </p:cNvCxnSpPr>
          <p:nvPr/>
        </p:nvCxnSpPr>
        <p:spPr bwMode="auto">
          <a:xfrm>
            <a:off x="4482118" y="39279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28" name="AutoShape 11"/>
          <p:cNvCxnSpPr>
            <a:cxnSpLocks noChangeShapeType="1"/>
          </p:cNvCxnSpPr>
          <p:nvPr/>
        </p:nvCxnSpPr>
        <p:spPr bwMode="auto">
          <a:xfrm>
            <a:off x="4482118" y="3394543"/>
            <a:ext cx="6858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1" name="Text Box 22"/>
          <p:cNvSpPr txBox="1">
            <a:spLocks noChangeArrowheads="1"/>
          </p:cNvSpPr>
          <p:nvPr/>
        </p:nvSpPr>
        <p:spPr bwMode="auto">
          <a:xfrm>
            <a:off x="6504595" y="4844520"/>
            <a:ext cx="1143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Register File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625118" y="3100034"/>
            <a:ext cx="838200" cy="327252"/>
            <a:chOff x="4033491" y="3095876"/>
            <a:chExt cx="726440" cy="283619"/>
          </a:xfrm>
        </p:grpSpPr>
        <p:sp>
          <p:nvSpPr>
            <p:cNvPr id="20494" name="Text Box 23"/>
            <p:cNvSpPr txBox="1">
              <a:spLocks noChangeArrowheads="1"/>
            </p:cNvSpPr>
            <p:nvPr/>
          </p:nvSpPr>
          <p:spPr bwMode="auto">
            <a:xfrm>
              <a:off x="4423804" y="3166103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5</a:t>
              </a:r>
            </a:p>
          </p:txBody>
        </p:sp>
        <p:cxnSp>
          <p:nvCxnSpPr>
            <p:cNvPr id="20498" name="Shape 95"/>
            <p:cNvCxnSpPr>
              <a:cxnSpLocks noChangeShapeType="1"/>
              <a:stCxn id="20503" idx="0"/>
              <a:endCxn id="44" idx="1"/>
            </p:cNvCxnSpPr>
            <p:nvPr/>
          </p:nvCxnSpPr>
          <p:spPr bwMode="auto">
            <a:xfrm flipV="1">
              <a:off x="4033491" y="3096003"/>
              <a:ext cx="726440" cy="249211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1" name="Text Box 22"/>
            <p:cNvSpPr txBox="1">
              <a:spLocks noChangeArrowheads="1"/>
            </p:cNvSpPr>
            <p:nvPr/>
          </p:nvSpPr>
          <p:spPr bwMode="auto">
            <a:xfrm>
              <a:off x="4181225" y="3095876"/>
              <a:ext cx="2641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06318" y="2937336"/>
            <a:ext cx="1600200" cy="261609"/>
            <a:chOff x="6543011" y="2971808"/>
            <a:chExt cx="1386840" cy="226728"/>
          </a:xfrm>
        </p:grpSpPr>
        <p:cxnSp>
          <p:nvCxnSpPr>
            <p:cNvPr id="20514" name="AutoShape 11"/>
            <p:cNvCxnSpPr>
              <a:cxnSpLocks noChangeShapeType="1"/>
            </p:cNvCxnSpPr>
            <p:nvPr/>
          </p:nvCxnSpPr>
          <p:spPr bwMode="auto">
            <a:xfrm>
              <a:off x="6543011" y="3127278"/>
              <a:ext cx="330200" cy="27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42" name="Text Box 22"/>
            <p:cNvSpPr txBox="1">
              <a:spLocks noChangeArrowheads="1"/>
            </p:cNvSpPr>
            <p:nvPr/>
          </p:nvSpPr>
          <p:spPr bwMode="auto">
            <a:xfrm>
              <a:off x="6873211" y="2971808"/>
              <a:ext cx="1056640" cy="226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Value of $1</a:t>
              </a:r>
            </a:p>
          </p:txBody>
        </p:sp>
      </p:grp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2553871" y="357550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Instruction Word </a:t>
            </a:r>
          </a:p>
        </p:txBody>
      </p:sp>
      <p:cxnSp>
        <p:nvCxnSpPr>
          <p:cNvPr id="20529" name="Shape 95"/>
          <p:cNvCxnSpPr>
            <a:cxnSpLocks noChangeShapeType="1"/>
            <a:stCxn id="20506" idx="0"/>
          </p:cNvCxnSpPr>
          <p:nvPr/>
        </p:nvCxnSpPr>
        <p:spPr bwMode="auto">
          <a:xfrm>
            <a:off x="5625118" y="4980157"/>
            <a:ext cx="1143000" cy="1125569"/>
          </a:xfrm>
          <a:prstGeom prst="bentConnector3">
            <a:avLst>
              <a:gd name="adj1" fmla="val 28022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ounded Rectangle 49"/>
          <p:cNvSpPr>
            <a:spLocks noChangeArrowheads="1"/>
          </p:cNvSpPr>
          <p:nvPr/>
        </p:nvSpPr>
        <p:spPr bwMode="auto">
          <a:xfrm>
            <a:off x="6768118" y="5843017"/>
            <a:ext cx="990600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83" name="Text Box 23"/>
          <p:cNvSpPr txBox="1">
            <a:spLocks noChangeArrowheads="1"/>
          </p:cNvSpPr>
          <p:nvPr/>
        </p:nvSpPr>
        <p:spPr bwMode="auto">
          <a:xfrm>
            <a:off x="7987318" y="5919218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84" name="Straight Connector 250"/>
          <p:cNvCxnSpPr>
            <a:cxnSpLocks noChangeShapeType="1"/>
          </p:cNvCxnSpPr>
          <p:nvPr/>
        </p:nvCxnSpPr>
        <p:spPr bwMode="auto">
          <a:xfrm rot="5400000" flipH="1" flipV="1">
            <a:off x="6425218" y="6033517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 Box 23"/>
          <p:cNvSpPr txBox="1">
            <a:spLocks noChangeArrowheads="1"/>
          </p:cNvSpPr>
          <p:nvPr/>
        </p:nvSpPr>
        <p:spPr bwMode="auto">
          <a:xfrm>
            <a:off x="6387118" y="6130357"/>
            <a:ext cx="304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 dirty="0">
                <a:solidFill>
                  <a:prstClr val="black"/>
                </a:solidFill>
              </a:rPr>
              <a:t>16</a:t>
            </a:r>
          </a:p>
        </p:txBody>
      </p:sp>
      <p:cxnSp>
        <p:nvCxnSpPr>
          <p:cNvPr id="86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7873018" y="6041456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 Box 23"/>
          <p:cNvSpPr txBox="1">
            <a:spLocks noChangeArrowheads="1"/>
          </p:cNvSpPr>
          <p:nvPr/>
        </p:nvSpPr>
        <p:spPr bwMode="auto">
          <a:xfrm>
            <a:off x="7834918" y="6138293"/>
            <a:ext cx="304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88" name="Straight Arrow Connector 19"/>
          <p:cNvCxnSpPr>
            <a:cxnSpLocks noChangeShapeType="1"/>
          </p:cNvCxnSpPr>
          <p:nvPr/>
        </p:nvCxnSpPr>
        <p:spPr bwMode="auto">
          <a:xfrm>
            <a:off x="7758718" y="6079556"/>
            <a:ext cx="457200" cy="15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Text Box 22"/>
          <p:cNvSpPr txBox="1">
            <a:spLocks noChangeArrowheads="1"/>
          </p:cNvSpPr>
          <p:nvPr/>
        </p:nvSpPr>
        <p:spPr bwMode="auto">
          <a:xfrm>
            <a:off x="2553022" y="3926811"/>
            <a:ext cx="15240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LW $4,0xfff8($1)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655184" y="5312435"/>
            <a:ext cx="776566" cy="495869"/>
            <a:chOff x="4712558" y="3078363"/>
            <a:chExt cx="673024" cy="429753"/>
          </a:xfrm>
        </p:grpSpPr>
        <p:sp>
          <p:nvSpPr>
            <p:cNvPr id="57" name="Text Box 23"/>
            <p:cNvSpPr txBox="1">
              <a:spLocks noChangeArrowheads="1"/>
            </p:cNvSpPr>
            <p:nvPr/>
          </p:nvSpPr>
          <p:spPr bwMode="auto">
            <a:xfrm>
              <a:off x="4712558" y="3288056"/>
              <a:ext cx="673024" cy="22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 err="1">
                  <a:solidFill>
                    <a:prstClr val="black"/>
                  </a:solidFill>
                  <a:latin typeface="Arial" charset="0"/>
                </a:rPr>
                <a:t>RegWrite</a:t>
              </a:r>
              <a:endParaRPr lang="en-US" sz="1050" b="1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58" name="AutoShape 11"/>
            <p:cNvCxnSpPr>
              <a:cxnSpLocks noChangeShapeType="1"/>
              <a:stCxn id="57" idx="0"/>
            </p:cNvCxnSpPr>
            <p:nvPr/>
          </p:nvCxnSpPr>
          <p:spPr bwMode="auto">
            <a:xfrm flipV="1">
              <a:off x="5049070" y="3078363"/>
              <a:ext cx="8346" cy="209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27A009-71E9-4D8A-9073-091710E5A4AF}"/>
              </a:ext>
            </a:extLst>
          </p:cNvPr>
          <p:cNvGrpSpPr/>
          <p:nvPr/>
        </p:nvGrpSpPr>
        <p:grpSpPr>
          <a:xfrm>
            <a:off x="6029633" y="2599446"/>
            <a:ext cx="1066800" cy="457200"/>
            <a:chOff x="1203960" y="3817254"/>
            <a:chExt cx="924560" cy="396240"/>
          </a:xfrm>
        </p:grpSpPr>
        <p:cxnSp>
          <p:nvCxnSpPr>
            <p:cNvPr id="59" name="Straight Connector 24">
              <a:extLst>
                <a:ext uri="{FF2B5EF4-FFF2-40B4-BE49-F238E27FC236}">
                  <a16:creationId xmlns:a16="http://schemas.microsoft.com/office/drawing/2014/main" id="{8C5D7507-AA11-4B64-BCCA-EE622A86CB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660099F7-8A2E-4134-BDBA-7D1A91E655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 Box 22">
              <a:extLst>
                <a:ext uri="{FF2B5EF4-FFF2-40B4-BE49-F238E27FC236}">
                  <a16:creationId xmlns:a16="http://schemas.microsoft.com/office/drawing/2014/main" id="{D0A8B19D-2F61-4432-B71C-74EC5E37D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2" name="Shape 31">
              <a:extLst>
                <a:ext uri="{FF2B5EF4-FFF2-40B4-BE49-F238E27FC236}">
                  <a16:creationId xmlns:a16="http://schemas.microsoft.com/office/drawing/2014/main" id="{B3EEDE51-5304-48F3-9B38-5469BB70D500}"/>
                </a:ext>
              </a:extLst>
            </p:cNvPr>
            <p:cNvCxnSpPr>
              <a:cxnSpLocks noChangeShapeType="1"/>
              <a:stCxn id="61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088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310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2" grpId="0" animBg="1"/>
      <p:bldP spid="20503" grpId="0" animBg="1"/>
      <p:bldP spid="20504" grpId="0" animBg="1"/>
      <p:bldP spid="20506" grpId="0" animBg="1"/>
      <p:bldP spid="20508" grpId="0"/>
      <p:bldP spid="20509" grpId="0"/>
      <p:bldP spid="20510" grpId="0"/>
      <p:bldP spid="20512" grpId="0"/>
      <p:bldP spid="20521" grpId="0"/>
      <p:bldP spid="71" grpId="0"/>
      <p:bldP spid="82" grpId="0" animBg="1"/>
      <p:bldP spid="83" grpId="0"/>
      <p:bldP spid="85" grpId="0"/>
      <p:bldP spid="87" grpId="0"/>
      <p:bldP spid="9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Branch Determination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09" y="1055129"/>
            <a:ext cx="11154266" cy="4964611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address can be calculated earlier by moving shift-left-2 and Adder</a:t>
            </a:r>
          </a:p>
        </p:txBody>
      </p:sp>
      <p:sp>
        <p:nvSpPr>
          <p:cNvPr id="114" name="Trapezoid 113">
            <a:extLst>
              <a:ext uri="{FF2B5EF4-FFF2-40B4-BE49-F238E27FC236}">
                <a16:creationId xmlns:a16="http://schemas.microsoft.com/office/drawing/2014/main" id="{A68F3665-A497-43B2-8BA4-3891CFC404DA}"/>
              </a:ext>
            </a:extLst>
          </p:cNvPr>
          <p:cNvSpPr/>
          <p:nvPr/>
        </p:nvSpPr>
        <p:spPr bwMode="auto">
          <a:xfrm rot="5400000">
            <a:off x="7050872" y="39680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15" name="Text Box 23">
            <a:extLst>
              <a:ext uri="{FF2B5EF4-FFF2-40B4-BE49-F238E27FC236}">
                <a16:creationId xmlns:a16="http://schemas.microsoft.com/office/drawing/2014/main" id="{0B38157F-CF18-439F-9E3A-EDAAC6DF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41585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16" name="Text Box 23">
            <a:extLst>
              <a:ext uri="{FF2B5EF4-FFF2-40B4-BE49-F238E27FC236}">
                <a16:creationId xmlns:a16="http://schemas.microsoft.com/office/drawing/2014/main" id="{45A1BAF4-07F2-403A-A058-2A4426E63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38537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17" name="Rectangle 7">
            <a:extLst>
              <a:ext uri="{FF2B5EF4-FFF2-40B4-BE49-F238E27FC236}">
                <a16:creationId xmlns:a16="http://schemas.microsoft.com/office/drawing/2014/main" id="{47A9C3C6-20AF-4088-A34F-A2B921E5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479" y="41378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18" name="Text Box 23">
            <a:extLst>
              <a:ext uri="{FF2B5EF4-FFF2-40B4-BE49-F238E27FC236}">
                <a16:creationId xmlns:a16="http://schemas.microsoft.com/office/drawing/2014/main" id="{81EDCF89-AE82-4E09-A32B-F018587B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2235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19" name="Text Box 23">
            <a:extLst>
              <a:ext uri="{FF2B5EF4-FFF2-40B4-BE49-F238E27FC236}">
                <a16:creationId xmlns:a16="http://schemas.microsoft.com/office/drawing/2014/main" id="{BE00605F-A40D-4024-8451-EB420FFF9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479" y="449978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20" name="Text Box 23">
            <a:extLst>
              <a:ext uri="{FF2B5EF4-FFF2-40B4-BE49-F238E27FC236}">
                <a16:creationId xmlns:a16="http://schemas.microsoft.com/office/drawing/2014/main" id="{7CA1BC7B-DECC-4674-B29A-937C5952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8982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21" name="Text Box 23">
            <a:extLst>
              <a:ext uri="{FF2B5EF4-FFF2-40B4-BE49-F238E27FC236}">
                <a16:creationId xmlns:a16="http://schemas.microsoft.com/office/drawing/2014/main" id="{D127D967-160F-49A0-9B0A-01C35ABD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9760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22" name="Text Box 23">
            <a:extLst>
              <a:ext uri="{FF2B5EF4-FFF2-40B4-BE49-F238E27FC236}">
                <a16:creationId xmlns:a16="http://schemas.microsoft.com/office/drawing/2014/main" id="{9098D040-0C37-4D56-A75D-7F18A300D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2362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23" name="AutoShape 11">
            <a:extLst>
              <a:ext uri="{FF2B5EF4-FFF2-40B4-BE49-F238E27FC236}">
                <a16:creationId xmlns:a16="http://schemas.microsoft.com/office/drawing/2014/main" id="{108656EF-6D27-498B-B651-2C1B8A90F1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24085" y="39934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1">
            <a:extLst>
              <a:ext uri="{FF2B5EF4-FFF2-40B4-BE49-F238E27FC236}">
                <a16:creationId xmlns:a16="http://schemas.microsoft.com/office/drawing/2014/main" id="{22483BE5-0807-4FB3-A34B-4FAB7DD0A993}"/>
              </a:ext>
            </a:extLst>
          </p:cNvPr>
          <p:cNvCxnSpPr>
            <a:cxnSpLocks noChangeShapeType="1"/>
            <a:endCxn id="118" idx="1"/>
          </p:cNvCxnSpPr>
          <p:nvPr/>
        </p:nvCxnSpPr>
        <p:spPr bwMode="auto">
          <a:xfrm>
            <a:off x="8630566" y="43489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127">
            <a:extLst>
              <a:ext uri="{FF2B5EF4-FFF2-40B4-BE49-F238E27FC236}">
                <a16:creationId xmlns:a16="http://schemas.microsoft.com/office/drawing/2014/main" id="{A7192577-9BCB-4610-8424-98612039E03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81085" y="4504451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Flowchart: Terminator 125">
            <a:extLst>
              <a:ext uri="{FF2B5EF4-FFF2-40B4-BE49-F238E27FC236}">
                <a16:creationId xmlns:a16="http://schemas.microsoft.com/office/drawing/2014/main" id="{67FCC409-6C7B-461A-B894-95A943248E71}"/>
              </a:ext>
            </a:extLst>
          </p:cNvPr>
          <p:cNvSpPr/>
          <p:nvPr/>
        </p:nvSpPr>
        <p:spPr>
          <a:xfrm>
            <a:off x="6920246" y="43431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27" name="AutoShape 11">
            <a:extLst>
              <a:ext uri="{FF2B5EF4-FFF2-40B4-BE49-F238E27FC236}">
                <a16:creationId xmlns:a16="http://schemas.microsoft.com/office/drawing/2014/main" id="{D741752E-65AB-407A-8FF6-02BE4D2CF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24085" y="44615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AutoShape 11">
            <a:extLst>
              <a:ext uri="{FF2B5EF4-FFF2-40B4-BE49-F238E27FC236}">
                <a16:creationId xmlns:a16="http://schemas.microsoft.com/office/drawing/2014/main" id="{22DD5462-0679-4598-B528-C6A83AE845EA}"/>
              </a:ext>
            </a:extLst>
          </p:cNvPr>
          <p:cNvCxnSpPr>
            <a:cxnSpLocks noChangeShapeType="1"/>
            <a:stCxn id="126" idx="3"/>
          </p:cNvCxnSpPr>
          <p:nvPr/>
        </p:nvCxnSpPr>
        <p:spPr bwMode="auto">
          <a:xfrm flipV="1">
            <a:off x="7146122" y="46059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Flowchart: Terminator 128">
            <a:extLst>
              <a:ext uri="{FF2B5EF4-FFF2-40B4-BE49-F238E27FC236}">
                <a16:creationId xmlns:a16="http://schemas.microsoft.com/office/drawing/2014/main" id="{E4BDD282-0A1E-4C38-A0FF-97823CD8EB38}"/>
              </a:ext>
            </a:extLst>
          </p:cNvPr>
          <p:cNvSpPr/>
          <p:nvPr/>
        </p:nvSpPr>
        <p:spPr>
          <a:xfrm>
            <a:off x="10634704" y="4300397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5A1D108-3387-4083-BB71-7F6FCBFE32AA}"/>
              </a:ext>
            </a:extLst>
          </p:cNvPr>
          <p:cNvCxnSpPr>
            <a:cxnSpLocks/>
          </p:cNvCxnSpPr>
          <p:nvPr/>
        </p:nvCxnSpPr>
        <p:spPr>
          <a:xfrm>
            <a:off x="9857679" y="4711180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27">
            <a:extLst>
              <a:ext uri="{FF2B5EF4-FFF2-40B4-BE49-F238E27FC236}">
                <a16:creationId xmlns:a16="http://schemas.microsoft.com/office/drawing/2014/main" id="{9D636BC2-68A4-4171-99CB-3801757A85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78367" y="31471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AutoShape 11">
            <a:extLst>
              <a:ext uri="{FF2B5EF4-FFF2-40B4-BE49-F238E27FC236}">
                <a16:creationId xmlns:a16="http://schemas.microsoft.com/office/drawing/2014/main" id="{349840D1-9C59-48BD-B193-52E04131EC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84475" y="35499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3" name="Group 104">
            <a:extLst>
              <a:ext uri="{FF2B5EF4-FFF2-40B4-BE49-F238E27FC236}">
                <a16:creationId xmlns:a16="http://schemas.microsoft.com/office/drawing/2014/main" id="{A11AE8B9-D620-4D96-9A35-39342183E9DC}"/>
              </a:ext>
            </a:extLst>
          </p:cNvPr>
          <p:cNvGrpSpPr>
            <a:grpSpLocks/>
          </p:cNvGrpSpPr>
          <p:nvPr/>
        </p:nvGrpSpPr>
        <p:grpSpPr bwMode="auto">
          <a:xfrm>
            <a:off x="2666232" y="3160060"/>
            <a:ext cx="1295400" cy="1371600"/>
            <a:chOff x="1447800" y="4191000"/>
            <a:chExt cx="685800" cy="990600"/>
          </a:xfrm>
        </p:grpSpPr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3687B271-2D81-4AA1-90E2-B53F237AD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81F45991-412F-4490-A8F4-932D1F613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46A1A579-09E8-49DA-82ED-E0058C1CA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37" name="Rectangle 7">
            <a:extLst>
              <a:ext uri="{FF2B5EF4-FFF2-40B4-BE49-F238E27FC236}">
                <a16:creationId xmlns:a16="http://schemas.microsoft.com/office/drawing/2014/main" id="{9FBAEDEC-6116-40C9-88C8-C43D17C265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9891" y="35863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38" name="Straight Connector 24">
            <a:extLst>
              <a:ext uri="{FF2B5EF4-FFF2-40B4-BE49-F238E27FC236}">
                <a16:creationId xmlns:a16="http://schemas.microsoft.com/office/drawing/2014/main" id="{2BEBE3AA-08B5-43B3-817F-8CD750BF3C0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05882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traight Connector 27">
            <a:extLst>
              <a:ext uri="{FF2B5EF4-FFF2-40B4-BE49-F238E27FC236}">
                <a16:creationId xmlns:a16="http://schemas.microsoft.com/office/drawing/2014/main" id="{0A80F91B-EE9B-473A-B86B-2170623945E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13502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0" name="Text Box 22">
            <a:extLst>
              <a:ext uri="{FF2B5EF4-FFF2-40B4-BE49-F238E27FC236}">
                <a16:creationId xmlns:a16="http://schemas.microsoft.com/office/drawing/2014/main" id="{4D3CC3AA-F9E5-4420-B9DC-59C0CAE1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282" y="30061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41" name="Shape 31">
            <a:extLst>
              <a:ext uri="{FF2B5EF4-FFF2-40B4-BE49-F238E27FC236}">
                <a16:creationId xmlns:a16="http://schemas.microsoft.com/office/drawing/2014/main" id="{9DCC00CA-ED3B-4127-96FF-090A274E5949}"/>
              </a:ext>
            </a:extLst>
          </p:cNvPr>
          <p:cNvCxnSpPr>
            <a:cxnSpLocks noChangeShapeType="1"/>
            <a:endCxn id="137" idx="3"/>
          </p:cNvCxnSpPr>
          <p:nvPr/>
        </p:nvCxnSpPr>
        <p:spPr bwMode="auto">
          <a:xfrm>
            <a:off x="2032635" y="31214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11">
            <a:extLst>
              <a:ext uri="{FF2B5EF4-FFF2-40B4-BE49-F238E27FC236}">
                <a16:creationId xmlns:a16="http://schemas.microsoft.com/office/drawing/2014/main" id="{852BFDE4-94E0-4F33-A0E7-DCF3A7423B68}"/>
              </a:ext>
            </a:extLst>
          </p:cNvPr>
          <p:cNvCxnSpPr>
            <a:cxnSpLocks noChangeShapeType="1"/>
            <a:stCxn id="137" idx="2"/>
            <a:endCxn id="136" idx="1"/>
          </p:cNvCxnSpPr>
          <p:nvPr/>
        </p:nvCxnSpPr>
        <p:spPr bwMode="auto">
          <a:xfrm>
            <a:off x="2309654" y="37307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127">
            <a:extLst>
              <a:ext uri="{FF2B5EF4-FFF2-40B4-BE49-F238E27FC236}">
                <a16:creationId xmlns:a16="http://schemas.microsoft.com/office/drawing/2014/main" id="{09E419FB-F18C-456C-880B-FE58826AE778}"/>
              </a:ext>
            </a:extLst>
          </p:cNvPr>
          <p:cNvCxnSpPr>
            <a:cxnSpLocks noChangeShapeType="1"/>
            <a:endCxn id="170" idx="1"/>
          </p:cNvCxnSpPr>
          <p:nvPr/>
        </p:nvCxnSpPr>
        <p:spPr bwMode="auto">
          <a:xfrm rot="16200000" flipH="1">
            <a:off x="3966417" y="42488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Trapezoid 143">
            <a:extLst>
              <a:ext uri="{FF2B5EF4-FFF2-40B4-BE49-F238E27FC236}">
                <a16:creationId xmlns:a16="http://schemas.microsoft.com/office/drawing/2014/main" id="{B21ED943-057A-4A92-9D1F-B4EDCFA0D284}"/>
              </a:ext>
            </a:extLst>
          </p:cNvPr>
          <p:cNvSpPr/>
          <p:nvPr/>
        </p:nvSpPr>
        <p:spPr bwMode="auto">
          <a:xfrm rot="5400000">
            <a:off x="7342765" y="23493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45" name="Text Box 23">
            <a:extLst>
              <a:ext uri="{FF2B5EF4-FFF2-40B4-BE49-F238E27FC236}">
                <a16:creationId xmlns:a16="http://schemas.microsoft.com/office/drawing/2014/main" id="{4BC3B837-73FA-4B6D-BBD9-0F2247F83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865" y="25490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46" name="Text Box 23">
            <a:extLst>
              <a:ext uri="{FF2B5EF4-FFF2-40B4-BE49-F238E27FC236}">
                <a16:creationId xmlns:a16="http://schemas.microsoft.com/office/drawing/2014/main" id="{BB676843-D767-408E-A275-00F646A4D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434" y="2562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47" name="AutoShape 11">
            <a:extLst>
              <a:ext uri="{FF2B5EF4-FFF2-40B4-BE49-F238E27FC236}">
                <a16:creationId xmlns:a16="http://schemas.microsoft.com/office/drawing/2014/main" id="{13B61073-35E5-4A7F-8A71-D00B302AC6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47493" y="24693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Text Box 23">
            <a:extLst>
              <a:ext uri="{FF2B5EF4-FFF2-40B4-BE49-F238E27FC236}">
                <a16:creationId xmlns:a16="http://schemas.microsoft.com/office/drawing/2014/main" id="{D2A01269-3130-444F-8128-81DE399FB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9465" y="27604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49" name="Rounded Rectangle 49">
            <a:extLst>
              <a:ext uri="{FF2B5EF4-FFF2-40B4-BE49-F238E27FC236}">
                <a16:creationId xmlns:a16="http://schemas.microsoft.com/office/drawing/2014/main" id="{D383FB9F-0DE1-4A2E-8E81-227C59C7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065" y="26188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50" name="AutoShape 11">
            <a:extLst>
              <a:ext uri="{FF2B5EF4-FFF2-40B4-BE49-F238E27FC236}">
                <a16:creationId xmlns:a16="http://schemas.microsoft.com/office/drawing/2014/main" id="{447EA105-CF3A-41C0-9A16-56C96E127208}"/>
              </a:ext>
            </a:extLst>
          </p:cNvPr>
          <p:cNvCxnSpPr>
            <a:cxnSpLocks noChangeShapeType="1"/>
            <a:stCxn id="149" idx="3"/>
            <a:endCxn id="148" idx="1"/>
          </p:cNvCxnSpPr>
          <p:nvPr/>
        </p:nvCxnSpPr>
        <p:spPr bwMode="auto">
          <a:xfrm>
            <a:off x="7380865" y="28855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Elbow Connector 164">
            <a:extLst>
              <a:ext uri="{FF2B5EF4-FFF2-40B4-BE49-F238E27FC236}">
                <a16:creationId xmlns:a16="http://schemas.microsoft.com/office/drawing/2014/main" id="{55FB103C-4DB5-4721-B7B8-9A3888B0F2A5}"/>
              </a:ext>
            </a:extLst>
          </p:cNvPr>
          <p:cNvCxnSpPr>
            <a:stCxn id="160" idx="3"/>
            <a:endCxn id="137" idx="0"/>
          </p:cNvCxnSpPr>
          <p:nvPr/>
        </p:nvCxnSpPr>
        <p:spPr>
          <a:xfrm>
            <a:off x="1638155" y="33269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65">
            <a:extLst>
              <a:ext uri="{FF2B5EF4-FFF2-40B4-BE49-F238E27FC236}">
                <a16:creationId xmlns:a16="http://schemas.microsoft.com/office/drawing/2014/main" id="{207C6DA8-56CC-4A81-93BB-B8EF1F967416}"/>
              </a:ext>
            </a:extLst>
          </p:cNvPr>
          <p:cNvCxnSpPr>
            <a:cxnSpLocks/>
            <a:endCxn id="149" idx="2"/>
          </p:cNvCxnSpPr>
          <p:nvPr/>
        </p:nvCxnSpPr>
        <p:spPr>
          <a:xfrm rot="5400000" flipH="1" flipV="1">
            <a:off x="5797809" y="40815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rapezoid 152">
            <a:extLst>
              <a:ext uri="{FF2B5EF4-FFF2-40B4-BE49-F238E27FC236}">
                <a16:creationId xmlns:a16="http://schemas.microsoft.com/office/drawing/2014/main" id="{A3D9E083-C744-46AF-84E1-232E085AC39D}"/>
              </a:ext>
            </a:extLst>
          </p:cNvPr>
          <p:cNvSpPr/>
          <p:nvPr/>
        </p:nvSpPr>
        <p:spPr bwMode="auto">
          <a:xfrm rot="5400000">
            <a:off x="2581257" y="22431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54" name="Text Box 23">
            <a:extLst>
              <a:ext uri="{FF2B5EF4-FFF2-40B4-BE49-F238E27FC236}">
                <a16:creationId xmlns:a16="http://schemas.microsoft.com/office/drawing/2014/main" id="{F673D72D-CBB9-4E04-99EA-49095FD2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893" y="2062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55" name="Text Box 23">
            <a:extLst>
              <a:ext uri="{FF2B5EF4-FFF2-40B4-BE49-F238E27FC236}">
                <a16:creationId xmlns:a16="http://schemas.microsoft.com/office/drawing/2014/main" id="{275DE86F-4650-4760-B956-CFD24FC6F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893" y="27993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A0B5F122-DA57-4879-BAA6-AF9CE2BE9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093" y="24057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57" name="AutoShape 11">
            <a:extLst>
              <a:ext uri="{FF2B5EF4-FFF2-40B4-BE49-F238E27FC236}">
                <a16:creationId xmlns:a16="http://schemas.microsoft.com/office/drawing/2014/main" id="{B719502F-2CF9-4624-988A-B84F14188B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33093" y="22151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41">
            <a:extLst>
              <a:ext uri="{FF2B5EF4-FFF2-40B4-BE49-F238E27FC236}">
                <a16:creationId xmlns:a16="http://schemas.microsoft.com/office/drawing/2014/main" id="{E2D13593-45C8-46BF-87A5-68DB56357292}"/>
              </a:ext>
            </a:extLst>
          </p:cNvPr>
          <p:cNvCxnSpPr>
            <a:cxnSpLocks noChangeShapeType="1"/>
            <a:endCxn id="155" idx="1"/>
          </p:cNvCxnSpPr>
          <p:nvPr/>
        </p:nvCxnSpPr>
        <p:spPr bwMode="auto">
          <a:xfrm rot="5400000" flipH="1" flipV="1">
            <a:off x="2240973" y="31422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Text Box 23">
            <a:extLst>
              <a:ext uri="{FF2B5EF4-FFF2-40B4-BE49-F238E27FC236}">
                <a16:creationId xmlns:a16="http://schemas.microsoft.com/office/drawing/2014/main" id="{BC39853B-B959-45C1-B432-E5D0B080F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493" y="20627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60" name="Flowchart: Terminator 159">
            <a:extLst>
              <a:ext uri="{FF2B5EF4-FFF2-40B4-BE49-F238E27FC236}">
                <a16:creationId xmlns:a16="http://schemas.microsoft.com/office/drawing/2014/main" id="{BC7CAE56-EA48-4FD8-8393-3AC6053C3B22}"/>
              </a:ext>
            </a:extLst>
          </p:cNvPr>
          <p:cNvSpPr/>
          <p:nvPr/>
        </p:nvSpPr>
        <p:spPr>
          <a:xfrm>
            <a:off x="1412279" y="30640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61" name="Elbow Connector 177">
            <a:extLst>
              <a:ext uri="{FF2B5EF4-FFF2-40B4-BE49-F238E27FC236}">
                <a16:creationId xmlns:a16="http://schemas.microsoft.com/office/drawing/2014/main" id="{3B02738E-7080-4DFA-8689-F1D0B7E14D5F}"/>
              </a:ext>
            </a:extLst>
          </p:cNvPr>
          <p:cNvCxnSpPr/>
          <p:nvPr/>
        </p:nvCxnSpPr>
        <p:spPr>
          <a:xfrm rot="10800000" flipV="1">
            <a:off x="1412280" y="19313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ECF657-8E51-4E92-893E-9F4CEF14ECEF}"/>
              </a:ext>
            </a:extLst>
          </p:cNvPr>
          <p:cNvGrpSpPr/>
          <p:nvPr/>
        </p:nvGrpSpPr>
        <p:grpSpPr>
          <a:xfrm>
            <a:off x="4678976" y="2939391"/>
            <a:ext cx="1597509" cy="2720691"/>
            <a:chOff x="3731000" y="3093507"/>
            <a:chExt cx="1384508" cy="2357932"/>
          </a:xfrm>
        </p:grpSpPr>
        <p:sp>
          <p:nvSpPr>
            <p:cNvPr id="163" name="Rectangle 7">
              <a:extLst>
                <a:ext uri="{FF2B5EF4-FFF2-40B4-BE49-F238E27FC236}">
                  <a16:creationId xmlns:a16="http://schemas.microsoft.com/office/drawing/2014/main" id="{B1BB2740-C9C0-4D23-A72D-F73CBD75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B596F59F-04C7-4733-898E-7B5E000D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65" name="Text Box 23">
              <a:extLst>
                <a:ext uri="{FF2B5EF4-FFF2-40B4-BE49-F238E27FC236}">
                  <a16:creationId xmlns:a16="http://schemas.microsoft.com/office/drawing/2014/main" id="{5304F9F4-04A1-4B83-A97B-B8192DF16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66" name="Text Box 23">
              <a:extLst>
                <a:ext uri="{FF2B5EF4-FFF2-40B4-BE49-F238E27FC236}">
                  <a16:creationId xmlns:a16="http://schemas.microsoft.com/office/drawing/2014/main" id="{B8D77AD3-7DBE-45A4-AAA5-A2E5CC4E4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67" name="Text Box 23">
              <a:extLst>
                <a:ext uri="{FF2B5EF4-FFF2-40B4-BE49-F238E27FC236}">
                  <a16:creationId xmlns:a16="http://schemas.microsoft.com/office/drawing/2014/main" id="{108955AA-C7B1-4DBC-BFC4-54CD734E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68" name="Text Box 23">
              <a:extLst>
                <a:ext uri="{FF2B5EF4-FFF2-40B4-BE49-F238E27FC236}">
                  <a16:creationId xmlns:a16="http://schemas.microsoft.com/office/drawing/2014/main" id="{2A82DA1F-58BD-48AA-9A64-00921B414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69" name="Text Box 23">
              <a:extLst>
                <a:ext uri="{FF2B5EF4-FFF2-40B4-BE49-F238E27FC236}">
                  <a16:creationId xmlns:a16="http://schemas.microsoft.com/office/drawing/2014/main" id="{BFAC46B7-9738-499E-8524-51D72269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70" name="Rounded Rectangle 49">
              <a:extLst>
                <a:ext uri="{FF2B5EF4-FFF2-40B4-BE49-F238E27FC236}">
                  <a16:creationId xmlns:a16="http://schemas.microsoft.com/office/drawing/2014/main" id="{52B58E0D-51DE-45B3-B209-758DE50B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71" name="Straight Connector 253">
              <a:extLst>
                <a:ext uri="{FF2B5EF4-FFF2-40B4-BE49-F238E27FC236}">
                  <a16:creationId xmlns:a16="http://schemas.microsoft.com/office/drawing/2014/main" id="{44B21788-DB4B-48C2-9A82-22266B33F4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2" name="Text Box 23">
              <a:extLst>
                <a:ext uri="{FF2B5EF4-FFF2-40B4-BE49-F238E27FC236}">
                  <a16:creationId xmlns:a16="http://schemas.microsoft.com/office/drawing/2014/main" id="{4D8E3C08-F5C8-42E8-97DE-51FAA78E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73" name="Text Box 23">
              <a:extLst>
                <a:ext uri="{FF2B5EF4-FFF2-40B4-BE49-F238E27FC236}">
                  <a16:creationId xmlns:a16="http://schemas.microsoft.com/office/drawing/2014/main" id="{20082751-DB92-4230-BE05-C916E83D2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74" name="Text Box 23">
              <a:extLst>
                <a:ext uri="{FF2B5EF4-FFF2-40B4-BE49-F238E27FC236}">
                  <a16:creationId xmlns:a16="http://schemas.microsoft.com/office/drawing/2014/main" id="{788A1A12-F76E-431F-98AA-BB019949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75" name="Straight Connector 253">
              <a:extLst>
                <a:ext uri="{FF2B5EF4-FFF2-40B4-BE49-F238E27FC236}">
                  <a16:creationId xmlns:a16="http://schemas.microsoft.com/office/drawing/2014/main" id="{8A18B4F7-5850-42E4-B4D9-95CA7CD027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6" name="AutoShape 11">
            <a:extLst>
              <a:ext uri="{FF2B5EF4-FFF2-40B4-BE49-F238E27FC236}">
                <a16:creationId xmlns:a16="http://schemas.microsoft.com/office/drawing/2014/main" id="{B6AC083F-48D9-45CD-9CEC-B0B5B7407B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88405" y="19217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434C4AE-9EFB-4A7A-AB86-A43F54156016}"/>
              </a:ext>
            </a:extLst>
          </p:cNvPr>
          <p:cNvSpPr/>
          <p:nvPr/>
        </p:nvSpPr>
        <p:spPr>
          <a:xfrm>
            <a:off x="6351817" y="18795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FDA6112-F17A-40D2-8A9E-C8C2AAC589D2}"/>
              </a:ext>
            </a:extLst>
          </p:cNvPr>
          <p:cNvSpPr/>
          <p:nvPr/>
        </p:nvSpPr>
        <p:spPr>
          <a:xfrm>
            <a:off x="4168154" y="18799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9" name="AutoShape 11">
            <a:extLst>
              <a:ext uri="{FF2B5EF4-FFF2-40B4-BE49-F238E27FC236}">
                <a16:creationId xmlns:a16="http://schemas.microsoft.com/office/drawing/2014/main" id="{12B45FB4-E116-4E63-ACD0-529F8F95D4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7859" y="37394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AutoShape 11">
            <a:extLst>
              <a:ext uri="{FF2B5EF4-FFF2-40B4-BE49-F238E27FC236}">
                <a16:creationId xmlns:a16="http://schemas.microsoft.com/office/drawing/2014/main" id="{F67A08A2-81A6-4E78-830D-25526E12F1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92490" y="53245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AutoShape 11">
            <a:extLst>
              <a:ext uri="{FF2B5EF4-FFF2-40B4-BE49-F238E27FC236}">
                <a16:creationId xmlns:a16="http://schemas.microsoft.com/office/drawing/2014/main" id="{481E1370-B85C-446D-BFEC-166D96A5F0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1175" y="39977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AutoShape 11">
            <a:extLst>
              <a:ext uri="{FF2B5EF4-FFF2-40B4-BE49-F238E27FC236}">
                <a16:creationId xmlns:a16="http://schemas.microsoft.com/office/drawing/2014/main" id="{8D01042A-80D7-4AC1-96F5-06588469B7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68084" y="53170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AutoShape 11">
            <a:extLst>
              <a:ext uri="{FF2B5EF4-FFF2-40B4-BE49-F238E27FC236}">
                <a16:creationId xmlns:a16="http://schemas.microsoft.com/office/drawing/2014/main" id="{A3D892D1-0FB2-4B5F-98E7-D366B05798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8114" y="47406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AutoShape 11">
            <a:extLst>
              <a:ext uri="{FF2B5EF4-FFF2-40B4-BE49-F238E27FC236}">
                <a16:creationId xmlns:a16="http://schemas.microsoft.com/office/drawing/2014/main" id="{4EE67484-3B16-4F24-8942-B7E1A1AD4F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516" y="44601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6C41C48-1071-47A3-8140-1F45FB3B0815}"/>
              </a:ext>
            </a:extLst>
          </p:cNvPr>
          <p:cNvSpPr/>
          <p:nvPr/>
        </p:nvSpPr>
        <p:spPr>
          <a:xfrm>
            <a:off x="8417791" y="18795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6" name="AutoShape 11">
            <a:extLst>
              <a:ext uri="{FF2B5EF4-FFF2-40B4-BE49-F238E27FC236}">
                <a16:creationId xmlns:a16="http://schemas.microsoft.com/office/drawing/2014/main" id="{BE3F976C-2400-4862-8A0A-8F24428DB2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17597" y="26041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AutoShape 11">
            <a:extLst>
              <a:ext uri="{FF2B5EF4-FFF2-40B4-BE49-F238E27FC236}">
                <a16:creationId xmlns:a16="http://schemas.microsoft.com/office/drawing/2014/main" id="{F1CCB302-DE6E-421F-97C2-140739FFDE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8736" y="39944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AutoShape 11">
            <a:extLst>
              <a:ext uri="{FF2B5EF4-FFF2-40B4-BE49-F238E27FC236}">
                <a16:creationId xmlns:a16="http://schemas.microsoft.com/office/drawing/2014/main" id="{90C2BD47-A39E-45FB-B6B5-81F8DD8A13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0006" y="43471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hape 127">
            <a:extLst>
              <a:ext uri="{FF2B5EF4-FFF2-40B4-BE49-F238E27FC236}">
                <a16:creationId xmlns:a16="http://schemas.microsoft.com/office/drawing/2014/main" id="{4C6B777B-8D9E-4B3D-9E92-7EB94CE37E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1487" y="44515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AutoShape 11">
            <a:extLst>
              <a:ext uri="{FF2B5EF4-FFF2-40B4-BE49-F238E27FC236}">
                <a16:creationId xmlns:a16="http://schemas.microsoft.com/office/drawing/2014/main" id="{430BBDD1-81AB-40AB-80F9-9815F4A360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37616" y="51584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50BE98B-3BBD-4D66-86AF-E4BCD5AC3C35}"/>
              </a:ext>
            </a:extLst>
          </p:cNvPr>
          <p:cNvSpPr/>
          <p:nvPr/>
        </p:nvSpPr>
        <p:spPr>
          <a:xfrm>
            <a:off x="10094457" y="18793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AutoShape 11">
            <a:extLst>
              <a:ext uri="{FF2B5EF4-FFF2-40B4-BE49-F238E27FC236}">
                <a16:creationId xmlns:a16="http://schemas.microsoft.com/office/drawing/2014/main" id="{1DE58F9D-8023-451D-A22C-DF2E8D34B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3961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AutoShape 11">
            <a:extLst>
              <a:ext uri="{FF2B5EF4-FFF2-40B4-BE49-F238E27FC236}">
                <a16:creationId xmlns:a16="http://schemas.microsoft.com/office/drawing/2014/main" id="{C31D600D-8971-4E85-8602-F965239D56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7067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Elbow Connector 92">
            <a:extLst>
              <a:ext uri="{FF2B5EF4-FFF2-40B4-BE49-F238E27FC236}">
                <a16:creationId xmlns:a16="http://schemas.microsoft.com/office/drawing/2014/main" id="{AE8D81EA-62ED-49BC-9733-53719F1290C4}"/>
              </a:ext>
            </a:extLst>
          </p:cNvPr>
          <p:cNvCxnSpPr/>
          <p:nvPr/>
        </p:nvCxnSpPr>
        <p:spPr>
          <a:xfrm rot="10800000" flipH="1" flipV="1">
            <a:off x="8867079" y="43373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AutoShape 11">
            <a:extLst>
              <a:ext uri="{FF2B5EF4-FFF2-40B4-BE49-F238E27FC236}">
                <a16:creationId xmlns:a16="http://schemas.microsoft.com/office/drawing/2014/main" id="{8E992C84-0760-4405-BF7B-C00363E6E1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82125" y="24787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AutoShape 11">
            <a:extLst>
              <a:ext uri="{FF2B5EF4-FFF2-40B4-BE49-F238E27FC236}">
                <a16:creationId xmlns:a16="http://schemas.microsoft.com/office/drawing/2014/main" id="{9EEC63E3-D3D8-40EE-9AA7-D11A52104E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208" y="24692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414BC6B-615E-4C6E-8159-DE7FCC6A9774}"/>
              </a:ext>
            </a:extLst>
          </p:cNvPr>
          <p:cNvSpPr txBox="1"/>
          <p:nvPr/>
        </p:nvSpPr>
        <p:spPr>
          <a:xfrm>
            <a:off x="3973154" y="18792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F32DE0-7126-4817-A8AA-1A1BA5699AA6}"/>
              </a:ext>
            </a:extLst>
          </p:cNvPr>
          <p:cNvSpPr txBox="1"/>
          <p:nvPr/>
        </p:nvSpPr>
        <p:spPr>
          <a:xfrm>
            <a:off x="6085985" y="18792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8566716-A446-42B2-9C05-4C5BC9887306}"/>
              </a:ext>
            </a:extLst>
          </p:cNvPr>
          <p:cNvSpPr txBox="1"/>
          <p:nvPr/>
        </p:nvSpPr>
        <p:spPr>
          <a:xfrm>
            <a:off x="8099963" y="18755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9E95A38-4C95-4BA0-914D-ADF9DD2ABED7}"/>
              </a:ext>
            </a:extLst>
          </p:cNvPr>
          <p:cNvSpPr txBox="1"/>
          <p:nvPr/>
        </p:nvSpPr>
        <p:spPr>
          <a:xfrm>
            <a:off x="9720870" y="18721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02" name="Flowchart: Terminator 201">
            <a:extLst>
              <a:ext uri="{FF2B5EF4-FFF2-40B4-BE49-F238E27FC236}">
                <a16:creationId xmlns:a16="http://schemas.microsoft.com/office/drawing/2014/main" id="{74A92B20-F85C-413B-88CB-052FCA1D1B25}"/>
              </a:ext>
            </a:extLst>
          </p:cNvPr>
          <p:cNvSpPr/>
          <p:nvPr/>
        </p:nvSpPr>
        <p:spPr>
          <a:xfrm>
            <a:off x="6709479" y="55337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3F7E7721-D71B-463D-8528-6050BA6E5A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2750" y="58475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3662DEA8-FE36-4EED-BF96-E784FA486E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84475" y="53419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127">
            <a:extLst>
              <a:ext uri="{FF2B5EF4-FFF2-40B4-BE49-F238E27FC236}">
                <a16:creationId xmlns:a16="http://schemas.microsoft.com/office/drawing/2014/main" id="{4A376240-7D62-4181-9ABD-9D8AA8C7E8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84475" y="56616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E165775C-D96A-45E7-8EF2-39D24688E9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958" y="56630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6619E9AF-9B57-447B-9702-8AB009B332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2545" y="58992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7848743E-0C85-4464-92A6-618CA5B1A9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29663" y="58475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127">
            <a:extLst>
              <a:ext uri="{FF2B5EF4-FFF2-40B4-BE49-F238E27FC236}">
                <a16:creationId xmlns:a16="http://schemas.microsoft.com/office/drawing/2014/main" id="{7A78D099-E448-446A-ACBF-2BD929CC979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979544" y="40127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Elbow Connector 176">
            <a:extLst>
              <a:ext uri="{FF2B5EF4-FFF2-40B4-BE49-F238E27FC236}">
                <a16:creationId xmlns:a16="http://schemas.microsoft.com/office/drawing/2014/main" id="{572C7CD3-2B53-45C6-8453-D37B93CAB4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2280" y="17898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28">
            <a:extLst>
              <a:ext uri="{FF2B5EF4-FFF2-40B4-BE49-F238E27FC236}">
                <a16:creationId xmlns:a16="http://schemas.microsoft.com/office/drawing/2014/main" id="{E5AC9711-29CE-4B7D-BECD-60747DFAAA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37725" y="19799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E884D1AA-52CD-48DE-9073-6608C55F5FC7}"/>
              </a:ext>
            </a:extLst>
          </p:cNvPr>
          <p:cNvSpPr/>
          <p:nvPr/>
        </p:nvSpPr>
        <p:spPr>
          <a:xfrm>
            <a:off x="6480489" y="1803383"/>
            <a:ext cx="1967984" cy="177512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2F10A479-8D1D-483F-99C1-84676DE58CE9}"/>
              </a:ext>
            </a:extLst>
          </p:cNvPr>
          <p:cNvCxnSpPr/>
          <p:nvPr/>
        </p:nvCxnSpPr>
        <p:spPr>
          <a:xfrm flipH="1">
            <a:off x="5438320" y="2286904"/>
            <a:ext cx="1174428" cy="1375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7848743E-0C85-4464-92A6-618CA5B1A9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29663" y="58475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AutoShape 11">
            <a:extLst>
              <a:ext uri="{FF2B5EF4-FFF2-40B4-BE49-F238E27FC236}">
                <a16:creationId xmlns:a16="http://schemas.microsoft.com/office/drawing/2014/main" id="{430BBDD1-81AB-40AB-80F9-9815F4A360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12656" y="5158457"/>
            <a:ext cx="40942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5CED806A-D83B-4068-89E8-EA6F7F44659D}"/>
              </a:ext>
            </a:extLst>
          </p:cNvPr>
          <p:cNvCxnSpPr>
            <a:cxnSpLocks/>
          </p:cNvCxnSpPr>
          <p:nvPr/>
        </p:nvCxnSpPr>
        <p:spPr>
          <a:xfrm>
            <a:off x="6191239" y="3993491"/>
            <a:ext cx="0" cy="466685"/>
          </a:xfrm>
          <a:prstGeom prst="line">
            <a:avLst/>
          </a:prstGeom>
          <a:ln w="2222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28">
            <a:extLst>
              <a:ext uri="{FF2B5EF4-FFF2-40B4-BE49-F238E27FC236}">
                <a16:creationId xmlns:a16="http://schemas.microsoft.com/office/drawing/2014/main" id="{E5AC9711-29CE-4B7D-BECD-60747DFAAA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0392" y="1794899"/>
            <a:ext cx="670673" cy="192403"/>
          </a:xfrm>
          <a:prstGeom prst="bentConnector3">
            <a:avLst>
              <a:gd name="adj1" fmla="val 8"/>
            </a:avLst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Branch Determination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09" y="1055129"/>
            <a:ext cx="11154266" cy="4964611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address can be calculated earlier by moving shift-left-2 and Adder</a:t>
            </a:r>
          </a:p>
        </p:txBody>
      </p:sp>
      <p:sp>
        <p:nvSpPr>
          <p:cNvPr id="114" name="Trapezoid 113">
            <a:extLst>
              <a:ext uri="{FF2B5EF4-FFF2-40B4-BE49-F238E27FC236}">
                <a16:creationId xmlns:a16="http://schemas.microsoft.com/office/drawing/2014/main" id="{A68F3665-A497-43B2-8BA4-3891CFC404DA}"/>
              </a:ext>
            </a:extLst>
          </p:cNvPr>
          <p:cNvSpPr/>
          <p:nvPr/>
        </p:nvSpPr>
        <p:spPr bwMode="auto">
          <a:xfrm rot="5400000">
            <a:off x="7050872" y="39680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15" name="Text Box 23">
            <a:extLst>
              <a:ext uri="{FF2B5EF4-FFF2-40B4-BE49-F238E27FC236}">
                <a16:creationId xmlns:a16="http://schemas.microsoft.com/office/drawing/2014/main" id="{0B38157F-CF18-439F-9E3A-EDAAC6DF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41585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16" name="Text Box 23">
            <a:extLst>
              <a:ext uri="{FF2B5EF4-FFF2-40B4-BE49-F238E27FC236}">
                <a16:creationId xmlns:a16="http://schemas.microsoft.com/office/drawing/2014/main" id="{45A1BAF4-07F2-403A-A058-2A4426E63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38537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17" name="Rectangle 7">
            <a:extLst>
              <a:ext uri="{FF2B5EF4-FFF2-40B4-BE49-F238E27FC236}">
                <a16:creationId xmlns:a16="http://schemas.microsoft.com/office/drawing/2014/main" id="{47A9C3C6-20AF-4088-A34F-A2B921E5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479" y="41378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18" name="Text Box 23">
            <a:extLst>
              <a:ext uri="{FF2B5EF4-FFF2-40B4-BE49-F238E27FC236}">
                <a16:creationId xmlns:a16="http://schemas.microsoft.com/office/drawing/2014/main" id="{81EDCF89-AE82-4E09-A32B-F018587B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2235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19" name="Text Box 23">
            <a:extLst>
              <a:ext uri="{FF2B5EF4-FFF2-40B4-BE49-F238E27FC236}">
                <a16:creationId xmlns:a16="http://schemas.microsoft.com/office/drawing/2014/main" id="{BE00605F-A40D-4024-8451-EB420FFF9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479" y="449978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20" name="Text Box 23">
            <a:extLst>
              <a:ext uri="{FF2B5EF4-FFF2-40B4-BE49-F238E27FC236}">
                <a16:creationId xmlns:a16="http://schemas.microsoft.com/office/drawing/2014/main" id="{7CA1BC7B-DECC-4674-B29A-937C5952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8982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21" name="Text Box 23">
            <a:extLst>
              <a:ext uri="{FF2B5EF4-FFF2-40B4-BE49-F238E27FC236}">
                <a16:creationId xmlns:a16="http://schemas.microsoft.com/office/drawing/2014/main" id="{D127D967-160F-49A0-9B0A-01C35ABD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9760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22" name="Text Box 23">
            <a:extLst>
              <a:ext uri="{FF2B5EF4-FFF2-40B4-BE49-F238E27FC236}">
                <a16:creationId xmlns:a16="http://schemas.microsoft.com/office/drawing/2014/main" id="{9098D040-0C37-4D56-A75D-7F18A300D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2362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23" name="AutoShape 11">
            <a:extLst>
              <a:ext uri="{FF2B5EF4-FFF2-40B4-BE49-F238E27FC236}">
                <a16:creationId xmlns:a16="http://schemas.microsoft.com/office/drawing/2014/main" id="{108656EF-6D27-498B-B651-2C1B8A90F1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3927" y="3993491"/>
            <a:ext cx="4718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1">
            <a:extLst>
              <a:ext uri="{FF2B5EF4-FFF2-40B4-BE49-F238E27FC236}">
                <a16:creationId xmlns:a16="http://schemas.microsoft.com/office/drawing/2014/main" id="{22483BE5-0807-4FB3-A34B-4FAB7DD0A993}"/>
              </a:ext>
            </a:extLst>
          </p:cNvPr>
          <p:cNvCxnSpPr>
            <a:cxnSpLocks noChangeShapeType="1"/>
            <a:endCxn id="118" idx="1"/>
          </p:cNvCxnSpPr>
          <p:nvPr/>
        </p:nvCxnSpPr>
        <p:spPr bwMode="auto">
          <a:xfrm>
            <a:off x="8630566" y="43489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127">
            <a:extLst>
              <a:ext uri="{FF2B5EF4-FFF2-40B4-BE49-F238E27FC236}">
                <a16:creationId xmlns:a16="http://schemas.microsoft.com/office/drawing/2014/main" id="{A7192577-9BCB-4610-8424-98612039E032}"/>
              </a:ext>
            </a:extLst>
          </p:cNvPr>
          <p:cNvCxnSpPr>
            <a:cxnSpLocks noChangeShapeType="1"/>
            <a:endCxn id="167" idx="1"/>
          </p:cNvCxnSpPr>
          <p:nvPr/>
        </p:nvCxnSpPr>
        <p:spPr bwMode="auto">
          <a:xfrm rot="10800000">
            <a:off x="4760105" y="4518741"/>
            <a:ext cx="6100476" cy="54075"/>
          </a:xfrm>
          <a:prstGeom prst="bentConnector5">
            <a:avLst>
              <a:gd name="adj1" fmla="val -3189"/>
              <a:gd name="adj2" fmla="val -3184695"/>
              <a:gd name="adj3" fmla="val 103643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Flowchart: Terminator 125">
            <a:extLst>
              <a:ext uri="{FF2B5EF4-FFF2-40B4-BE49-F238E27FC236}">
                <a16:creationId xmlns:a16="http://schemas.microsoft.com/office/drawing/2014/main" id="{67FCC409-6C7B-461A-B894-95A943248E71}"/>
              </a:ext>
            </a:extLst>
          </p:cNvPr>
          <p:cNvSpPr/>
          <p:nvPr/>
        </p:nvSpPr>
        <p:spPr>
          <a:xfrm>
            <a:off x="6920246" y="43431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27" name="AutoShape 11">
            <a:extLst>
              <a:ext uri="{FF2B5EF4-FFF2-40B4-BE49-F238E27FC236}">
                <a16:creationId xmlns:a16="http://schemas.microsoft.com/office/drawing/2014/main" id="{D741752E-65AB-407A-8FF6-02BE4D2CF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2022" y="4461590"/>
            <a:ext cx="4718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AutoShape 11">
            <a:extLst>
              <a:ext uri="{FF2B5EF4-FFF2-40B4-BE49-F238E27FC236}">
                <a16:creationId xmlns:a16="http://schemas.microsoft.com/office/drawing/2014/main" id="{22DD5462-0679-4598-B528-C6A83AE845EA}"/>
              </a:ext>
            </a:extLst>
          </p:cNvPr>
          <p:cNvCxnSpPr>
            <a:cxnSpLocks noChangeShapeType="1"/>
            <a:stCxn id="126" idx="3"/>
          </p:cNvCxnSpPr>
          <p:nvPr/>
        </p:nvCxnSpPr>
        <p:spPr bwMode="auto">
          <a:xfrm flipV="1">
            <a:off x="7146122" y="46059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Flowchart: Terminator 128">
            <a:extLst>
              <a:ext uri="{FF2B5EF4-FFF2-40B4-BE49-F238E27FC236}">
                <a16:creationId xmlns:a16="http://schemas.microsoft.com/office/drawing/2014/main" id="{E4BDD282-0A1E-4C38-A0FF-97823CD8EB38}"/>
              </a:ext>
            </a:extLst>
          </p:cNvPr>
          <p:cNvSpPr/>
          <p:nvPr/>
        </p:nvSpPr>
        <p:spPr>
          <a:xfrm>
            <a:off x="10634704" y="4300397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5A1D108-3387-4083-BB71-7F6FCBFE32AA}"/>
              </a:ext>
            </a:extLst>
          </p:cNvPr>
          <p:cNvCxnSpPr>
            <a:cxnSpLocks/>
          </p:cNvCxnSpPr>
          <p:nvPr/>
        </p:nvCxnSpPr>
        <p:spPr>
          <a:xfrm>
            <a:off x="9857679" y="4711180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27">
            <a:extLst>
              <a:ext uri="{FF2B5EF4-FFF2-40B4-BE49-F238E27FC236}">
                <a16:creationId xmlns:a16="http://schemas.microsoft.com/office/drawing/2014/main" id="{9D636BC2-68A4-4171-99CB-3801757A85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57387" y="31471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AutoShape 11">
            <a:extLst>
              <a:ext uri="{FF2B5EF4-FFF2-40B4-BE49-F238E27FC236}">
                <a16:creationId xmlns:a16="http://schemas.microsoft.com/office/drawing/2014/main" id="{349840D1-9C59-48BD-B193-52E04131EC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35499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3" name="Group 104">
            <a:extLst>
              <a:ext uri="{FF2B5EF4-FFF2-40B4-BE49-F238E27FC236}">
                <a16:creationId xmlns:a16="http://schemas.microsoft.com/office/drawing/2014/main" id="{A11AE8B9-D620-4D96-9A35-39342183E9DC}"/>
              </a:ext>
            </a:extLst>
          </p:cNvPr>
          <p:cNvGrpSpPr>
            <a:grpSpLocks/>
          </p:cNvGrpSpPr>
          <p:nvPr/>
        </p:nvGrpSpPr>
        <p:grpSpPr bwMode="auto">
          <a:xfrm>
            <a:off x="2445252" y="3160060"/>
            <a:ext cx="1295400" cy="1371600"/>
            <a:chOff x="1447800" y="4191000"/>
            <a:chExt cx="685800" cy="990600"/>
          </a:xfrm>
        </p:grpSpPr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3687B271-2D81-4AA1-90E2-B53F237AD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81F45991-412F-4490-A8F4-932D1F613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46A1A579-09E8-49DA-82ED-E0058C1CA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37" name="Rectangle 7">
            <a:extLst>
              <a:ext uri="{FF2B5EF4-FFF2-40B4-BE49-F238E27FC236}">
                <a16:creationId xmlns:a16="http://schemas.microsoft.com/office/drawing/2014/main" id="{9FBAEDEC-6116-40C9-88C8-C43D17C265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48911" y="35863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38" name="Straight Connector 24">
            <a:extLst>
              <a:ext uri="{FF2B5EF4-FFF2-40B4-BE49-F238E27FC236}">
                <a16:creationId xmlns:a16="http://schemas.microsoft.com/office/drawing/2014/main" id="{2BEBE3AA-08B5-43B3-817F-8CD750BF3C0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83784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traight Connector 27">
            <a:extLst>
              <a:ext uri="{FF2B5EF4-FFF2-40B4-BE49-F238E27FC236}">
                <a16:creationId xmlns:a16="http://schemas.microsoft.com/office/drawing/2014/main" id="{0A80F91B-EE9B-473A-B86B-2170623945E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91404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0" name="Text Box 22">
            <a:extLst>
              <a:ext uri="{FF2B5EF4-FFF2-40B4-BE49-F238E27FC236}">
                <a16:creationId xmlns:a16="http://schemas.microsoft.com/office/drawing/2014/main" id="{4D3CC3AA-F9E5-4420-B9DC-59C0CAE1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302" y="30061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41" name="Shape 31">
            <a:extLst>
              <a:ext uri="{FF2B5EF4-FFF2-40B4-BE49-F238E27FC236}">
                <a16:creationId xmlns:a16="http://schemas.microsoft.com/office/drawing/2014/main" id="{9DCC00CA-ED3B-4127-96FF-090A274E5949}"/>
              </a:ext>
            </a:extLst>
          </p:cNvPr>
          <p:cNvCxnSpPr>
            <a:cxnSpLocks noChangeShapeType="1"/>
            <a:endCxn id="137" idx="3"/>
          </p:cNvCxnSpPr>
          <p:nvPr/>
        </p:nvCxnSpPr>
        <p:spPr bwMode="auto">
          <a:xfrm>
            <a:off x="1811655" y="31214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11">
            <a:extLst>
              <a:ext uri="{FF2B5EF4-FFF2-40B4-BE49-F238E27FC236}">
                <a16:creationId xmlns:a16="http://schemas.microsoft.com/office/drawing/2014/main" id="{852BFDE4-94E0-4F33-A0E7-DCF3A7423B68}"/>
              </a:ext>
            </a:extLst>
          </p:cNvPr>
          <p:cNvCxnSpPr>
            <a:cxnSpLocks noChangeShapeType="1"/>
            <a:stCxn id="137" idx="2"/>
            <a:endCxn id="136" idx="1"/>
          </p:cNvCxnSpPr>
          <p:nvPr/>
        </p:nvCxnSpPr>
        <p:spPr bwMode="auto">
          <a:xfrm>
            <a:off x="2088674" y="37307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127">
            <a:extLst>
              <a:ext uri="{FF2B5EF4-FFF2-40B4-BE49-F238E27FC236}">
                <a16:creationId xmlns:a16="http://schemas.microsoft.com/office/drawing/2014/main" id="{09E419FB-F18C-456C-880B-FE58826AE778}"/>
              </a:ext>
            </a:extLst>
          </p:cNvPr>
          <p:cNvCxnSpPr>
            <a:cxnSpLocks noChangeShapeType="1"/>
            <a:endCxn id="170" idx="1"/>
          </p:cNvCxnSpPr>
          <p:nvPr/>
        </p:nvCxnSpPr>
        <p:spPr bwMode="auto">
          <a:xfrm rot="16200000" flipH="1">
            <a:off x="3745437" y="42488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Trapezoid 143">
            <a:extLst>
              <a:ext uri="{FF2B5EF4-FFF2-40B4-BE49-F238E27FC236}">
                <a16:creationId xmlns:a16="http://schemas.microsoft.com/office/drawing/2014/main" id="{B21ED943-057A-4A92-9D1F-B4EDCFA0D284}"/>
              </a:ext>
            </a:extLst>
          </p:cNvPr>
          <p:cNvSpPr/>
          <p:nvPr/>
        </p:nvSpPr>
        <p:spPr bwMode="auto">
          <a:xfrm rot="5400000">
            <a:off x="4931035" y="192258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45" name="Text Box 23">
            <a:extLst>
              <a:ext uri="{FF2B5EF4-FFF2-40B4-BE49-F238E27FC236}">
                <a16:creationId xmlns:a16="http://schemas.microsoft.com/office/drawing/2014/main" id="{4BC3B837-73FA-4B6D-BBD9-0F2247F83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135" y="212229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46" name="Text Box 23">
            <a:extLst>
              <a:ext uri="{FF2B5EF4-FFF2-40B4-BE49-F238E27FC236}">
                <a16:creationId xmlns:a16="http://schemas.microsoft.com/office/drawing/2014/main" id="{BB676843-D767-408E-A275-00F646A4D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3929" y="571570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47" name="AutoShape 11">
            <a:extLst>
              <a:ext uri="{FF2B5EF4-FFF2-40B4-BE49-F238E27FC236}">
                <a16:creationId xmlns:a16="http://schemas.microsoft.com/office/drawing/2014/main" id="{13B61073-35E5-4A7F-8A71-D00B302AC6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26513" y="24693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Text Box 23">
            <a:extLst>
              <a:ext uri="{FF2B5EF4-FFF2-40B4-BE49-F238E27FC236}">
                <a16:creationId xmlns:a16="http://schemas.microsoft.com/office/drawing/2014/main" id="{D2A01269-3130-444F-8128-81DE399FB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735" y="233374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49" name="Rounded Rectangle 49">
            <a:extLst>
              <a:ext uri="{FF2B5EF4-FFF2-40B4-BE49-F238E27FC236}">
                <a16:creationId xmlns:a16="http://schemas.microsoft.com/office/drawing/2014/main" id="{D383FB9F-0DE1-4A2E-8E81-227C59C7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335" y="219214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50" name="AutoShape 11">
            <a:extLst>
              <a:ext uri="{FF2B5EF4-FFF2-40B4-BE49-F238E27FC236}">
                <a16:creationId xmlns:a16="http://schemas.microsoft.com/office/drawing/2014/main" id="{447EA105-CF3A-41C0-9A16-56C96E127208}"/>
              </a:ext>
            </a:extLst>
          </p:cNvPr>
          <p:cNvCxnSpPr>
            <a:cxnSpLocks noChangeShapeType="1"/>
            <a:stCxn id="149" idx="3"/>
            <a:endCxn id="148" idx="1"/>
          </p:cNvCxnSpPr>
          <p:nvPr/>
        </p:nvCxnSpPr>
        <p:spPr bwMode="auto">
          <a:xfrm>
            <a:off x="4969135" y="245884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Elbow Connector 164">
            <a:extLst>
              <a:ext uri="{FF2B5EF4-FFF2-40B4-BE49-F238E27FC236}">
                <a16:creationId xmlns:a16="http://schemas.microsoft.com/office/drawing/2014/main" id="{55FB103C-4DB5-4721-B7B8-9A3888B0F2A5}"/>
              </a:ext>
            </a:extLst>
          </p:cNvPr>
          <p:cNvCxnSpPr>
            <a:stCxn id="160" idx="3"/>
            <a:endCxn id="137" idx="0"/>
          </p:cNvCxnSpPr>
          <p:nvPr/>
        </p:nvCxnSpPr>
        <p:spPr>
          <a:xfrm>
            <a:off x="1417175" y="33269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rapezoid 152">
            <a:extLst>
              <a:ext uri="{FF2B5EF4-FFF2-40B4-BE49-F238E27FC236}">
                <a16:creationId xmlns:a16="http://schemas.microsoft.com/office/drawing/2014/main" id="{A3D9E083-C744-46AF-84E1-232E085AC39D}"/>
              </a:ext>
            </a:extLst>
          </p:cNvPr>
          <p:cNvSpPr/>
          <p:nvPr/>
        </p:nvSpPr>
        <p:spPr bwMode="auto">
          <a:xfrm rot="5400000">
            <a:off x="2360277" y="22431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54" name="Text Box 23">
            <a:extLst>
              <a:ext uri="{FF2B5EF4-FFF2-40B4-BE49-F238E27FC236}">
                <a16:creationId xmlns:a16="http://schemas.microsoft.com/office/drawing/2014/main" id="{F673D72D-CBB9-4E04-99EA-49095FD2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913" y="2062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55" name="Text Box 23">
            <a:extLst>
              <a:ext uri="{FF2B5EF4-FFF2-40B4-BE49-F238E27FC236}">
                <a16:creationId xmlns:a16="http://schemas.microsoft.com/office/drawing/2014/main" id="{275DE86F-4650-4760-B956-CFD24FC6F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913" y="27993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A0B5F122-DA57-4879-BAA6-AF9CE2BE9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113" y="24057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57" name="AutoShape 11">
            <a:extLst>
              <a:ext uri="{FF2B5EF4-FFF2-40B4-BE49-F238E27FC236}">
                <a16:creationId xmlns:a16="http://schemas.microsoft.com/office/drawing/2014/main" id="{B719502F-2CF9-4624-988A-B84F14188B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12113" y="22151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41">
            <a:extLst>
              <a:ext uri="{FF2B5EF4-FFF2-40B4-BE49-F238E27FC236}">
                <a16:creationId xmlns:a16="http://schemas.microsoft.com/office/drawing/2014/main" id="{E2D13593-45C8-46BF-87A5-68DB56357292}"/>
              </a:ext>
            </a:extLst>
          </p:cNvPr>
          <p:cNvCxnSpPr>
            <a:cxnSpLocks noChangeShapeType="1"/>
            <a:endCxn id="155" idx="1"/>
          </p:cNvCxnSpPr>
          <p:nvPr/>
        </p:nvCxnSpPr>
        <p:spPr bwMode="auto">
          <a:xfrm rot="5400000" flipH="1" flipV="1">
            <a:off x="2019993" y="31422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Text Box 23">
            <a:extLst>
              <a:ext uri="{FF2B5EF4-FFF2-40B4-BE49-F238E27FC236}">
                <a16:creationId xmlns:a16="http://schemas.microsoft.com/office/drawing/2014/main" id="{BC39853B-B959-45C1-B432-E5D0B080F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513" y="20627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60" name="Flowchart: Terminator 159">
            <a:extLst>
              <a:ext uri="{FF2B5EF4-FFF2-40B4-BE49-F238E27FC236}">
                <a16:creationId xmlns:a16="http://schemas.microsoft.com/office/drawing/2014/main" id="{BC7CAE56-EA48-4FD8-8393-3AC6053C3B22}"/>
              </a:ext>
            </a:extLst>
          </p:cNvPr>
          <p:cNvSpPr/>
          <p:nvPr/>
        </p:nvSpPr>
        <p:spPr>
          <a:xfrm>
            <a:off x="1191299" y="30640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61" name="Elbow Connector 177">
            <a:extLst>
              <a:ext uri="{FF2B5EF4-FFF2-40B4-BE49-F238E27FC236}">
                <a16:creationId xmlns:a16="http://schemas.microsoft.com/office/drawing/2014/main" id="{3B02738E-7080-4DFA-8689-F1D0B7E14D5F}"/>
              </a:ext>
            </a:extLst>
          </p:cNvPr>
          <p:cNvCxnSpPr/>
          <p:nvPr/>
        </p:nvCxnSpPr>
        <p:spPr>
          <a:xfrm rot="10800000" flipV="1">
            <a:off x="1191300" y="19313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ECF657-8E51-4E92-893E-9F4CEF14ECEF}"/>
              </a:ext>
            </a:extLst>
          </p:cNvPr>
          <p:cNvGrpSpPr/>
          <p:nvPr/>
        </p:nvGrpSpPr>
        <p:grpSpPr>
          <a:xfrm>
            <a:off x="4457996" y="2939391"/>
            <a:ext cx="1597509" cy="2720691"/>
            <a:chOff x="3731000" y="3093507"/>
            <a:chExt cx="1384508" cy="2357932"/>
          </a:xfrm>
        </p:grpSpPr>
        <p:sp>
          <p:nvSpPr>
            <p:cNvPr id="163" name="Rectangle 7">
              <a:extLst>
                <a:ext uri="{FF2B5EF4-FFF2-40B4-BE49-F238E27FC236}">
                  <a16:creationId xmlns:a16="http://schemas.microsoft.com/office/drawing/2014/main" id="{B1BB2740-C9C0-4D23-A72D-F73CBD75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B596F59F-04C7-4733-898E-7B5E000D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65" name="Text Box 23">
              <a:extLst>
                <a:ext uri="{FF2B5EF4-FFF2-40B4-BE49-F238E27FC236}">
                  <a16:creationId xmlns:a16="http://schemas.microsoft.com/office/drawing/2014/main" id="{5304F9F4-04A1-4B83-A97B-B8192DF16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66" name="Text Box 23">
              <a:extLst>
                <a:ext uri="{FF2B5EF4-FFF2-40B4-BE49-F238E27FC236}">
                  <a16:creationId xmlns:a16="http://schemas.microsoft.com/office/drawing/2014/main" id="{B8D77AD3-7DBE-45A4-AAA5-A2E5CC4E4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67" name="Text Box 23">
              <a:extLst>
                <a:ext uri="{FF2B5EF4-FFF2-40B4-BE49-F238E27FC236}">
                  <a16:creationId xmlns:a16="http://schemas.microsoft.com/office/drawing/2014/main" id="{108955AA-C7B1-4DBC-BFC4-54CD734E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68" name="Text Box 23">
              <a:extLst>
                <a:ext uri="{FF2B5EF4-FFF2-40B4-BE49-F238E27FC236}">
                  <a16:creationId xmlns:a16="http://schemas.microsoft.com/office/drawing/2014/main" id="{2A82DA1F-58BD-48AA-9A64-00921B414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69" name="Text Box 23">
              <a:extLst>
                <a:ext uri="{FF2B5EF4-FFF2-40B4-BE49-F238E27FC236}">
                  <a16:creationId xmlns:a16="http://schemas.microsoft.com/office/drawing/2014/main" id="{BFAC46B7-9738-499E-8524-51D72269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70" name="Rounded Rectangle 49">
              <a:extLst>
                <a:ext uri="{FF2B5EF4-FFF2-40B4-BE49-F238E27FC236}">
                  <a16:creationId xmlns:a16="http://schemas.microsoft.com/office/drawing/2014/main" id="{52B58E0D-51DE-45B3-B209-758DE50B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71" name="Straight Connector 253">
              <a:extLst>
                <a:ext uri="{FF2B5EF4-FFF2-40B4-BE49-F238E27FC236}">
                  <a16:creationId xmlns:a16="http://schemas.microsoft.com/office/drawing/2014/main" id="{44B21788-DB4B-48C2-9A82-22266B33F4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2" name="Text Box 23">
              <a:extLst>
                <a:ext uri="{FF2B5EF4-FFF2-40B4-BE49-F238E27FC236}">
                  <a16:creationId xmlns:a16="http://schemas.microsoft.com/office/drawing/2014/main" id="{4D8E3C08-F5C8-42E8-97DE-51FAA78E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73" name="Text Box 23">
              <a:extLst>
                <a:ext uri="{FF2B5EF4-FFF2-40B4-BE49-F238E27FC236}">
                  <a16:creationId xmlns:a16="http://schemas.microsoft.com/office/drawing/2014/main" id="{20082751-DB92-4230-BE05-C916E83D2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74" name="Text Box 23">
              <a:extLst>
                <a:ext uri="{FF2B5EF4-FFF2-40B4-BE49-F238E27FC236}">
                  <a16:creationId xmlns:a16="http://schemas.microsoft.com/office/drawing/2014/main" id="{788A1A12-F76E-431F-98AA-BB019949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75" name="Straight Connector 253">
              <a:extLst>
                <a:ext uri="{FF2B5EF4-FFF2-40B4-BE49-F238E27FC236}">
                  <a16:creationId xmlns:a16="http://schemas.microsoft.com/office/drawing/2014/main" id="{8A18B4F7-5850-42E4-B4D9-95CA7CD027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6" name="AutoShape 11">
            <a:extLst>
              <a:ext uri="{FF2B5EF4-FFF2-40B4-BE49-F238E27FC236}">
                <a16:creationId xmlns:a16="http://schemas.microsoft.com/office/drawing/2014/main" id="{B6AC083F-48D9-45CD-9CEC-B0B5B7407B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7425" y="19217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434C4AE-9EFB-4A7A-AB86-A43F54156016}"/>
              </a:ext>
            </a:extLst>
          </p:cNvPr>
          <p:cNvSpPr/>
          <p:nvPr/>
        </p:nvSpPr>
        <p:spPr>
          <a:xfrm>
            <a:off x="6351817" y="18795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FDA6112-F17A-40D2-8A9E-C8C2AAC589D2}"/>
              </a:ext>
            </a:extLst>
          </p:cNvPr>
          <p:cNvSpPr/>
          <p:nvPr/>
        </p:nvSpPr>
        <p:spPr>
          <a:xfrm>
            <a:off x="3947174" y="18799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9" name="AutoShape 11">
            <a:extLst>
              <a:ext uri="{FF2B5EF4-FFF2-40B4-BE49-F238E27FC236}">
                <a16:creationId xmlns:a16="http://schemas.microsoft.com/office/drawing/2014/main" id="{12B45FB4-E116-4E63-ACD0-529F8F95D4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6879" y="37394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AutoShape 11">
            <a:extLst>
              <a:ext uri="{FF2B5EF4-FFF2-40B4-BE49-F238E27FC236}">
                <a16:creationId xmlns:a16="http://schemas.microsoft.com/office/drawing/2014/main" id="{F67A08A2-81A6-4E78-830D-25526E12F1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72873" y="5324570"/>
            <a:ext cx="67250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AutoShape 11">
            <a:extLst>
              <a:ext uri="{FF2B5EF4-FFF2-40B4-BE49-F238E27FC236}">
                <a16:creationId xmlns:a16="http://schemas.microsoft.com/office/drawing/2014/main" id="{481E1370-B85C-446D-BFEC-166D96A5F0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1175" y="39977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AutoShape 11">
            <a:extLst>
              <a:ext uri="{FF2B5EF4-FFF2-40B4-BE49-F238E27FC236}">
                <a16:creationId xmlns:a16="http://schemas.microsoft.com/office/drawing/2014/main" id="{4EE67484-3B16-4F24-8942-B7E1A1AD4F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516" y="44601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6C41C48-1071-47A3-8140-1F45FB3B0815}"/>
              </a:ext>
            </a:extLst>
          </p:cNvPr>
          <p:cNvSpPr/>
          <p:nvPr/>
        </p:nvSpPr>
        <p:spPr>
          <a:xfrm>
            <a:off x="8417791" y="18795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8" name="AutoShape 11">
            <a:extLst>
              <a:ext uri="{FF2B5EF4-FFF2-40B4-BE49-F238E27FC236}">
                <a16:creationId xmlns:a16="http://schemas.microsoft.com/office/drawing/2014/main" id="{90C2BD47-A39E-45FB-B6B5-81F8DD8A13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0006" y="43471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hape 127">
            <a:extLst>
              <a:ext uri="{FF2B5EF4-FFF2-40B4-BE49-F238E27FC236}">
                <a16:creationId xmlns:a16="http://schemas.microsoft.com/office/drawing/2014/main" id="{4C6B777B-8D9E-4B3D-9E92-7EB94CE37E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1487" y="445794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50BE98B-3BBD-4D66-86AF-E4BCD5AC3C35}"/>
              </a:ext>
            </a:extLst>
          </p:cNvPr>
          <p:cNvSpPr/>
          <p:nvPr/>
        </p:nvSpPr>
        <p:spPr>
          <a:xfrm>
            <a:off x="10094457" y="18793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AutoShape 11">
            <a:extLst>
              <a:ext uri="{FF2B5EF4-FFF2-40B4-BE49-F238E27FC236}">
                <a16:creationId xmlns:a16="http://schemas.microsoft.com/office/drawing/2014/main" id="{1DE58F9D-8023-451D-A22C-DF2E8D34B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3961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AutoShape 11">
            <a:extLst>
              <a:ext uri="{FF2B5EF4-FFF2-40B4-BE49-F238E27FC236}">
                <a16:creationId xmlns:a16="http://schemas.microsoft.com/office/drawing/2014/main" id="{C31D600D-8971-4E85-8602-F965239D56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7067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Elbow Connector 92">
            <a:extLst>
              <a:ext uri="{FF2B5EF4-FFF2-40B4-BE49-F238E27FC236}">
                <a16:creationId xmlns:a16="http://schemas.microsoft.com/office/drawing/2014/main" id="{AE8D81EA-62ED-49BC-9733-53719F1290C4}"/>
              </a:ext>
            </a:extLst>
          </p:cNvPr>
          <p:cNvCxnSpPr/>
          <p:nvPr/>
        </p:nvCxnSpPr>
        <p:spPr>
          <a:xfrm rot="10800000" flipH="1" flipV="1">
            <a:off x="8867079" y="43373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AutoShape 11">
            <a:extLst>
              <a:ext uri="{FF2B5EF4-FFF2-40B4-BE49-F238E27FC236}">
                <a16:creationId xmlns:a16="http://schemas.microsoft.com/office/drawing/2014/main" id="{9EEC63E3-D3D8-40EE-9AA7-D11A52104E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8478" y="204257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414BC6B-615E-4C6E-8159-DE7FCC6A9774}"/>
              </a:ext>
            </a:extLst>
          </p:cNvPr>
          <p:cNvSpPr txBox="1"/>
          <p:nvPr/>
        </p:nvSpPr>
        <p:spPr>
          <a:xfrm>
            <a:off x="3752174" y="18792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F32DE0-7126-4817-A8AA-1A1BA5699AA6}"/>
              </a:ext>
            </a:extLst>
          </p:cNvPr>
          <p:cNvSpPr txBox="1"/>
          <p:nvPr/>
        </p:nvSpPr>
        <p:spPr>
          <a:xfrm>
            <a:off x="6085985" y="18792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8566716-A446-42B2-9C05-4C5BC9887306}"/>
              </a:ext>
            </a:extLst>
          </p:cNvPr>
          <p:cNvSpPr txBox="1"/>
          <p:nvPr/>
        </p:nvSpPr>
        <p:spPr>
          <a:xfrm>
            <a:off x="8099963" y="18755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9E95A38-4C95-4BA0-914D-ADF9DD2ABED7}"/>
              </a:ext>
            </a:extLst>
          </p:cNvPr>
          <p:cNvSpPr txBox="1"/>
          <p:nvPr/>
        </p:nvSpPr>
        <p:spPr>
          <a:xfrm>
            <a:off x="9720870" y="18721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02" name="Flowchart: Terminator 201">
            <a:extLst>
              <a:ext uri="{FF2B5EF4-FFF2-40B4-BE49-F238E27FC236}">
                <a16:creationId xmlns:a16="http://schemas.microsoft.com/office/drawing/2014/main" id="{74A92B20-F85C-413B-88CB-052FCA1D1B25}"/>
              </a:ext>
            </a:extLst>
          </p:cNvPr>
          <p:cNvSpPr/>
          <p:nvPr/>
        </p:nvSpPr>
        <p:spPr>
          <a:xfrm>
            <a:off x="6709479" y="55337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3F7E7721-D71B-463D-8528-6050BA6E5A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2750" y="58475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3662DEA8-FE36-4EED-BF96-E784FA486E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5341949"/>
            <a:ext cx="2080369" cy="311536"/>
          </a:xfrm>
          <a:prstGeom prst="bentConnector3">
            <a:avLst>
              <a:gd name="adj1" fmla="val -21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127">
            <a:extLst>
              <a:ext uri="{FF2B5EF4-FFF2-40B4-BE49-F238E27FC236}">
                <a16:creationId xmlns:a16="http://schemas.microsoft.com/office/drawing/2014/main" id="{4A376240-7D62-4181-9ABD-9D8AA8C7E8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5656922"/>
            <a:ext cx="2087419" cy="238284"/>
          </a:xfrm>
          <a:prstGeom prst="bentConnector3">
            <a:avLst>
              <a:gd name="adj1" fmla="val -79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E165775C-D96A-45E7-8EF2-39D24688E9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958" y="56630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6619E9AF-9B57-447B-9702-8AB009B332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2545" y="58992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127">
            <a:extLst>
              <a:ext uri="{FF2B5EF4-FFF2-40B4-BE49-F238E27FC236}">
                <a16:creationId xmlns:a16="http://schemas.microsoft.com/office/drawing/2014/main" id="{7A78D099-E448-446A-ACBF-2BD929CC9790}"/>
              </a:ext>
            </a:extLst>
          </p:cNvPr>
          <p:cNvCxnSpPr>
            <a:cxnSpLocks noChangeShapeType="1"/>
            <a:stCxn id="146" idx="3"/>
            <a:endCxn id="166" idx="1"/>
          </p:cNvCxnSpPr>
          <p:nvPr/>
        </p:nvCxnSpPr>
        <p:spPr bwMode="auto">
          <a:xfrm flipH="1" flipV="1">
            <a:off x="4760105" y="4061540"/>
            <a:ext cx="5546224" cy="1781120"/>
          </a:xfrm>
          <a:prstGeom prst="bentConnector5">
            <a:avLst>
              <a:gd name="adj1" fmla="val -4122"/>
              <a:gd name="adj2" fmla="val -17867"/>
              <a:gd name="adj3" fmla="val 106641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Elbow Connector 176">
            <a:extLst>
              <a:ext uri="{FF2B5EF4-FFF2-40B4-BE49-F238E27FC236}">
                <a16:creationId xmlns:a16="http://schemas.microsoft.com/office/drawing/2014/main" id="{572C7CD3-2B53-45C6-8453-D37B93CAB4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91304" y="1565113"/>
            <a:ext cx="4814119" cy="1899244"/>
          </a:xfrm>
          <a:prstGeom prst="bentConnector3">
            <a:avLst>
              <a:gd name="adj1" fmla="val 107774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0D1F2882-33C9-4669-975B-C72A79FE89CB}"/>
              </a:ext>
            </a:extLst>
          </p:cNvPr>
          <p:cNvSpPr/>
          <p:nvPr/>
        </p:nvSpPr>
        <p:spPr>
          <a:xfrm>
            <a:off x="6080667" y="4076183"/>
            <a:ext cx="221144" cy="3015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527517"/>
            <a:r>
              <a:rPr lang="en-US" sz="1615" b="1" dirty="0">
                <a:solidFill>
                  <a:prstClr val="white"/>
                </a:solidFill>
                <a:latin typeface="Calibri"/>
              </a:rPr>
              <a:t>=</a:t>
            </a:r>
          </a:p>
        </p:txBody>
      </p:sp>
      <p:cxnSp>
        <p:nvCxnSpPr>
          <p:cNvPr id="216" name="Shape 127">
            <a:extLst>
              <a:ext uri="{FF2B5EF4-FFF2-40B4-BE49-F238E27FC236}">
                <a16:creationId xmlns:a16="http://schemas.microsoft.com/office/drawing/2014/main" id="{DFD1F0A8-F1D6-4725-A9C4-FE5671A897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0958" y="4738202"/>
            <a:ext cx="355565" cy="586286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Elbow Connector 39">
            <a:extLst>
              <a:ext uri="{FF2B5EF4-FFF2-40B4-BE49-F238E27FC236}">
                <a16:creationId xmlns:a16="http://schemas.microsoft.com/office/drawing/2014/main" id="{4652AB49-54B9-4E67-8F5F-CFD08B294DDF}"/>
              </a:ext>
            </a:extLst>
          </p:cNvPr>
          <p:cNvCxnSpPr>
            <a:cxnSpLocks/>
            <a:endCxn id="149" idx="2"/>
          </p:cNvCxnSpPr>
          <p:nvPr/>
        </p:nvCxnSpPr>
        <p:spPr>
          <a:xfrm rot="16200000" flipV="1">
            <a:off x="4020843" y="3330934"/>
            <a:ext cx="2598946" cy="1388162"/>
          </a:xfrm>
          <a:prstGeom prst="bentConnector3">
            <a:avLst>
              <a:gd name="adj1" fmla="val 94468"/>
            </a:avLst>
          </a:prstGeom>
          <a:ln w="19050">
            <a:solidFill>
              <a:srgbClr val="FF0000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AutoShape 11">
            <a:extLst>
              <a:ext uri="{FF2B5EF4-FFF2-40B4-BE49-F238E27FC236}">
                <a16:creationId xmlns:a16="http://schemas.microsoft.com/office/drawing/2014/main" id="{8CC34625-ECB2-4B15-92B7-7EB14ACD54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8736" y="39944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9" name="Oval Callout 137">
            <a:extLst>
              <a:ext uri="{FF2B5EF4-FFF2-40B4-BE49-F238E27FC236}">
                <a16:creationId xmlns:a16="http://schemas.microsoft.com/office/drawing/2014/main" id="{5B4A141F-3AC7-4572-81C5-B8725947FE37}"/>
              </a:ext>
            </a:extLst>
          </p:cNvPr>
          <p:cNvSpPr/>
          <p:nvPr/>
        </p:nvSpPr>
        <p:spPr>
          <a:xfrm>
            <a:off x="6198173" y="1956346"/>
            <a:ext cx="3889117" cy="1583015"/>
          </a:xfrm>
          <a:prstGeom prst="wedgeEllipseCallout">
            <a:avLst>
              <a:gd name="adj1" fmla="val -47876"/>
              <a:gd name="adj2" fmla="val 85622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The comparison result is passed to control logic to take branch target address as next PC</a:t>
            </a:r>
          </a:p>
        </p:txBody>
      </p:sp>
    </p:spTree>
    <p:extLst>
      <p:ext uri="{BB962C8B-B14F-4D97-AF65-F5344CB8AC3E}">
        <p14:creationId xmlns:p14="http://schemas.microsoft.com/office/powerpoint/2010/main" val="5549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</p:spTree>
    <p:extLst>
      <p:ext uri="{BB962C8B-B14F-4D97-AF65-F5344CB8AC3E}">
        <p14:creationId xmlns:p14="http://schemas.microsoft.com/office/powerpoint/2010/main" val="396074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E2BAC505-6A08-419C-B346-2D763E687F01}"/>
              </a:ext>
            </a:extLst>
          </p:cNvPr>
          <p:cNvSpPr/>
          <p:nvPr/>
        </p:nvSpPr>
        <p:spPr bwMode="auto">
          <a:xfrm>
            <a:off x="8832461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99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7848743E-0C85-4464-92A6-618CA5B1A9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29663" y="58475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AutoShape 11">
            <a:extLst>
              <a:ext uri="{FF2B5EF4-FFF2-40B4-BE49-F238E27FC236}">
                <a16:creationId xmlns:a16="http://schemas.microsoft.com/office/drawing/2014/main" id="{430BBDD1-81AB-40AB-80F9-9815F4A360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12656" y="5158457"/>
            <a:ext cx="40942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5CED806A-D83B-4068-89E8-EA6F7F44659D}"/>
              </a:ext>
            </a:extLst>
          </p:cNvPr>
          <p:cNvCxnSpPr>
            <a:cxnSpLocks/>
          </p:cNvCxnSpPr>
          <p:nvPr/>
        </p:nvCxnSpPr>
        <p:spPr>
          <a:xfrm>
            <a:off x="6191239" y="3993491"/>
            <a:ext cx="0" cy="466685"/>
          </a:xfrm>
          <a:prstGeom prst="line">
            <a:avLst/>
          </a:prstGeom>
          <a:ln w="2222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28">
            <a:extLst>
              <a:ext uri="{FF2B5EF4-FFF2-40B4-BE49-F238E27FC236}">
                <a16:creationId xmlns:a16="http://schemas.microsoft.com/office/drawing/2014/main" id="{E5AC9711-29CE-4B7D-BECD-60747DFAAA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0392" y="1794899"/>
            <a:ext cx="670673" cy="192403"/>
          </a:xfrm>
          <a:prstGeom prst="bentConnector3">
            <a:avLst>
              <a:gd name="adj1" fmla="val 8"/>
            </a:avLst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Branch Determination: Issues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09" y="1055129"/>
            <a:ext cx="11154266" cy="4964611"/>
          </a:xfrm>
        </p:spPr>
        <p:txBody>
          <a:bodyPr>
            <a:normAutofit/>
          </a:bodyPr>
          <a:lstStyle/>
          <a:p>
            <a:r>
              <a:rPr lang="en-US" sz="2400" b="1" dirty="0"/>
              <a:t>Target address can be calculated earlier by moving shift-left-2 and Adder</a:t>
            </a:r>
          </a:p>
        </p:txBody>
      </p:sp>
      <p:sp>
        <p:nvSpPr>
          <p:cNvPr id="114" name="Trapezoid 113">
            <a:extLst>
              <a:ext uri="{FF2B5EF4-FFF2-40B4-BE49-F238E27FC236}">
                <a16:creationId xmlns:a16="http://schemas.microsoft.com/office/drawing/2014/main" id="{A68F3665-A497-43B2-8BA4-3891CFC404DA}"/>
              </a:ext>
            </a:extLst>
          </p:cNvPr>
          <p:cNvSpPr/>
          <p:nvPr/>
        </p:nvSpPr>
        <p:spPr bwMode="auto">
          <a:xfrm rot="5400000">
            <a:off x="7050872" y="39680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15" name="Text Box 23">
            <a:extLst>
              <a:ext uri="{FF2B5EF4-FFF2-40B4-BE49-F238E27FC236}">
                <a16:creationId xmlns:a16="http://schemas.microsoft.com/office/drawing/2014/main" id="{0B38157F-CF18-439F-9E3A-EDAAC6DF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41585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16" name="Text Box 23">
            <a:extLst>
              <a:ext uri="{FF2B5EF4-FFF2-40B4-BE49-F238E27FC236}">
                <a16:creationId xmlns:a16="http://schemas.microsoft.com/office/drawing/2014/main" id="{45A1BAF4-07F2-403A-A058-2A4426E63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9972" y="38537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17" name="Rectangle 7">
            <a:extLst>
              <a:ext uri="{FF2B5EF4-FFF2-40B4-BE49-F238E27FC236}">
                <a16:creationId xmlns:a16="http://schemas.microsoft.com/office/drawing/2014/main" id="{47A9C3C6-20AF-4088-A34F-A2B921E5E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479" y="41378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18" name="Text Box 23">
            <a:extLst>
              <a:ext uri="{FF2B5EF4-FFF2-40B4-BE49-F238E27FC236}">
                <a16:creationId xmlns:a16="http://schemas.microsoft.com/office/drawing/2014/main" id="{81EDCF89-AE82-4E09-A32B-F018587BB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2235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19" name="Text Box 23">
            <a:extLst>
              <a:ext uri="{FF2B5EF4-FFF2-40B4-BE49-F238E27FC236}">
                <a16:creationId xmlns:a16="http://schemas.microsoft.com/office/drawing/2014/main" id="{BE00605F-A40D-4024-8451-EB420FFF9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0479" y="449978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20" name="Text Box 23">
            <a:extLst>
              <a:ext uri="{FF2B5EF4-FFF2-40B4-BE49-F238E27FC236}">
                <a16:creationId xmlns:a16="http://schemas.microsoft.com/office/drawing/2014/main" id="{7CA1BC7B-DECC-4674-B29A-937C5952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479" y="48982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21" name="Text Box 23">
            <a:extLst>
              <a:ext uri="{FF2B5EF4-FFF2-40B4-BE49-F238E27FC236}">
                <a16:creationId xmlns:a16="http://schemas.microsoft.com/office/drawing/2014/main" id="{D127D967-160F-49A0-9B0A-01C35ABDD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9760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22" name="Text Box 23">
            <a:extLst>
              <a:ext uri="{FF2B5EF4-FFF2-40B4-BE49-F238E27FC236}">
                <a16:creationId xmlns:a16="http://schemas.microsoft.com/office/drawing/2014/main" id="{9098D040-0C37-4D56-A75D-7F18A300D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079" y="42362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23" name="AutoShape 11">
            <a:extLst>
              <a:ext uri="{FF2B5EF4-FFF2-40B4-BE49-F238E27FC236}">
                <a16:creationId xmlns:a16="http://schemas.microsoft.com/office/drawing/2014/main" id="{108656EF-6D27-498B-B651-2C1B8A90F1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3927" y="3993491"/>
            <a:ext cx="4718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1">
            <a:extLst>
              <a:ext uri="{FF2B5EF4-FFF2-40B4-BE49-F238E27FC236}">
                <a16:creationId xmlns:a16="http://schemas.microsoft.com/office/drawing/2014/main" id="{22483BE5-0807-4FB3-A34B-4FAB7DD0A993}"/>
              </a:ext>
            </a:extLst>
          </p:cNvPr>
          <p:cNvCxnSpPr>
            <a:cxnSpLocks noChangeShapeType="1"/>
            <a:endCxn id="118" idx="1"/>
          </p:cNvCxnSpPr>
          <p:nvPr/>
        </p:nvCxnSpPr>
        <p:spPr bwMode="auto">
          <a:xfrm>
            <a:off x="8630566" y="43489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Shape 127">
            <a:extLst>
              <a:ext uri="{FF2B5EF4-FFF2-40B4-BE49-F238E27FC236}">
                <a16:creationId xmlns:a16="http://schemas.microsoft.com/office/drawing/2014/main" id="{A7192577-9BCB-4610-8424-98612039E032}"/>
              </a:ext>
            </a:extLst>
          </p:cNvPr>
          <p:cNvCxnSpPr>
            <a:cxnSpLocks noChangeShapeType="1"/>
            <a:endCxn id="167" idx="1"/>
          </p:cNvCxnSpPr>
          <p:nvPr/>
        </p:nvCxnSpPr>
        <p:spPr bwMode="auto">
          <a:xfrm rot="10800000">
            <a:off x="4760105" y="4518741"/>
            <a:ext cx="6100476" cy="54075"/>
          </a:xfrm>
          <a:prstGeom prst="bentConnector5">
            <a:avLst>
              <a:gd name="adj1" fmla="val -3189"/>
              <a:gd name="adj2" fmla="val -3184695"/>
              <a:gd name="adj3" fmla="val 103643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Flowchart: Terminator 125">
            <a:extLst>
              <a:ext uri="{FF2B5EF4-FFF2-40B4-BE49-F238E27FC236}">
                <a16:creationId xmlns:a16="http://schemas.microsoft.com/office/drawing/2014/main" id="{67FCC409-6C7B-461A-B894-95A943248E71}"/>
              </a:ext>
            </a:extLst>
          </p:cNvPr>
          <p:cNvSpPr/>
          <p:nvPr/>
        </p:nvSpPr>
        <p:spPr>
          <a:xfrm>
            <a:off x="6920246" y="43431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27" name="AutoShape 11">
            <a:extLst>
              <a:ext uri="{FF2B5EF4-FFF2-40B4-BE49-F238E27FC236}">
                <a16:creationId xmlns:a16="http://schemas.microsoft.com/office/drawing/2014/main" id="{D741752E-65AB-407A-8FF6-02BE4D2CF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2022" y="4461590"/>
            <a:ext cx="4718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AutoShape 11">
            <a:extLst>
              <a:ext uri="{FF2B5EF4-FFF2-40B4-BE49-F238E27FC236}">
                <a16:creationId xmlns:a16="http://schemas.microsoft.com/office/drawing/2014/main" id="{22DD5462-0679-4598-B528-C6A83AE845EA}"/>
              </a:ext>
            </a:extLst>
          </p:cNvPr>
          <p:cNvCxnSpPr>
            <a:cxnSpLocks noChangeShapeType="1"/>
            <a:stCxn id="126" idx="3"/>
          </p:cNvCxnSpPr>
          <p:nvPr/>
        </p:nvCxnSpPr>
        <p:spPr bwMode="auto">
          <a:xfrm flipV="1">
            <a:off x="7146122" y="46059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Flowchart: Terminator 128">
            <a:extLst>
              <a:ext uri="{FF2B5EF4-FFF2-40B4-BE49-F238E27FC236}">
                <a16:creationId xmlns:a16="http://schemas.microsoft.com/office/drawing/2014/main" id="{E4BDD282-0A1E-4C38-A0FF-97823CD8EB38}"/>
              </a:ext>
            </a:extLst>
          </p:cNvPr>
          <p:cNvSpPr/>
          <p:nvPr/>
        </p:nvSpPr>
        <p:spPr>
          <a:xfrm>
            <a:off x="10634704" y="4300397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5A1D108-3387-4083-BB71-7F6FCBFE32AA}"/>
              </a:ext>
            </a:extLst>
          </p:cNvPr>
          <p:cNvCxnSpPr>
            <a:cxnSpLocks/>
          </p:cNvCxnSpPr>
          <p:nvPr/>
        </p:nvCxnSpPr>
        <p:spPr>
          <a:xfrm>
            <a:off x="9857679" y="4711180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hape 127">
            <a:extLst>
              <a:ext uri="{FF2B5EF4-FFF2-40B4-BE49-F238E27FC236}">
                <a16:creationId xmlns:a16="http://schemas.microsoft.com/office/drawing/2014/main" id="{9D636BC2-68A4-4171-99CB-3801757A85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57387" y="31471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AutoShape 11">
            <a:extLst>
              <a:ext uri="{FF2B5EF4-FFF2-40B4-BE49-F238E27FC236}">
                <a16:creationId xmlns:a16="http://schemas.microsoft.com/office/drawing/2014/main" id="{349840D1-9C59-48BD-B193-52E04131EC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35499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3" name="Group 104">
            <a:extLst>
              <a:ext uri="{FF2B5EF4-FFF2-40B4-BE49-F238E27FC236}">
                <a16:creationId xmlns:a16="http://schemas.microsoft.com/office/drawing/2014/main" id="{A11AE8B9-D620-4D96-9A35-39342183E9DC}"/>
              </a:ext>
            </a:extLst>
          </p:cNvPr>
          <p:cNvGrpSpPr>
            <a:grpSpLocks/>
          </p:cNvGrpSpPr>
          <p:nvPr/>
        </p:nvGrpSpPr>
        <p:grpSpPr bwMode="auto">
          <a:xfrm>
            <a:off x="2445252" y="3160060"/>
            <a:ext cx="1295400" cy="1371600"/>
            <a:chOff x="1447800" y="4191000"/>
            <a:chExt cx="685800" cy="990600"/>
          </a:xfrm>
        </p:grpSpPr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3687B271-2D81-4AA1-90E2-B53F237AD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81F45991-412F-4490-A8F4-932D1F613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46A1A579-09E8-49DA-82ED-E0058C1CA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37" name="Rectangle 7">
            <a:extLst>
              <a:ext uri="{FF2B5EF4-FFF2-40B4-BE49-F238E27FC236}">
                <a16:creationId xmlns:a16="http://schemas.microsoft.com/office/drawing/2014/main" id="{9FBAEDEC-6116-40C9-88C8-C43D17C265C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48911" y="35863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38" name="Straight Connector 24">
            <a:extLst>
              <a:ext uri="{FF2B5EF4-FFF2-40B4-BE49-F238E27FC236}">
                <a16:creationId xmlns:a16="http://schemas.microsoft.com/office/drawing/2014/main" id="{2BEBE3AA-08B5-43B3-817F-8CD750BF3C0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83784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Straight Connector 27">
            <a:extLst>
              <a:ext uri="{FF2B5EF4-FFF2-40B4-BE49-F238E27FC236}">
                <a16:creationId xmlns:a16="http://schemas.microsoft.com/office/drawing/2014/main" id="{0A80F91B-EE9B-473A-B86B-2170623945E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914049" y="32888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0" name="Text Box 22">
            <a:extLst>
              <a:ext uri="{FF2B5EF4-FFF2-40B4-BE49-F238E27FC236}">
                <a16:creationId xmlns:a16="http://schemas.microsoft.com/office/drawing/2014/main" id="{4D3CC3AA-F9E5-4420-B9DC-59C0CAE1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302" y="30061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41" name="Shape 31">
            <a:extLst>
              <a:ext uri="{FF2B5EF4-FFF2-40B4-BE49-F238E27FC236}">
                <a16:creationId xmlns:a16="http://schemas.microsoft.com/office/drawing/2014/main" id="{9DCC00CA-ED3B-4127-96FF-090A274E5949}"/>
              </a:ext>
            </a:extLst>
          </p:cNvPr>
          <p:cNvCxnSpPr>
            <a:cxnSpLocks noChangeShapeType="1"/>
            <a:endCxn id="137" idx="3"/>
          </p:cNvCxnSpPr>
          <p:nvPr/>
        </p:nvCxnSpPr>
        <p:spPr bwMode="auto">
          <a:xfrm>
            <a:off x="1811655" y="31214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11">
            <a:extLst>
              <a:ext uri="{FF2B5EF4-FFF2-40B4-BE49-F238E27FC236}">
                <a16:creationId xmlns:a16="http://schemas.microsoft.com/office/drawing/2014/main" id="{852BFDE4-94E0-4F33-A0E7-DCF3A7423B68}"/>
              </a:ext>
            </a:extLst>
          </p:cNvPr>
          <p:cNvCxnSpPr>
            <a:cxnSpLocks noChangeShapeType="1"/>
            <a:stCxn id="137" idx="2"/>
            <a:endCxn id="136" idx="1"/>
          </p:cNvCxnSpPr>
          <p:nvPr/>
        </p:nvCxnSpPr>
        <p:spPr bwMode="auto">
          <a:xfrm>
            <a:off x="2088674" y="37307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Shape 127">
            <a:extLst>
              <a:ext uri="{FF2B5EF4-FFF2-40B4-BE49-F238E27FC236}">
                <a16:creationId xmlns:a16="http://schemas.microsoft.com/office/drawing/2014/main" id="{09E419FB-F18C-456C-880B-FE58826AE778}"/>
              </a:ext>
            </a:extLst>
          </p:cNvPr>
          <p:cNvCxnSpPr>
            <a:cxnSpLocks noChangeShapeType="1"/>
            <a:endCxn id="170" idx="1"/>
          </p:cNvCxnSpPr>
          <p:nvPr/>
        </p:nvCxnSpPr>
        <p:spPr bwMode="auto">
          <a:xfrm rot="16200000" flipH="1">
            <a:off x="3745437" y="42488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Trapezoid 143">
            <a:extLst>
              <a:ext uri="{FF2B5EF4-FFF2-40B4-BE49-F238E27FC236}">
                <a16:creationId xmlns:a16="http://schemas.microsoft.com/office/drawing/2014/main" id="{B21ED943-057A-4A92-9D1F-B4EDCFA0D284}"/>
              </a:ext>
            </a:extLst>
          </p:cNvPr>
          <p:cNvSpPr/>
          <p:nvPr/>
        </p:nvSpPr>
        <p:spPr bwMode="auto">
          <a:xfrm rot="5400000">
            <a:off x="4931035" y="192258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45" name="Text Box 23">
            <a:extLst>
              <a:ext uri="{FF2B5EF4-FFF2-40B4-BE49-F238E27FC236}">
                <a16:creationId xmlns:a16="http://schemas.microsoft.com/office/drawing/2014/main" id="{4BC3B837-73FA-4B6D-BBD9-0F2247F83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135" y="212229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46" name="Text Box 23">
            <a:extLst>
              <a:ext uri="{FF2B5EF4-FFF2-40B4-BE49-F238E27FC236}">
                <a16:creationId xmlns:a16="http://schemas.microsoft.com/office/drawing/2014/main" id="{BB676843-D767-408E-A275-00F646A4D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3929" y="571570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47" name="AutoShape 11">
            <a:extLst>
              <a:ext uri="{FF2B5EF4-FFF2-40B4-BE49-F238E27FC236}">
                <a16:creationId xmlns:a16="http://schemas.microsoft.com/office/drawing/2014/main" id="{13B61073-35E5-4A7F-8A71-D00B302AC6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26513" y="24693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Text Box 23">
            <a:extLst>
              <a:ext uri="{FF2B5EF4-FFF2-40B4-BE49-F238E27FC236}">
                <a16:creationId xmlns:a16="http://schemas.microsoft.com/office/drawing/2014/main" id="{D2A01269-3130-444F-8128-81DE399FB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735" y="233374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49" name="Rounded Rectangle 49">
            <a:extLst>
              <a:ext uri="{FF2B5EF4-FFF2-40B4-BE49-F238E27FC236}">
                <a16:creationId xmlns:a16="http://schemas.microsoft.com/office/drawing/2014/main" id="{D383FB9F-0DE1-4A2E-8E81-227C59C7E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335" y="219214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50" name="AutoShape 11">
            <a:extLst>
              <a:ext uri="{FF2B5EF4-FFF2-40B4-BE49-F238E27FC236}">
                <a16:creationId xmlns:a16="http://schemas.microsoft.com/office/drawing/2014/main" id="{447EA105-CF3A-41C0-9A16-56C96E127208}"/>
              </a:ext>
            </a:extLst>
          </p:cNvPr>
          <p:cNvCxnSpPr>
            <a:cxnSpLocks noChangeShapeType="1"/>
            <a:stCxn id="149" idx="3"/>
            <a:endCxn id="148" idx="1"/>
          </p:cNvCxnSpPr>
          <p:nvPr/>
        </p:nvCxnSpPr>
        <p:spPr bwMode="auto">
          <a:xfrm>
            <a:off x="4969135" y="245884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Elbow Connector 164">
            <a:extLst>
              <a:ext uri="{FF2B5EF4-FFF2-40B4-BE49-F238E27FC236}">
                <a16:creationId xmlns:a16="http://schemas.microsoft.com/office/drawing/2014/main" id="{55FB103C-4DB5-4721-B7B8-9A3888B0F2A5}"/>
              </a:ext>
            </a:extLst>
          </p:cNvPr>
          <p:cNvCxnSpPr>
            <a:stCxn id="160" idx="3"/>
            <a:endCxn id="137" idx="0"/>
          </p:cNvCxnSpPr>
          <p:nvPr/>
        </p:nvCxnSpPr>
        <p:spPr>
          <a:xfrm>
            <a:off x="1417175" y="33269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rapezoid 152">
            <a:extLst>
              <a:ext uri="{FF2B5EF4-FFF2-40B4-BE49-F238E27FC236}">
                <a16:creationId xmlns:a16="http://schemas.microsoft.com/office/drawing/2014/main" id="{A3D9E083-C744-46AF-84E1-232E085AC39D}"/>
              </a:ext>
            </a:extLst>
          </p:cNvPr>
          <p:cNvSpPr/>
          <p:nvPr/>
        </p:nvSpPr>
        <p:spPr bwMode="auto">
          <a:xfrm rot="5400000">
            <a:off x="2360277" y="22431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54" name="Text Box 23">
            <a:extLst>
              <a:ext uri="{FF2B5EF4-FFF2-40B4-BE49-F238E27FC236}">
                <a16:creationId xmlns:a16="http://schemas.microsoft.com/office/drawing/2014/main" id="{F673D72D-CBB9-4E04-99EA-49095FD2D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913" y="2062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55" name="Text Box 23">
            <a:extLst>
              <a:ext uri="{FF2B5EF4-FFF2-40B4-BE49-F238E27FC236}">
                <a16:creationId xmlns:a16="http://schemas.microsoft.com/office/drawing/2014/main" id="{275DE86F-4650-4760-B956-CFD24FC6F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913" y="27993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A0B5F122-DA57-4879-BAA6-AF9CE2BE9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113" y="24057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57" name="AutoShape 11">
            <a:extLst>
              <a:ext uri="{FF2B5EF4-FFF2-40B4-BE49-F238E27FC236}">
                <a16:creationId xmlns:a16="http://schemas.microsoft.com/office/drawing/2014/main" id="{B719502F-2CF9-4624-988A-B84F14188B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12113" y="22151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Shape 41">
            <a:extLst>
              <a:ext uri="{FF2B5EF4-FFF2-40B4-BE49-F238E27FC236}">
                <a16:creationId xmlns:a16="http://schemas.microsoft.com/office/drawing/2014/main" id="{E2D13593-45C8-46BF-87A5-68DB56357292}"/>
              </a:ext>
            </a:extLst>
          </p:cNvPr>
          <p:cNvCxnSpPr>
            <a:cxnSpLocks noChangeShapeType="1"/>
            <a:endCxn id="155" idx="1"/>
          </p:cNvCxnSpPr>
          <p:nvPr/>
        </p:nvCxnSpPr>
        <p:spPr bwMode="auto">
          <a:xfrm rot="5400000" flipH="1" flipV="1">
            <a:off x="2019993" y="31422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Text Box 23">
            <a:extLst>
              <a:ext uri="{FF2B5EF4-FFF2-40B4-BE49-F238E27FC236}">
                <a16:creationId xmlns:a16="http://schemas.microsoft.com/office/drawing/2014/main" id="{BC39853B-B959-45C1-B432-E5D0B080F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513" y="20627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60" name="Flowchart: Terminator 159">
            <a:extLst>
              <a:ext uri="{FF2B5EF4-FFF2-40B4-BE49-F238E27FC236}">
                <a16:creationId xmlns:a16="http://schemas.microsoft.com/office/drawing/2014/main" id="{BC7CAE56-EA48-4FD8-8393-3AC6053C3B22}"/>
              </a:ext>
            </a:extLst>
          </p:cNvPr>
          <p:cNvSpPr/>
          <p:nvPr/>
        </p:nvSpPr>
        <p:spPr>
          <a:xfrm>
            <a:off x="1191299" y="30640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61" name="Elbow Connector 177">
            <a:extLst>
              <a:ext uri="{FF2B5EF4-FFF2-40B4-BE49-F238E27FC236}">
                <a16:creationId xmlns:a16="http://schemas.microsoft.com/office/drawing/2014/main" id="{3B02738E-7080-4DFA-8689-F1D0B7E14D5F}"/>
              </a:ext>
            </a:extLst>
          </p:cNvPr>
          <p:cNvCxnSpPr/>
          <p:nvPr/>
        </p:nvCxnSpPr>
        <p:spPr>
          <a:xfrm rot="10800000" flipV="1">
            <a:off x="1191300" y="19313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ECF657-8E51-4E92-893E-9F4CEF14ECEF}"/>
              </a:ext>
            </a:extLst>
          </p:cNvPr>
          <p:cNvGrpSpPr/>
          <p:nvPr/>
        </p:nvGrpSpPr>
        <p:grpSpPr>
          <a:xfrm>
            <a:off x="4457996" y="2939391"/>
            <a:ext cx="1597509" cy="2720691"/>
            <a:chOff x="3731000" y="3093507"/>
            <a:chExt cx="1384508" cy="2357932"/>
          </a:xfrm>
        </p:grpSpPr>
        <p:sp>
          <p:nvSpPr>
            <p:cNvPr id="163" name="Rectangle 7">
              <a:extLst>
                <a:ext uri="{FF2B5EF4-FFF2-40B4-BE49-F238E27FC236}">
                  <a16:creationId xmlns:a16="http://schemas.microsoft.com/office/drawing/2014/main" id="{B1BB2740-C9C0-4D23-A72D-F73CBD757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64" name="Text Box 23">
              <a:extLst>
                <a:ext uri="{FF2B5EF4-FFF2-40B4-BE49-F238E27FC236}">
                  <a16:creationId xmlns:a16="http://schemas.microsoft.com/office/drawing/2014/main" id="{B596F59F-04C7-4733-898E-7B5E000D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65" name="Text Box 23">
              <a:extLst>
                <a:ext uri="{FF2B5EF4-FFF2-40B4-BE49-F238E27FC236}">
                  <a16:creationId xmlns:a16="http://schemas.microsoft.com/office/drawing/2014/main" id="{5304F9F4-04A1-4B83-A97B-B8192DF16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66" name="Text Box 23">
              <a:extLst>
                <a:ext uri="{FF2B5EF4-FFF2-40B4-BE49-F238E27FC236}">
                  <a16:creationId xmlns:a16="http://schemas.microsoft.com/office/drawing/2014/main" id="{B8D77AD3-7DBE-45A4-AAA5-A2E5CC4E4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67" name="Text Box 23">
              <a:extLst>
                <a:ext uri="{FF2B5EF4-FFF2-40B4-BE49-F238E27FC236}">
                  <a16:creationId xmlns:a16="http://schemas.microsoft.com/office/drawing/2014/main" id="{108955AA-C7B1-4DBC-BFC4-54CD734E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68" name="Text Box 23">
              <a:extLst>
                <a:ext uri="{FF2B5EF4-FFF2-40B4-BE49-F238E27FC236}">
                  <a16:creationId xmlns:a16="http://schemas.microsoft.com/office/drawing/2014/main" id="{2A82DA1F-58BD-48AA-9A64-00921B414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69" name="Text Box 23">
              <a:extLst>
                <a:ext uri="{FF2B5EF4-FFF2-40B4-BE49-F238E27FC236}">
                  <a16:creationId xmlns:a16="http://schemas.microsoft.com/office/drawing/2014/main" id="{BFAC46B7-9738-499E-8524-51D72269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70" name="Rounded Rectangle 49">
              <a:extLst>
                <a:ext uri="{FF2B5EF4-FFF2-40B4-BE49-F238E27FC236}">
                  <a16:creationId xmlns:a16="http://schemas.microsoft.com/office/drawing/2014/main" id="{52B58E0D-51DE-45B3-B209-758DE50B0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71" name="Straight Connector 253">
              <a:extLst>
                <a:ext uri="{FF2B5EF4-FFF2-40B4-BE49-F238E27FC236}">
                  <a16:creationId xmlns:a16="http://schemas.microsoft.com/office/drawing/2014/main" id="{44B21788-DB4B-48C2-9A82-22266B33F4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2" name="Text Box 23">
              <a:extLst>
                <a:ext uri="{FF2B5EF4-FFF2-40B4-BE49-F238E27FC236}">
                  <a16:creationId xmlns:a16="http://schemas.microsoft.com/office/drawing/2014/main" id="{4D8E3C08-F5C8-42E8-97DE-51FAA78E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73" name="Text Box 23">
              <a:extLst>
                <a:ext uri="{FF2B5EF4-FFF2-40B4-BE49-F238E27FC236}">
                  <a16:creationId xmlns:a16="http://schemas.microsoft.com/office/drawing/2014/main" id="{20082751-DB92-4230-BE05-C916E83D2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74" name="Text Box 23">
              <a:extLst>
                <a:ext uri="{FF2B5EF4-FFF2-40B4-BE49-F238E27FC236}">
                  <a16:creationId xmlns:a16="http://schemas.microsoft.com/office/drawing/2014/main" id="{788A1A12-F76E-431F-98AA-BB019949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75" name="Straight Connector 253">
              <a:extLst>
                <a:ext uri="{FF2B5EF4-FFF2-40B4-BE49-F238E27FC236}">
                  <a16:creationId xmlns:a16="http://schemas.microsoft.com/office/drawing/2014/main" id="{8A18B4F7-5850-42E4-B4D9-95CA7CD027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6" name="AutoShape 11">
            <a:extLst>
              <a:ext uri="{FF2B5EF4-FFF2-40B4-BE49-F238E27FC236}">
                <a16:creationId xmlns:a16="http://schemas.microsoft.com/office/drawing/2014/main" id="{B6AC083F-48D9-45CD-9CEC-B0B5B7407B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7425" y="19217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434C4AE-9EFB-4A7A-AB86-A43F54156016}"/>
              </a:ext>
            </a:extLst>
          </p:cNvPr>
          <p:cNvSpPr/>
          <p:nvPr/>
        </p:nvSpPr>
        <p:spPr>
          <a:xfrm>
            <a:off x="6351817" y="18795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FDA6112-F17A-40D2-8A9E-C8C2AAC589D2}"/>
              </a:ext>
            </a:extLst>
          </p:cNvPr>
          <p:cNvSpPr/>
          <p:nvPr/>
        </p:nvSpPr>
        <p:spPr>
          <a:xfrm>
            <a:off x="3947174" y="18799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9" name="AutoShape 11">
            <a:extLst>
              <a:ext uri="{FF2B5EF4-FFF2-40B4-BE49-F238E27FC236}">
                <a16:creationId xmlns:a16="http://schemas.microsoft.com/office/drawing/2014/main" id="{12B45FB4-E116-4E63-ACD0-529F8F95D4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6879" y="37394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AutoShape 11">
            <a:extLst>
              <a:ext uri="{FF2B5EF4-FFF2-40B4-BE49-F238E27FC236}">
                <a16:creationId xmlns:a16="http://schemas.microsoft.com/office/drawing/2014/main" id="{F67A08A2-81A6-4E78-830D-25526E12F1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72873" y="5324570"/>
            <a:ext cx="67250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AutoShape 11">
            <a:extLst>
              <a:ext uri="{FF2B5EF4-FFF2-40B4-BE49-F238E27FC236}">
                <a16:creationId xmlns:a16="http://schemas.microsoft.com/office/drawing/2014/main" id="{481E1370-B85C-446D-BFEC-166D96A5F0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1175" y="39977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AutoShape 11">
            <a:extLst>
              <a:ext uri="{FF2B5EF4-FFF2-40B4-BE49-F238E27FC236}">
                <a16:creationId xmlns:a16="http://schemas.microsoft.com/office/drawing/2014/main" id="{4EE67484-3B16-4F24-8942-B7E1A1AD4F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516" y="44601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6C41C48-1071-47A3-8140-1F45FB3B0815}"/>
              </a:ext>
            </a:extLst>
          </p:cNvPr>
          <p:cNvSpPr/>
          <p:nvPr/>
        </p:nvSpPr>
        <p:spPr>
          <a:xfrm>
            <a:off x="8417791" y="18795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8" name="AutoShape 11">
            <a:extLst>
              <a:ext uri="{FF2B5EF4-FFF2-40B4-BE49-F238E27FC236}">
                <a16:creationId xmlns:a16="http://schemas.microsoft.com/office/drawing/2014/main" id="{90C2BD47-A39E-45FB-B6B5-81F8DD8A13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0006" y="43471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hape 127">
            <a:extLst>
              <a:ext uri="{FF2B5EF4-FFF2-40B4-BE49-F238E27FC236}">
                <a16:creationId xmlns:a16="http://schemas.microsoft.com/office/drawing/2014/main" id="{4C6B777B-8D9E-4B3D-9E92-7EB94CE37E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41487" y="445794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50BE98B-3BBD-4D66-86AF-E4BCD5AC3C35}"/>
              </a:ext>
            </a:extLst>
          </p:cNvPr>
          <p:cNvSpPr/>
          <p:nvPr/>
        </p:nvSpPr>
        <p:spPr>
          <a:xfrm>
            <a:off x="10094457" y="18793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3" name="AutoShape 11">
            <a:extLst>
              <a:ext uri="{FF2B5EF4-FFF2-40B4-BE49-F238E27FC236}">
                <a16:creationId xmlns:a16="http://schemas.microsoft.com/office/drawing/2014/main" id="{1DE58F9D-8023-451D-A22C-DF2E8D34B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3961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AutoShape 11">
            <a:extLst>
              <a:ext uri="{FF2B5EF4-FFF2-40B4-BE49-F238E27FC236}">
                <a16:creationId xmlns:a16="http://schemas.microsoft.com/office/drawing/2014/main" id="{C31D600D-8971-4E85-8602-F965239D56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10090" y="47067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Elbow Connector 92">
            <a:extLst>
              <a:ext uri="{FF2B5EF4-FFF2-40B4-BE49-F238E27FC236}">
                <a16:creationId xmlns:a16="http://schemas.microsoft.com/office/drawing/2014/main" id="{AE8D81EA-62ED-49BC-9733-53719F1290C4}"/>
              </a:ext>
            </a:extLst>
          </p:cNvPr>
          <p:cNvCxnSpPr/>
          <p:nvPr/>
        </p:nvCxnSpPr>
        <p:spPr>
          <a:xfrm rot="10800000" flipH="1" flipV="1">
            <a:off x="8867079" y="43373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AutoShape 11">
            <a:extLst>
              <a:ext uri="{FF2B5EF4-FFF2-40B4-BE49-F238E27FC236}">
                <a16:creationId xmlns:a16="http://schemas.microsoft.com/office/drawing/2014/main" id="{9EEC63E3-D3D8-40EE-9AA7-D11A52104E5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8478" y="204257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414BC6B-615E-4C6E-8159-DE7FCC6A9774}"/>
              </a:ext>
            </a:extLst>
          </p:cNvPr>
          <p:cNvSpPr txBox="1"/>
          <p:nvPr/>
        </p:nvSpPr>
        <p:spPr>
          <a:xfrm>
            <a:off x="3752174" y="18792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F32DE0-7126-4817-A8AA-1A1BA5699AA6}"/>
              </a:ext>
            </a:extLst>
          </p:cNvPr>
          <p:cNvSpPr txBox="1"/>
          <p:nvPr/>
        </p:nvSpPr>
        <p:spPr>
          <a:xfrm>
            <a:off x="6085985" y="18792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8566716-A446-42B2-9C05-4C5BC9887306}"/>
              </a:ext>
            </a:extLst>
          </p:cNvPr>
          <p:cNvSpPr txBox="1"/>
          <p:nvPr/>
        </p:nvSpPr>
        <p:spPr>
          <a:xfrm>
            <a:off x="8099963" y="18755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9E95A38-4C95-4BA0-914D-ADF9DD2ABED7}"/>
              </a:ext>
            </a:extLst>
          </p:cNvPr>
          <p:cNvSpPr txBox="1"/>
          <p:nvPr/>
        </p:nvSpPr>
        <p:spPr>
          <a:xfrm>
            <a:off x="9720870" y="18721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02" name="Flowchart: Terminator 201">
            <a:extLst>
              <a:ext uri="{FF2B5EF4-FFF2-40B4-BE49-F238E27FC236}">
                <a16:creationId xmlns:a16="http://schemas.microsoft.com/office/drawing/2014/main" id="{74A92B20-F85C-413B-88CB-052FCA1D1B25}"/>
              </a:ext>
            </a:extLst>
          </p:cNvPr>
          <p:cNvSpPr/>
          <p:nvPr/>
        </p:nvSpPr>
        <p:spPr>
          <a:xfrm>
            <a:off x="6709479" y="55337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3F7E7721-D71B-463D-8528-6050BA6E5A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2750" y="58475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3662DEA8-FE36-4EED-BF96-E784FA486E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5341949"/>
            <a:ext cx="2080369" cy="311536"/>
          </a:xfrm>
          <a:prstGeom prst="bentConnector3">
            <a:avLst>
              <a:gd name="adj1" fmla="val -21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127">
            <a:extLst>
              <a:ext uri="{FF2B5EF4-FFF2-40B4-BE49-F238E27FC236}">
                <a16:creationId xmlns:a16="http://schemas.microsoft.com/office/drawing/2014/main" id="{4A376240-7D62-4181-9ABD-9D8AA8C7E8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3495" y="5656922"/>
            <a:ext cx="2087419" cy="238284"/>
          </a:xfrm>
          <a:prstGeom prst="bentConnector3">
            <a:avLst>
              <a:gd name="adj1" fmla="val -79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E165775C-D96A-45E7-8EF2-39D24688E9C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0958" y="56630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6619E9AF-9B57-447B-9702-8AB009B332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72545" y="58992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127">
            <a:extLst>
              <a:ext uri="{FF2B5EF4-FFF2-40B4-BE49-F238E27FC236}">
                <a16:creationId xmlns:a16="http://schemas.microsoft.com/office/drawing/2014/main" id="{7A78D099-E448-446A-ACBF-2BD929CC9790}"/>
              </a:ext>
            </a:extLst>
          </p:cNvPr>
          <p:cNvCxnSpPr>
            <a:cxnSpLocks noChangeShapeType="1"/>
            <a:stCxn id="146" idx="3"/>
            <a:endCxn id="166" idx="1"/>
          </p:cNvCxnSpPr>
          <p:nvPr/>
        </p:nvCxnSpPr>
        <p:spPr bwMode="auto">
          <a:xfrm flipH="1" flipV="1">
            <a:off x="4760105" y="4061540"/>
            <a:ext cx="5546224" cy="1781120"/>
          </a:xfrm>
          <a:prstGeom prst="bentConnector5">
            <a:avLst>
              <a:gd name="adj1" fmla="val -4122"/>
              <a:gd name="adj2" fmla="val -17867"/>
              <a:gd name="adj3" fmla="val 106641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Elbow Connector 176">
            <a:extLst>
              <a:ext uri="{FF2B5EF4-FFF2-40B4-BE49-F238E27FC236}">
                <a16:creationId xmlns:a16="http://schemas.microsoft.com/office/drawing/2014/main" id="{572C7CD3-2B53-45C6-8453-D37B93CAB4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91304" y="1565113"/>
            <a:ext cx="4814119" cy="1899244"/>
          </a:xfrm>
          <a:prstGeom prst="bentConnector3">
            <a:avLst>
              <a:gd name="adj1" fmla="val 107774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0D1F2882-33C9-4669-975B-C72A79FE89CB}"/>
              </a:ext>
            </a:extLst>
          </p:cNvPr>
          <p:cNvSpPr/>
          <p:nvPr/>
        </p:nvSpPr>
        <p:spPr>
          <a:xfrm>
            <a:off x="6080667" y="4076183"/>
            <a:ext cx="221144" cy="30157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defTabSz="527517"/>
            <a:r>
              <a:rPr lang="en-US" sz="1615" b="1" dirty="0">
                <a:solidFill>
                  <a:prstClr val="white"/>
                </a:solidFill>
                <a:latin typeface="Calibri"/>
              </a:rPr>
              <a:t>=</a:t>
            </a:r>
          </a:p>
        </p:txBody>
      </p:sp>
      <p:cxnSp>
        <p:nvCxnSpPr>
          <p:cNvPr id="216" name="Shape 127">
            <a:extLst>
              <a:ext uri="{FF2B5EF4-FFF2-40B4-BE49-F238E27FC236}">
                <a16:creationId xmlns:a16="http://schemas.microsoft.com/office/drawing/2014/main" id="{DFD1F0A8-F1D6-4725-A9C4-FE5671A897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570958" y="4738202"/>
            <a:ext cx="355565" cy="586286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Elbow Connector 39">
            <a:extLst>
              <a:ext uri="{FF2B5EF4-FFF2-40B4-BE49-F238E27FC236}">
                <a16:creationId xmlns:a16="http://schemas.microsoft.com/office/drawing/2014/main" id="{4652AB49-54B9-4E67-8F5F-CFD08B294DDF}"/>
              </a:ext>
            </a:extLst>
          </p:cNvPr>
          <p:cNvCxnSpPr>
            <a:cxnSpLocks/>
            <a:endCxn id="149" idx="2"/>
          </p:cNvCxnSpPr>
          <p:nvPr/>
        </p:nvCxnSpPr>
        <p:spPr>
          <a:xfrm rot="16200000" flipV="1">
            <a:off x="4020843" y="3330934"/>
            <a:ext cx="2598946" cy="1388162"/>
          </a:xfrm>
          <a:prstGeom prst="bentConnector3">
            <a:avLst>
              <a:gd name="adj1" fmla="val 94468"/>
            </a:avLst>
          </a:prstGeom>
          <a:ln w="19050">
            <a:solidFill>
              <a:srgbClr val="FF0000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AutoShape 11">
            <a:extLst>
              <a:ext uri="{FF2B5EF4-FFF2-40B4-BE49-F238E27FC236}">
                <a16:creationId xmlns:a16="http://schemas.microsoft.com/office/drawing/2014/main" id="{8CC34625-ECB2-4B15-92B7-7EB14ACD54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28736" y="39944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Oval Callout 137">
            <a:extLst>
              <a:ext uri="{FF2B5EF4-FFF2-40B4-BE49-F238E27FC236}">
                <a16:creationId xmlns:a16="http://schemas.microsoft.com/office/drawing/2014/main" id="{3F197E35-D1D3-4F90-9EE4-4B2506FFA426}"/>
              </a:ext>
            </a:extLst>
          </p:cNvPr>
          <p:cNvSpPr/>
          <p:nvPr/>
        </p:nvSpPr>
        <p:spPr>
          <a:xfrm>
            <a:off x="6269428" y="2192142"/>
            <a:ext cx="4103170" cy="1979694"/>
          </a:xfrm>
          <a:prstGeom prst="wedgeEllipseCallout">
            <a:avLst>
              <a:gd name="adj1" fmla="val -49815"/>
              <a:gd name="adj2" fmla="val 46931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This may </a:t>
            </a:r>
            <a:r>
              <a:rPr lang="en-US" sz="2000" dirty="0">
                <a:solidFill>
                  <a:srgbClr val="FFFF00"/>
                </a:solidFill>
                <a:latin typeface="Calibri"/>
              </a:rPr>
              <a:t>need extra data forwarding and stall</a:t>
            </a:r>
          </a:p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because now the operand value is needed in ID stage (not in EXE stage)</a:t>
            </a:r>
          </a:p>
        </p:txBody>
      </p:sp>
    </p:spTree>
    <p:extLst>
      <p:ext uri="{BB962C8B-B14F-4D97-AF65-F5344CB8AC3E}">
        <p14:creationId xmlns:p14="http://schemas.microsoft.com/office/powerpoint/2010/main" val="2905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CF62-122F-44AC-BE48-9219BF87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Early Branch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F4B2-C748-425E-AE32-FB4DF45D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4257"/>
            <a:ext cx="10972800" cy="4964611"/>
          </a:xfrm>
        </p:spPr>
        <p:txBody>
          <a:bodyPr>
            <a:normAutofit/>
          </a:bodyPr>
          <a:lstStyle/>
          <a:p>
            <a:pPr lvl="0"/>
            <a:r>
              <a:rPr lang="en-US" altLang="en-US" sz="2800" b="1" dirty="0">
                <a:solidFill>
                  <a:prstClr val="black"/>
                </a:solidFill>
              </a:rPr>
              <a:t>Forwarding logic for early branch determination</a:t>
            </a:r>
            <a:endParaRPr lang="en-AU" altLang="en-US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ForwardAD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branchD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/>
              <a:t>and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we_regM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AU" altLang="en-US" sz="2000" dirty="0"/>
              <a:t>)</a:t>
            </a:r>
            <a:endParaRPr lang="en-AU" altLang="en-US" sz="2000" dirty="0">
              <a:solidFill>
                <a:schemeClr val="hlink"/>
              </a:solidFill>
            </a:endParaRPr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ForwardBD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branchD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/>
              <a:t>and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we_regM</a:t>
            </a:r>
            <a:r>
              <a:rPr lang="en-AU" altLang="en-US" sz="2000" dirty="0"/>
              <a:t>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r>
              <a:rPr lang="en-AU" altLang="en-US" sz="2000" dirty="0"/>
              <a:t> ≠ 0) and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r>
              <a:rPr lang="en-AU" altLang="en-US" sz="2000" dirty="0"/>
              <a:t>)</a:t>
            </a:r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B329-2A36-4E97-BFF9-25FB5B8B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1F6BA-0AC7-475B-A33C-20E9460FF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37" b="15065"/>
          <a:stretch/>
        </p:blipFill>
        <p:spPr>
          <a:xfrm>
            <a:off x="1615419" y="2385265"/>
            <a:ext cx="7938010" cy="3997786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21B9FE2-503B-4D58-B5E5-5645EBD35B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3733" y="4105899"/>
            <a:ext cx="1803866" cy="1356047"/>
          </a:xfrm>
          <a:prstGeom prst="bentConnector3">
            <a:avLst>
              <a:gd name="adj1" fmla="val -163"/>
            </a:avLst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A7E716E-59F7-477F-AF03-BB8C614C04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31842" y="5461946"/>
            <a:ext cx="1621891" cy="107157"/>
          </a:xfrm>
          <a:prstGeom prst="bentConnector3">
            <a:avLst>
              <a:gd name="adj1" fmla="val 81"/>
            </a:avLst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5A941D7-9C52-4103-B42F-C8F233E0C2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54530" y="4792639"/>
            <a:ext cx="1463205" cy="89727"/>
          </a:xfrm>
          <a:prstGeom prst="bentConnector3">
            <a:avLst>
              <a:gd name="adj1" fmla="val 100342"/>
            </a:avLst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27A98-32A2-4178-8C3C-28A02D36C767}"/>
              </a:ext>
            </a:extLst>
          </p:cNvPr>
          <p:cNvCxnSpPr>
            <a:cxnSpLocks/>
          </p:cNvCxnSpPr>
          <p:nvPr/>
        </p:nvCxnSpPr>
        <p:spPr>
          <a:xfrm>
            <a:off x="4542501" y="4327008"/>
            <a:ext cx="34018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78B907-DAA6-40B3-A5DF-8B5A3CF313C0}"/>
              </a:ext>
            </a:extLst>
          </p:cNvPr>
          <p:cNvCxnSpPr>
            <a:cxnSpLocks/>
          </p:cNvCxnSpPr>
          <p:nvPr/>
        </p:nvCxnSpPr>
        <p:spPr>
          <a:xfrm>
            <a:off x="7645854" y="4105902"/>
            <a:ext cx="311745" cy="0"/>
          </a:xfrm>
          <a:prstGeom prst="straightConnector1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4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6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21">
            <a:extLst>
              <a:ext uri="{FF2B5EF4-FFF2-40B4-BE49-F238E27FC236}">
                <a16:creationId xmlns:a16="http://schemas.microsoft.com/office/drawing/2014/main" id="{8A541AE1-F971-4FFD-A5D9-C2170DB3D70A}"/>
              </a:ext>
            </a:extLst>
          </p:cNvPr>
          <p:cNvSpPr/>
          <p:nvPr/>
        </p:nvSpPr>
        <p:spPr>
          <a:xfrm>
            <a:off x="9230707" y="3351038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9" name="Curved Connector 23">
            <a:extLst>
              <a:ext uri="{FF2B5EF4-FFF2-40B4-BE49-F238E27FC236}">
                <a16:creationId xmlns:a16="http://schemas.microsoft.com/office/drawing/2014/main" id="{376E3BCC-50B4-401D-A0BB-2E66CE6AEA6B}"/>
              </a:ext>
            </a:extLst>
          </p:cNvPr>
          <p:cNvCxnSpPr>
            <a:stCxn id="18" idx="2"/>
          </p:cNvCxnSpPr>
          <p:nvPr/>
        </p:nvCxnSpPr>
        <p:spPr>
          <a:xfrm rot="5400000">
            <a:off x="9318580" y="3762113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CD13D-61BA-4579-9D76-72B4A208455F}"/>
              </a:ext>
            </a:extLst>
          </p:cNvPr>
          <p:cNvCxnSpPr/>
          <p:nvPr/>
        </p:nvCxnSpPr>
        <p:spPr>
          <a:xfrm>
            <a:off x="8756269" y="3081255"/>
            <a:ext cx="125604" cy="392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Early Determination w/ Predict 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5"/>
            <a:ext cx="3189005" cy="2975537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</a:t>
            </a:r>
            <a:r>
              <a:rPr lang="en-US" sz="2000" b="1" kern="0" dirty="0">
                <a:solidFill>
                  <a:srgbClr val="FF0000"/>
                </a:solidFill>
                <a:latin typeface="Calibri"/>
              </a:rPr>
              <a:t>$s0</a:t>
            </a:r>
            <a:r>
              <a:rPr lang="en-US" sz="2000" kern="0" dirty="0">
                <a:solidFill>
                  <a:prstClr val="black"/>
                </a:solidFill>
                <a:latin typeface="Calibri"/>
              </a:rPr>
              <a:t>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Explosion 2 21">
            <a:extLst>
              <a:ext uri="{FF2B5EF4-FFF2-40B4-BE49-F238E27FC236}">
                <a16:creationId xmlns:a16="http://schemas.microsoft.com/office/drawing/2014/main" id="{8A541AE1-F971-4FFD-A5D9-C2170DB3D70A}"/>
              </a:ext>
            </a:extLst>
          </p:cNvPr>
          <p:cNvSpPr/>
          <p:nvPr/>
        </p:nvSpPr>
        <p:spPr>
          <a:xfrm>
            <a:off x="9230707" y="3351038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19" name="Curved Connector 23">
            <a:extLst>
              <a:ext uri="{FF2B5EF4-FFF2-40B4-BE49-F238E27FC236}">
                <a16:creationId xmlns:a16="http://schemas.microsoft.com/office/drawing/2014/main" id="{376E3BCC-50B4-401D-A0BB-2E66CE6AEA6B}"/>
              </a:ext>
            </a:extLst>
          </p:cNvPr>
          <p:cNvCxnSpPr>
            <a:stCxn id="18" idx="2"/>
          </p:cNvCxnSpPr>
          <p:nvPr/>
        </p:nvCxnSpPr>
        <p:spPr>
          <a:xfrm rot="5400000">
            <a:off x="9318580" y="3762113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DCD13D-61BA-4579-9D76-72B4A208455F}"/>
              </a:ext>
            </a:extLst>
          </p:cNvPr>
          <p:cNvCxnSpPr/>
          <p:nvPr/>
        </p:nvCxnSpPr>
        <p:spPr>
          <a:xfrm>
            <a:off x="8756269" y="3081255"/>
            <a:ext cx="125604" cy="392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Callout 18">
            <a:extLst>
              <a:ext uri="{FF2B5EF4-FFF2-40B4-BE49-F238E27FC236}">
                <a16:creationId xmlns:a16="http://schemas.microsoft.com/office/drawing/2014/main" id="{BF9692E4-2F14-4523-9E31-B1BC51206E59}"/>
              </a:ext>
            </a:extLst>
          </p:cNvPr>
          <p:cNvSpPr/>
          <p:nvPr/>
        </p:nvSpPr>
        <p:spPr>
          <a:xfrm>
            <a:off x="6733355" y="501491"/>
            <a:ext cx="4505575" cy="2286458"/>
          </a:xfrm>
          <a:prstGeom prst="wedgeEllipseCallout">
            <a:avLst>
              <a:gd name="adj1" fmla="val 2820"/>
              <a:gd name="adj2" fmla="val 7810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If BNE has dependency with its preceding instruction, OR, one cycle stall is required to get the OR’s result value</a:t>
            </a:r>
          </a:p>
          <a:p>
            <a:pPr algn="ctr" defTabSz="527517"/>
            <a:r>
              <a:rPr lang="en-US" sz="2000" dirty="0">
                <a:solidFill>
                  <a:srgbClr val="FFFF00"/>
                </a:solidFill>
                <a:latin typeface="Calibri"/>
                <a:sym typeface="Wingdings" panose="05000000000000000000" pitchFamily="2" charset="2"/>
              </a:rPr>
              <a:t> Still better than normal 3 cycle flushing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0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C372-22B4-4E5C-B25E-2EDCF0F5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5" y="71367"/>
            <a:ext cx="9495691" cy="693322"/>
          </a:xfrm>
        </p:spPr>
        <p:txBody>
          <a:bodyPr/>
          <a:lstStyle/>
          <a:p>
            <a:r>
              <a:rPr lang="en-US" sz="4400" dirty="0"/>
              <a:t>Early Branch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5DB61-DDD8-4638-8A29-E2B4DCF6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/>
              <a:t>Stalling logic</a:t>
            </a:r>
            <a:r>
              <a:rPr lang="en-US" altLang="en-US" sz="2800" b="1" dirty="0">
                <a:solidFill>
                  <a:prstClr val="black"/>
                </a:solidFill>
              </a:rPr>
              <a:t> for early branch determination</a:t>
            </a:r>
            <a:endParaRPr lang="en-AU" altLang="en-US" sz="2800" dirty="0"/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branchstall</a:t>
            </a:r>
            <a:r>
              <a:rPr lang="en-AU" altLang="en-US" sz="2000" dirty="0"/>
              <a:t> = </a:t>
            </a:r>
          </a:p>
          <a:p>
            <a:pPr marL="527517" lvl="1" indent="0">
              <a:buNone/>
            </a:pP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branchD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/>
              <a:t>and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we_regE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/>
              <a:t>and ((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rf_waE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AU" altLang="en-US" sz="2000" dirty="0"/>
              <a:t>) or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rf_waE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r>
              <a:rPr lang="en-AU" altLang="en-US" sz="2000" dirty="0"/>
              <a:t>)) </a:t>
            </a:r>
          </a:p>
          <a:p>
            <a:pPr marL="527517" lvl="1" indent="0">
              <a:buNone/>
            </a:pP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altLang="en-US" sz="2000" dirty="0"/>
              <a:t> or</a:t>
            </a:r>
          </a:p>
          <a:p>
            <a:pPr marL="527517" lvl="1" indent="0">
              <a:buNone/>
            </a:pP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branchD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/>
              <a:t>and </a:t>
            </a:r>
            <a:r>
              <a:rPr lang="en-AU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dm2regM </a:t>
            </a:r>
            <a:r>
              <a:rPr lang="en-AU" altLang="en-US" sz="2000" dirty="0"/>
              <a:t>and ((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rsD</a:t>
            </a:r>
            <a:r>
              <a:rPr lang="en-AU" altLang="en-US" sz="2000" dirty="0"/>
              <a:t>) or (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rf_waM</a:t>
            </a:r>
            <a:r>
              <a:rPr lang="en-AU" altLang="en-US" sz="2000" dirty="0"/>
              <a:t> == </a:t>
            </a:r>
            <a:r>
              <a:rPr lang="en-AU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rtD</a:t>
            </a:r>
            <a:r>
              <a:rPr lang="en-AU" altLang="en-US" sz="2000" dirty="0"/>
              <a:t>))</a:t>
            </a:r>
            <a:endParaRPr lang="en-AU" alt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AU" altLang="en-US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StallF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StallD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FlushE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lwstall</a:t>
            </a:r>
            <a:r>
              <a:rPr lang="en-AU" alt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AU" alt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branchstall</a:t>
            </a:r>
            <a:r>
              <a:rPr lang="en-AU" altLang="en-US" sz="2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81DD6-6AFE-48AF-822F-E6CE607D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1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Execution &amp; Write Result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278337" y="1097933"/>
            <a:ext cx="9495692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Let’s execute the instruction!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355782" y="3181620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Execute</a:t>
            </a:r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75987" y="3186645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Mem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555998" y="3181618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Write Result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Write to </a:t>
            </a:r>
          </a:p>
          <a:p>
            <a:pPr algn="ctr" defTabSz="527517"/>
            <a:r>
              <a:rPr lang="en-US" sz="1615" dirty="0" err="1">
                <a:solidFill>
                  <a:prstClr val="white"/>
                </a:solidFill>
                <a:latin typeface="Calibri"/>
              </a:rPr>
              <a:t>dst</a:t>
            </a:r>
            <a:r>
              <a:rPr lang="en-US" sz="1615" dirty="0">
                <a:solidFill>
                  <a:prstClr val="white"/>
                </a:solidFill>
                <a:latin typeface="Calibri"/>
              </a:rPr>
              <a:t> register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4" y="2919870"/>
            <a:ext cx="5076254" cy="27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6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  <a:endParaRPr lang="en-US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4365555"/>
            <a:ext cx="476741" cy="978014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4F09A812-C0E8-4658-BBC3-2FD6E4097431}"/>
              </a:ext>
            </a:extLst>
          </p:cNvPr>
          <p:cNvSpPr/>
          <p:nvPr/>
        </p:nvSpPr>
        <p:spPr bwMode="auto">
          <a:xfrm>
            <a:off x="10138103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22CEDE7E-824B-4A8F-A341-3BD29866047A}"/>
              </a:ext>
            </a:extLst>
          </p:cNvPr>
          <p:cNvSpPr/>
          <p:nvPr/>
        </p:nvSpPr>
        <p:spPr bwMode="auto">
          <a:xfrm>
            <a:off x="10790966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Explosion 2 21">
            <a:extLst>
              <a:ext uri="{FF2B5EF4-FFF2-40B4-BE49-F238E27FC236}">
                <a16:creationId xmlns:a16="http://schemas.microsoft.com/office/drawing/2014/main" id="{51D18AFB-67D4-403D-9B35-89142F356759}"/>
              </a:ext>
            </a:extLst>
          </p:cNvPr>
          <p:cNvSpPr/>
          <p:nvPr/>
        </p:nvSpPr>
        <p:spPr>
          <a:xfrm>
            <a:off x="8583953" y="3333750"/>
            <a:ext cx="669025" cy="416527"/>
          </a:xfrm>
          <a:prstGeom prst="irregularSeal2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400" b="1" dirty="0">
                <a:solidFill>
                  <a:srgbClr val="FF0000"/>
                </a:solidFill>
                <a:latin typeface="Calibri"/>
              </a:rPr>
              <a:t>T!</a:t>
            </a:r>
          </a:p>
        </p:txBody>
      </p:sp>
      <p:cxnSp>
        <p:nvCxnSpPr>
          <p:cNvPr id="22" name="Curved Connector 23">
            <a:extLst>
              <a:ext uri="{FF2B5EF4-FFF2-40B4-BE49-F238E27FC236}">
                <a16:creationId xmlns:a16="http://schemas.microsoft.com/office/drawing/2014/main" id="{D4520BA4-820F-45D1-AB6A-59DED518642D}"/>
              </a:ext>
            </a:extLst>
          </p:cNvPr>
          <p:cNvCxnSpPr>
            <a:stCxn id="21" idx="2"/>
          </p:cNvCxnSpPr>
          <p:nvPr/>
        </p:nvCxnSpPr>
        <p:spPr>
          <a:xfrm rot="5400000">
            <a:off x="8671826" y="3744826"/>
            <a:ext cx="319524" cy="224058"/>
          </a:xfrm>
          <a:prstGeom prst="curvedConnector3">
            <a:avLst/>
          </a:prstGeom>
          <a:ln w="2222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1B55-6F49-49C3-BCF9-6D24B5E00882}"/>
              </a:ext>
            </a:extLst>
          </p:cNvPr>
          <p:cNvSpPr txBox="1"/>
          <p:nvPr/>
        </p:nvSpPr>
        <p:spPr>
          <a:xfrm>
            <a:off x="8068907" y="3585096"/>
            <a:ext cx="75052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Flush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E2BAC505-6A08-419C-B346-2D763E687F01}"/>
              </a:ext>
            </a:extLst>
          </p:cNvPr>
          <p:cNvSpPr/>
          <p:nvPr/>
        </p:nvSpPr>
        <p:spPr bwMode="auto">
          <a:xfrm>
            <a:off x="8832461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43CF9E-AD09-40AD-93B8-16FC810B642D}"/>
              </a:ext>
            </a:extLst>
          </p:cNvPr>
          <p:cNvSpPr/>
          <p:nvPr/>
        </p:nvSpPr>
        <p:spPr bwMode="auto">
          <a:xfrm>
            <a:off x="9485324" y="3954047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b="1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B30F8-66AD-4913-97D1-F3B37A221549}"/>
              </a:ext>
            </a:extLst>
          </p:cNvPr>
          <p:cNvCxnSpPr>
            <a:cxnSpLocks/>
          </p:cNvCxnSpPr>
          <p:nvPr/>
        </p:nvCxnSpPr>
        <p:spPr>
          <a:xfrm>
            <a:off x="1181302" y="3472502"/>
            <a:ext cx="2009749" cy="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2">
            <a:extLst>
              <a:ext uri="{FF2B5EF4-FFF2-40B4-BE49-F238E27FC236}">
                <a16:creationId xmlns:a16="http://schemas.microsoft.com/office/drawing/2014/main" id="{54C00D9F-1FF3-464E-82CB-84B9B077E30E}"/>
              </a:ext>
            </a:extLst>
          </p:cNvPr>
          <p:cNvCxnSpPr>
            <a:cxnSpLocks/>
          </p:cNvCxnSpPr>
          <p:nvPr/>
        </p:nvCxnSpPr>
        <p:spPr>
          <a:xfrm rot="5400000">
            <a:off x="1036041" y="3553043"/>
            <a:ext cx="253399" cy="70542"/>
          </a:xfrm>
          <a:prstGeom prst="curvedConnector4">
            <a:avLst>
              <a:gd name="adj1" fmla="val 22183"/>
              <a:gd name="adj2" fmla="val 33217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Callout 26">
            <a:extLst>
              <a:ext uri="{FF2B5EF4-FFF2-40B4-BE49-F238E27FC236}">
                <a16:creationId xmlns:a16="http://schemas.microsoft.com/office/drawing/2014/main" id="{8A3CCAA2-659B-4C08-B99C-64074303DFEA}"/>
              </a:ext>
            </a:extLst>
          </p:cNvPr>
          <p:cNvSpPr/>
          <p:nvPr/>
        </p:nvSpPr>
        <p:spPr>
          <a:xfrm>
            <a:off x="3391256" y="1569003"/>
            <a:ext cx="4186192" cy="1689984"/>
          </a:xfrm>
          <a:prstGeom prst="wedgeEllipseCallout">
            <a:avLst>
              <a:gd name="adj1" fmla="val -58494"/>
              <a:gd name="adj2" fmla="val 49791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an instruction that </a:t>
            </a:r>
          </a:p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has to be executed regardless branch outcome </a:t>
            </a:r>
          </a:p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independent to branch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6EEE143-174B-4BDB-980F-0C780E9F63AE}"/>
              </a:ext>
            </a:extLst>
          </p:cNvPr>
          <p:cNvSpPr/>
          <p:nvPr/>
        </p:nvSpPr>
        <p:spPr>
          <a:xfrm>
            <a:off x="3022306" y="4026062"/>
            <a:ext cx="5361126" cy="1480413"/>
          </a:xfrm>
          <a:prstGeom prst="wedgeEllipseCallout">
            <a:avLst>
              <a:gd name="adj1" fmla="val -51020"/>
              <a:gd name="adj2" fmla="val -6591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will be placed in the branch delay slot </a:t>
            </a:r>
            <a:r>
              <a:rPr lang="en-US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 after branch instruction) instead of fetching wrong instruction and flushing</a:t>
            </a:r>
          </a:p>
        </p:txBody>
      </p:sp>
    </p:spTree>
    <p:extLst>
      <p:ext uri="{BB962C8B-B14F-4D97-AF65-F5344CB8AC3E}">
        <p14:creationId xmlns:p14="http://schemas.microsoft.com/office/powerpoint/2010/main" val="11894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  <a:endParaRPr lang="en-US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" name="Group 4"/>
          <p:cNvGraphicFramePr>
            <a:graphicFrameLocks/>
          </p:cNvGraphicFramePr>
          <p:nvPr/>
        </p:nvGraphicFramePr>
        <p:xfrm>
          <a:off x="4329957" y="1287842"/>
          <a:ext cx="7047431" cy="4846320"/>
        </p:xfrm>
        <a:graphic>
          <a:graphicData uri="http://schemas.openxmlformats.org/drawingml/2006/table">
            <a:tbl>
              <a:tblPr/>
              <a:tblGrid>
                <a:gridCol w="58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04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BEQ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BNE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1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820615" y="2140026"/>
            <a:ext cx="4343400" cy="1600200"/>
          </a:xfrm>
          <a:prstGeom prst="rect">
            <a:avLst/>
          </a:prstGeom>
        </p:spPr>
        <p:txBody>
          <a:bodyPr/>
          <a:lstStyle/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BEQ  $a0,$a1,L1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(NT)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L2: ADD  $s1,$t1,$t2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SUB  $t3,$t0,$s0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BNE  $a0,$s1,L2   </a:t>
            </a:r>
            <a:r>
              <a:rPr lang="en-US" sz="2000" kern="0" dirty="0">
                <a:solidFill>
                  <a:srgbClr val="FF0000"/>
                </a:solidFill>
                <a:latin typeface="Calibri"/>
              </a:rPr>
              <a:t>(T)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000" kern="0" dirty="0">
                <a:solidFill>
                  <a:srgbClr val="00B050"/>
                </a:solidFill>
                <a:latin typeface="Calibri"/>
              </a:rPr>
              <a:t>OR    $s0,$t6,$t7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L1: AND  $t3,$t6,$t7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SW    $t5,0($s1)</a:t>
            </a:r>
          </a:p>
          <a:p>
            <a:pPr marL="342899" indent="-342899" defTabSz="527517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kern="0" dirty="0">
                <a:solidFill>
                  <a:prstClr val="black"/>
                </a:solidFill>
                <a:latin typeface="Calibri"/>
              </a:rPr>
              <a:t>      LW    $s2,0($s5)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2077" y="1612624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4BACC6"/>
                </a:solidFill>
                <a:latin typeface="Calibri"/>
              </a:rPr>
              <a:t>Actual Branch Outcome</a:t>
            </a:r>
          </a:p>
        </p:txBody>
      </p:sp>
      <p:cxnSp>
        <p:nvCxnSpPr>
          <p:cNvPr id="7" name="Curved Connector 6"/>
          <p:cNvCxnSpPr/>
          <p:nvPr/>
        </p:nvCxnSpPr>
        <p:spPr>
          <a:xfrm rot="5400000">
            <a:off x="3578381" y="2021011"/>
            <a:ext cx="281635" cy="163457"/>
          </a:xfrm>
          <a:prstGeom prst="curvedConnector3">
            <a:avLst/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5400000">
            <a:off x="2720291" y="2659590"/>
            <a:ext cx="1779020" cy="382251"/>
          </a:xfrm>
          <a:prstGeom prst="curvedConnector3">
            <a:avLst>
              <a:gd name="adj1" fmla="val 94783"/>
            </a:avLst>
          </a:prstGeom>
          <a:ln w="15875">
            <a:solidFill>
              <a:schemeClr val="accent5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99BE37-5177-45AE-9AB4-F9A369416179}"/>
              </a:ext>
            </a:extLst>
          </p:cNvPr>
          <p:cNvSpPr txBox="1"/>
          <p:nvPr/>
        </p:nvSpPr>
        <p:spPr>
          <a:xfrm>
            <a:off x="1809594" y="5115563"/>
            <a:ext cx="2200026" cy="731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Instruction in the </a:t>
            </a:r>
          </a:p>
          <a:p>
            <a:pPr defTabSz="527517"/>
            <a:r>
              <a:rPr lang="en-US" sz="2000" dirty="0">
                <a:solidFill>
                  <a:prstClr val="black"/>
                </a:solidFill>
                <a:latin typeface="Calibri"/>
              </a:rPr>
              <a:t>target address (L2)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BB04E-330B-4D2E-BB38-D6A5FF002386}"/>
              </a:ext>
            </a:extLst>
          </p:cNvPr>
          <p:cNvCxnSpPr>
            <a:cxnSpLocks/>
          </p:cNvCxnSpPr>
          <p:nvPr/>
        </p:nvCxnSpPr>
        <p:spPr>
          <a:xfrm flipV="1">
            <a:off x="3853216" y="3889612"/>
            <a:ext cx="476741" cy="1453957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Callout 26">
            <a:extLst>
              <a:ext uri="{FF2B5EF4-FFF2-40B4-BE49-F238E27FC236}">
                <a16:creationId xmlns:a16="http://schemas.microsoft.com/office/drawing/2014/main" id="{F555388E-47D3-475F-B902-9608723DD6A0}"/>
              </a:ext>
            </a:extLst>
          </p:cNvPr>
          <p:cNvSpPr/>
          <p:nvPr/>
        </p:nvSpPr>
        <p:spPr>
          <a:xfrm>
            <a:off x="7762075" y="1540252"/>
            <a:ext cx="2167721" cy="1124974"/>
          </a:xfrm>
          <a:prstGeom prst="wedgeEllipseCallout">
            <a:avLst>
              <a:gd name="adj1" fmla="val -3275"/>
              <a:gd name="adj2" fmla="val 96929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 Flush</a:t>
            </a:r>
          </a:p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&amp;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672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E932-0500-491F-A7C8-3E89E071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Branch Delay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4813A-78E5-4F28-94CA-6951531B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Branch delay slot is more useful for unconditional branches such as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2400" b="1" dirty="0"/>
              <a:t>,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/>
              <a:t>,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sz="2400" b="1" dirty="0"/>
              <a:t> because they are always taken</a:t>
            </a:r>
          </a:p>
          <a:p>
            <a:endParaRPr lang="en-US" sz="2769" dirty="0"/>
          </a:p>
          <a:p>
            <a:r>
              <a:rPr lang="en-US" sz="2400" b="1" dirty="0"/>
              <a:t>For example, if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400" b="1" dirty="0"/>
              <a:t> uses branch delay slot,</a:t>
            </a:r>
          </a:p>
          <a:p>
            <a:pPr lvl="1"/>
            <a:r>
              <a:rPr lang="en-US" sz="2000" dirty="0"/>
              <a:t>After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$ra</a:t>
            </a:r>
            <a:r>
              <a:rPr lang="en-US" sz="2000" dirty="0"/>
              <a:t> is updated with PC + 8 </a:t>
            </a:r>
          </a:p>
          <a:p>
            <a:pPr lvl="1"/>
            <a:r>
              <a:rPr lang="en-US" sz="2000" dirty="0"/>
              <a:t>The instruction in PC + 4 is executed after </a:t>
            </a:r>
            <a:r>
              <a:rPr lang="en-US" sz="2000" dirty="0" err="1"/>
              <a:t>jal</a:t>
            </a:r>
            <a:r>
              <a:rPr lang="en-US" sz="2000" dirty="0"/>
              <a:t> before entering the subfunction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446A-4E6D-4EF8-B3DD-3AD9F5E3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Dynamic Branch Prediction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sz="2400" b="1" dirty="0"/>
              <a:t>Monitor the branch patterns for better prediction</a:t>
            </a:r>
          </a:p>
          <a:p>
            <a:pPr lvl="1"/>
            <a:r>
              <a:rPr lang="en-AU" altLang="en-US" sz="2000" dirty="0"/>
              <a:t>i.e. </a:t>
            </a:r>
            <a:r>
              <a:rPr lang="en-US" altLang="en-US" sz="2000" dirty="0"/>
              <a:t>loops usually have a few iterations, so the branch in the loop is likely to be not taken at least for a few times</a:t>
            </a:r>
          </a:p>
          <a:p>
            <a:endParaRPr lang="en-US" altLang="en-US" sz="2769" dirty="0"/>
          </a:p>
          <a:p>
            <a:r>
              <a:rPr lang="en-US" altLang="en-US" sz="2400" b="1" dirty="0"/>
              <a:t>Branch Prediction Buffer (branch history buffer) is used to maintain each branch’s outcome history</a:t>
            </a:r>
          </a:p>
          <a:p>
            <a:pPr lvl="1"/>
            <a:r>
              <a:rPr lang="en-US" sz="2000" dirty="0"/>
              <a:t>Small storage space indexed with certain bits of branch instruction’s PC value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Each entry maintains the previous outcome of each branch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Once the branch outcome is available, the corresponding entry is updated</a:t>
            </a:r>
            <a:endParaRPr lang="en-US" sz="1846" dirty="0"/>
          </a:p>
          <a:p>
            <a:pPr lvl="1"/>
            <a:endParaRPr lang="en-US" altLang="en-US" sz="2000" dirty="0"/>
          </a:p>
          <a:p>
            <a:pPr marL="527517" lvl="1" indent="0">
              <a:buNone/>
            </a:pPr>
            <a:endParaRPr lang="en-US" altLang="en-US" sz="2077" dirty="0"/>
          </a:p>
          <a:p>
            <a:pPr lvl="1" eaLnBrk="1" hangingPunct="1"/>
            <a:endParaRPr lang="en-AU" altLang="en-US" sz="2077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2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dirty="0"/>
              <a:t>Branch Prediction Buffer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Aliasing issue</a:t>
            </a:r>
          </a:p>
          <a:p>
            <a:pPr lvl="1"/>
            <a:r>
              <a:rPr lang="en-US" sz="2000" dirty="0"/>
              <a:t>Different branch instructions may map to the same branch prediction buffer entry if their PC values have the same LSBs, affecting each others’ predictions</a:t>
            </a:r>
          </a:p>
          <a:p>
            <a:pPr lvl="2"/>
            <a:r>
              <a:rPr lang="en-US" sz="1800" dirty="0"/>
              <a:t>E.g., 0x8004 and 0x8104 will access the same entry if [3:2] bits are used for indexing</a:t>
            </a:r>
          </a:p>
          <a:p>
            <a:pPr lvl="2"/>
            <a:r>
              <a:rPr lang="en-US" sz="1800" dirty="0"/>
              <a:t>Inevitable but can be alleviated with larger buffer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CC43622E-9E8B-3345-A0BB-CC7097F8D5A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0323" y="3759700"/>
            <a:ext cx="2283234" cy="25035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527517"/>
            <a:r>
              <a:rPr lang="en-US" sz="1846" dirty="0">
                <a:solidFill>
                  <a:prstClr val="white"/>
                </a:solidFill>
                <a:latin typeface="Calibri"/>
              </a:rPr>
              <a:t>1000 0000 0000 0100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3005" y="3402580"/>
            <a:ext cx="3692293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Branch instruction’s PC value (i.e. 0x8004)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5163778" y="4138588"/>
            <a:ext cx="268562" cy="268101"/>
          </a:xfrm>
          <a:prstGeom prst="leftBrace">
            <a:avLst>
              <a:gd name="adj1" fmla="val 3894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164009" y="3759700"/>
            <a:ext cx="0" cy="3786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0388" y="4329710"/>
            <a:ext cx="93166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[3:2] bits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694553" y="3427987"/>
          <a:ext cx="1847620" cy="15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2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prediction bit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2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3</a:t>
                      </a: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769766" y="3089025"/>
            <a:ext cx="2236766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00" dirty="0">
                <a:solidFill>
                  <a:prstClr val="black"/>
                </a:solidFill>
                <a:latin typeface="Calibri"/>
              </a:rPr>
              <a:t>Branch Prediction Buffer</a:t>
            </a:r>
          </a:p>
        </p:txBody>
      </p:sp>
      <p:cxnSp>
        <p:nvCxnSpPr>
          <p:cNvPr id="22" name="Elbow Connector 21"/>
          <p:cNvCxnSpPr>
            <a:stCxn id="11" idx="2"/>
          </p:cNvCxnSpPr>
          <p:nvPr/>
        </p:nvCxnSpPr>
        <p:spPr>
          <a:xfrm rot="5400000" flipH="1" flipV="1">
            <a:off x="5841579" y="3569002"/>
            <a:ext cx="446213" cy="1756930"/>
          </a:xfrm>
          <a:prstGeom prst="bentConnector4">
            <a:avLst>
              <a:gd name="adj1" fmla="val -51231"/>
              <a:gd name="adj2" fmla="val 63257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232453" y="4617459"/>
            <a:ext cx="587362" cy="223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8752" y="4833425"/>
            <a:ext cx="430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The bits to be included to the prediction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may be different depending on the prediction buffer size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33494" y="3622469"/>
            <a:ext cx="165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1: Predict Taken</a:t>
            </a:r>
          </a:p>
          <a:p>
            <a:pPr defTabSz="527517"/>
            <a:r>
              <a:rPr lang="en-US" sz="1400" dirty="0">
                <a:solidFill>
                  <a:prstClr val="black"/>
                </a:solidFill>
                <a:latin typeface="Calibri"/>
              </a:rPr>
              <a:t>0: Predict Not Taken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432110" y="3766268"/>
            <a:ext cx="0" cy="3786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Callout 34"/>
          <p:cNvSpPr/>
          <p:nvPr/>
        </p:nvSpPr>
        <p:spPr>
          <a:xfrm>
            <a:off x="5546524" y="5048777"/>
            <a:ext cx="5680275" cy="1223309"/>
          </a:xfrm>
          <a:prstGeom prst="wedgeEllipseCallout">
            <a:avLst>
              <a:gd name="adj1" fmla="val -4489"/>
              <a:gd name="adj2" fmla="val -69795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Prediction bit field can have multiple bits to record more history</a:t>
            </a:r>
          </a:p>
          <a:p>
            <a:pPr algn="ctr" defTabSz="527517"/>
            <a:r>
              <a:rPr lang="en-US" sz="2000" dirty="0">
                <a:solidFill>
                  <a:srgbClr val="FFFF00"/>
                </a:solidFill>
                <a:latin typeface="Calibri"/>
                <a:sym typeface="Wingdings" panose="05000000000000000000" pitchFamily="2" charset="2"/>
              </a:rPr>
              <a:t> PC can be recorded to predict Taken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5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1" grpId="0"/>
      <p:bldP spid="20" grpId="0"/>
      <p:bldP spid="34" grpId="0"/>
      <p:bldP spid="36" grpId="0"/>
      <p:bldP spid="3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1-bit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>
            <a:normAutofit/>
          </a:bodyPr>
          <a:lstStyle/>
          <a:p>
            <a:r>
              <a:rPr lang="en-US" sz="2400" b="1" dirty="0"/>
              <a:t>Each entry of branch prediction buffer is 1-bit (1: Taken, 0: Not Taken)</a:t>
            </a:r>
          </a:p>
          <a:p>
            <a:pPr lvl="1"/>
            <a:r>
              <a:rPr lang="en-US" sz="2000" dirty="0"/>
              <a:t>The entry value is the latest outcome of the branch</a:t>
            </a:r>
          </a:p>
          <a:p>
            <a:pPr lvl="1"/>
            <a:r>
              <a:rPr lang="en-US" sz="2000" dirty="0"/>
              <a:t>Next outcome of the branch is predicted based on current value</a:t>
            </a:r>
          </a:p>
          <a:p>
            <a:pPr lvl="1"/>
            <a:r>
              <a:rPr lang="en-US" sz="2000" dirty="0"/>
              <a:t>Example: </a:t>
            </a:r>
            <a:r>
              <a:rPr lang="en-US" sz="2000" dirty="0">
                <a:solidFill>
                  <a:prstClr val="black"/>
                </a:solidFill>
              </a:rPr>
              <a:t>Assume that the actual outcomes of the branches at </a:t>
            </a:r>
            <a:r>
              <a:rPr lang="en-US" sz="2000" b="1" dirty="0">
                <a:solidFill>
                  <a:srgbClr val="0070C0"/>
                </a:solidFill>
              </a:rPr>
              <a:t>0xDC04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0xDC08</a:t>
            </a:r>
            <a:r>
              <a:rPr lang="en-US" sz="2000" dirty="0">
                <a:solidFill>
                  <a:prstClr val="black"/>
                </a:solidFill>
              </a:rPr>
              <a:t>, and </a:t>
            </a:r>
            <a:r>
              <a:rPr lang="en-US" sz="2000" b="1" dirty="0">
                <a:solidFill>
                  <a:srgbClr val="0070C0"/>
                </a:solidFill>
              </a:rPr>
              <a:t>0xDC20</a:t>
            </a:r>
            <a:r>
              <a:rPr lang="en-US" sz="2000" dirty="0">
                <a:solidFill>
                  <a:prstClr val="black"/>
                </a:solidFill>
              </a:rPr>
              <a:t> are </a:t>
            </a:r>
            <a:r>
              <a:rPr lang="en-US" sz="2000" b="1" dirty="0">
                <a:solidFill>
                  <a:srgbClr val="0070C0"/>
                </a:solidFill>
              </a:rPr>
              <a:t>untaken</a:t>
            </a:r>
            <a:r>
              <a:rPr lang="en-US" sz="2000" dirty="0">
                <a:solidFill>
                  <a:prstClr val="black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taken</a:t>
            </a:r>
            <a:r>
              <a:rPr lang="en-US" sz="2000" dirty="0">
                <a:solidFill>
                  <a:prstClr val="black"/>
                </a:solidFill>
              </a:rPr>
              <a:t>, and </a:t>
            </a:r>
            <a:r>
              <a:rPr lang="en-US" sz="2000" b="1" dirty="0">
                <a:solidFill>
                  <a:srgbClr val="0070C0"/>
                </a:solidFill>
              </a:rPr>
              <a:t>untaken</a:t>
            </a:r>
            <a:r>
              <a:rPr lang="en-US" sz="2000" dirty="0">
                <a:solidFill>
                  <a:prstClr val="black"/>
                </a:solidFill>
              </a:rPr>
              <a:t>, respectively </a:t>
            </a:r>
          </a:p>
          <a:p>
            <a:pPr marL="0" indent="0">
              <a:buNone/>
            </a:pPr>
            <a:endParaRPr lang="en-US" sz="2461" dirty="0"/>
          </a:p>
          <a:p>
            <a:endParaRPr lang="en-US" sz="2308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CC43622E-9E8B-3345-A0BB-CC7097F8D5A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87104" y="3561985"/>
            <a:ext cx="3599675" cy="2245506"/>
          </a:xfrm>
          <a:prstGeom prst="rect">
            <a:avLst/>
          </a:prstGeom>
        </p:spPr>
        <p:txBody>
          <a:bodyPr vert="horz" lIns="105508" tIns="52754" rIns="105508" bIns="5275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0xDC04	for(</a:t>
            </a:r>
            <a:r>
              <a:rPr lang="en-US" sz="1600" dirty="0" err="1">
                <a:solidFill>
                  <a:prstClr val="black"/>
                </a:solidFill>
                <a:ea typeface="Times New Roman" pitchFamily="6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=0;i&lt;10000;i++)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{</a:t>
            </a:r>
          </a:p>
          <a:p>
            <a:pPr marL="0" indent="0" defTabSz="527517"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0xDC08		if( ( </a:t>
            </a:r>
            <a:r>
              <a:rPr lang="en-US" altLang="en-US" sz="1600" dirty="0" err="1">
                <a:solidFill>
                  <a:prstClr val="black"/>
                </a:solidFill>
              </a:rPr>
              <a:t>i</a:t>
            </a:r>
            <a:r>
              <a:rPr lang="en-US" altLang="en-US" sz="1600" dirty="0">
                <a:solidFill>
                  <a:prstClr val="black"/>
                </a:solidFill>
              </a:rPr>
              <a:t> % 100) == 0 )</a:t>
            </a:r>
          </a:p>
          <a:p>
            <a:pPr marL="0" indent="0" defTabSz="527517">
              <a:buNone/>
            </a:pPr>
            <a:r>
              <a:rPr lang="en-US" altLang="en-US" sz="1600" dirty="0">
                <a:solidFill>
                  <a:prstClr val="black"/>
                </a:solidFill>
              </a:rPr>
              <a:t>				tick( );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0xDC20		if( (</a:t>
            </a:r>
            <a:r>
              <a:rPr lang="en-US" sz="1600" dirty="0" err="1">
                <a:solidFill>
                  <a:prstClr val="black"/>
                </a:solidFill>
                <a:ea typeface="Times New Roman" pitchFamily="64" charset="0"/>
              </a:rPr>
              <a:t>i</a:t>
            </a: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 % 2) == 0)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		even();</a:t>
            </a:r>
          </a:p>
          <a:p>
            <a:pPr marL="0" indent="0" defTabSz="527517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solidFill>
                  <a:prstClr val="black"/>
                </a:solidFill>
                <a:ea typeface="Times New Roman" pitchFamily="64" charset="0"/>
              </a:rPr>
              <a:t>		}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94733" y="3424962"/>
          <a:ext cx="1224962" cy="151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prediction bit</a:t>
                      </a:r>
                    </a:p>
                  </a:txBody>
                  <a:tcPr marL="105508" marR="105508" marT="52754" marB="52754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0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..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>
            <a:cxnSpLocks/>
          </p:cNvCxnSpPr>
          <p:nvPr/>
        </p:nvCxnSpPr>
        <p:spPr>
          <a:xfrm>
            <a:off x="1400888" y="3875658"/>
            <a:ext cx="2845637" cy="573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1394766" y="4438219"/>
            <a:ext cx="3265327" cy="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cxnSpLocks/>
          </p:cNvCxnSpPr>
          <p:nvPr/>
        </p:nvCxnSpPr>
        <p:spPr>
          <a:xfrm>
            <a:off x="4246525" y="3835948"/>
            <a:ext cx="1448208" cy="320181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</p:cNvCxnSpPr>
          <p:nvPr/>
        </p:nvCxnSpPr>
        <p:spPr>
          <a:xfrm>
            <a:off x="4752310" y="4386608"/>
            <a:ext cx="942423" cy="94840"/>
          </a:xfrm>
          <a:prstGeom prst="bentConnector3">
            <a:avLst>
              <a:gd name="adj1" fmla="val 41915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14340" y="4152508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57495" y="3955748"/>
            <a:ext cx="12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916972" y="4484602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50603" y="4273882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NT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1394766" y="4949143"/>
            <a:ext cx="2945121" cy="1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</p:cNvCxnSpPr>
          <p:nvPr/>
        </p:nvCxnSpPr>
        <p:spPr>
          <a:xfrm flipV="1">
            <a:off x="4350721" y="3886067"/>
            <a:ext cx="1344012" cy="1007402"/>
          </a:xfrm>
          <a:prstGeom prst="bentConnector3">
            <a:avLst>
              <a:gd name="adj1" fmla="val 75513"/>
            </a:avLst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917598" y="3878214"/>
            <a:ext cx="246413" cy="0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60753" y="3661144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predicted 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6C20-EE56-4150-9B3B-F5D366F60BE9}"/>
              </a:ext>
            </a:extLst>
          </p:cNvPr>
          <p:cNvSpPr txBox="1"/>
          <p:nvPr/>
        </p:nvSpPr>
        <p:spPr>
          <a:xfrm>
            <a:off x="8815246" y="3661144"/>
            <a:ext cx="17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Actual result: 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98FB6-4C98-47A3-AD2D-03A504DACCFE}"/>
              </a:ext>
            </a:extLst>
          </p:cNvPr>
          <p:cNvSpPr/>
          <p:nvPr/>
        </p:nvSpPr>
        <p:spPr>
          <a:xfrm>
            <a:off x="6177643" y="4074647"/>
            <a:ext cx="266419" cy="195310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pPr algn="ctr" defTabSz="527517"/>
            <a:r>
              <a:rPr lang="en-US" sz="1269" b="1" dirty="0">
                <a:solidFill>
                  <a:srgbClr val="FF0000"/>
                </a:solidFill>
                <a:latin typeface="Calibri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0B732-344B-4D0D-A576-4BCBBEC584B8}"/>
              </a:ext>
            </a:extLst>
          </p:cNvPr>
          <p:cNvSpPr txBox="1"/>
          <p:nvPr/>
        </p:nvSpPr>
        <p:spPr>
          <a:xfrm>
            <a:off x="8815246" y="3963986"/>
            <a:ext cx="2442197" cy="376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</a:rPr>
              <a:t>Actual result: 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6BB82B-38C0-406A-83D8-A579D1214049}"/>
              </a:ext>
            </a:extLst>
          </p:cNvPr>
          <p:cNvSpPr/>
          <p:nvPr/>
        </p:nvSpPr>
        <p:spPr>
          <a:xfrm>
            <a:off x="6177643" y="4386608"/>
            <a:ext cx="266419" cy="195310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pPr algn="ctr" defTabSz="527517"/>
            <a:r>
              <a:rPr lang="en-US" sz="1269" b="1" dirty="0">
                <a:solidFill>
                  <a:srgbClr val="FF0000"/>
                </a:solidFill>
                <a:latin typeface="Calibri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FAEBD-3E5A-4E5D-8AB5-6DC85C7E4010}"/>
              </a:ext>
            </a:extLst>
          </p:cNvPr>
          <p:cNvSpPr txBox="1"/>
          <p:nvPr/>
        </p:nvSpPr>
        <p:spPr>
          <a:xfrm>
            <a:off x="8815246" y="4276625"/>
            <a:ext cx="2442197" cy="3763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527517"/>
            <a:r>
              <a:rPr lang="en-US" b="1" dirty="0">
                <a:solidFill>
                  <a:srgbClr val="0070C0"/>
                </a:solidFill>
              </a:rPr>
              <a:t>Actual result: T</a:t>
            </a:r>
          </a:p>
        </p:txBody>
      </p:sp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3CB1A9F5-DFA2-419B-8E68-AF52D189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9335" y="3702609"/>
            <a:ext cx="266677" cy="266677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98C80B1A-AF30-4A91-83F7-67EECEED3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9335" y="4011062"/>
            <a:ext cx="266677" cy="266677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66B22D3F-C81F-47F9-92D5-3D2BA420E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9335" y="4316872"/>
            <a:ext cx="266677" cy="2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28" grpId="0"/>
      <p:bldP spid="35" grpId="0"/>
      <p:bldP spid="20" grpId="0"/>
      <p:bldP spid="12" grpId="0" animBg="1"/>
      <p:bldP spid="24" grpId="0" animBg="1"/>
      <p:bldP spid="31" grpId="0" animBg="1"/>
      <p:bldP spid="3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154" dirty="0"/>
              <a:t>Is 1 bit Enough?</a:t>
            </a:r>
          </a:p>
        </p:txBody>
      </p:sp>
      <p:sp>
        <p:nvSpPr>
          <p:cNvPr id="225283" name="Text Box 3"/>
          <p:cNvSpPr txBox="1">
            <a:spLocks noChangeArrowheads="1"/>
          </p:cNvSpPr>
          <p:nvPr/>
        </p:nvSpPr>
        <p:spPr bwMode="auto">
          <a:xfrm>
            <a:off x="4478522" y="2316162"/>
            <a:ext cx="459292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b="1" dirty="0">
                <a:solidFill>
                  <a:prstClr val="black"/>
                </a:solidFill>
                <a:latin typeface="Calibri"/>
              </a:rPr>
              <a:t>DC04:</a:t>
            </a:r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	NNNNNNN    ...	  NNNNNNNNNNT</a:t>
            </a:r>
          </a:p>
        </p:txBody>
      </p:sp>
      <p:sp>
        <p:nvSpPr>
          <p:cNvPr id="225284" name="Line 4"/>
          <p:cNvSpPr>
            <a:spLocks noChangeShapeType="1"/>
          </p:cNvSpPr>
          <p:nvPr/>
        </p:nvSpPr>
        <p:spPr bwMode="auto">
          <a:xfrm>
            <a:off x="5469122" y="2651994"/>
            <a:ext cx="3482916" cy="101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6313717" y="2644679"/>
            <a:ext cx="181011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10,000 iterations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5736045" y="3177683"/>
            <a:ext cx="29546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Mis-predictions: 2 / 10,000</a:t>
            </a:r>
          </a:p>
        </p:txBody>
      </p:sp>
      <p:sp>
        <p:nvSpPr>
          <p:cNvPr id="225288" name="Rectangle 8"/>
          <p:cNvSpPr>
            <a:spLocks noChangeArrowheads="1"/>
          </p:cNvSpPr>
          <p:nvPr/>
        </p:nvSpPr>
        <p:spPr bwMode="auto">
          <a:xfrm>
            <a:off x="8681955" y="2395265"/>
            <a:ext cx="290512" cy="2238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89" name="Rectangle 9"/>
          <p:cNvSpPr>
            <a:spLocks noChangeArrowheads="1"/>
          </p:cNvSpPr>
          <p:nvPr/>
        </p:nvSpPr>
        <p:spPr bwMode="auto">
          <a:xfrm>
            <a:off x="8841483" y="2394217"/>
            <a:ext cx="290512" cy="22383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290" name="Text Box 10"/>
          <p:cNvSpPr txBox="1">
            <a:spLocks noChangeArrowheads="1"/>
          </p:cNvSpPr>
          <p:nvPr/>
        </p:nvSpPr>
        <p:spPr bwMode="auto">
          <a:xfrm>
            <a:off x="9412410" y="1650997"/>
            <a:ext cx="445956" cy="3693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dirty="0">
                <a:solidFill>
                  <a:prstClr val="black"/>
                </a:solidFill>
                <a:latin typeface="Calibri"/>
              </a:rPr>
              <a:t>NT</a:t>
            </a:r>
          </a:p>
        </p:txBody>
      </p:sp>
      <p:cxnSp>
        <p:nvCxnSpPr>
          <p:cNvPr id="225291" name="AutoShape 11"/>
          <p:cNvCxnSpPr>
            <a:cxnSpLocks noChangeShapeType="1"/>
            <a:stCxn id="225290" idx="2"/>
            <a:endCxn id="225288" idx="0"/>
          </p:cNvCxnSpPr>
          <p:nvPr/>
        </p:nvCxnSpPr>
        <p:spPr bwMode="auto">
          <a:xfrm flipH="1">
            <a:off x="8827211" y="2020329"/>
            <a:ext cx="808177" cy="374936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292" name="Text Box 12"/>
          <p:cNvSpPr txBox="1">
            <a:spLocks noChangeArrowheads="1"/>
          </p:cNvSpPr>
          <p:nvPr/>
        </p:nvSpPr>
        <p:spPr bwMode="auto">
          <a:xfrm>
            <a:off x="10237909" y="1665285"/>
            <a:ext cx="445956" cy="369332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dirty="0">
                <a:solidFill>
                  <a:prstClr val="black"/>
                </a:solidFill>
                <a:latin typeface="Calibri"/>
              </a:rPr>
              <a:t>TN</a:t>
            </a:r>
          </a:p>
        </p:txBody>
      </p:sp>
      <p:cxnSp>
        <p:nvCxnSpPr>
          <p:cNvPr id="225293" name="AutoShape 13"/>
          <p:cNvCxnSpPr>
            <a:cxnSpLocks noChangeShapeType="1"/>
            <a:stCxn id="225292" idx="2"/>
            <a:endCxn id="225289" idx="0"/>
          </p:cNvCxnSpPr>
          <p:nvPr/>
        </p:nvCxnSpPr>
        <p:spPr bwMode="auto">
          <a:xfrm flipH="1">
            <a:off x="8986739" y="2034617"/>
            <a:ext cx="1474148" cy="359600"/>
          </a:xfrm>
          <a:prstGeom prst="straightConnector1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5294" name="Group 14"/>
          <p:cNvGrpSpPr>
            <a:grpSpLocks/>
          </p:cNvGrpSpPr>
          <p:nvPr/>
        </p:nvGrpSpPr>
        <p:grpSpPr bwMode="auto">
          <a:xfrm>
            <a:off x="4478522" y="3977918"/>
            <a:ext cx="5676900" cy="896934"/>
            <a:chOff x="720" y="2400"/>
            <a:chExt cx="3576" cy="565"/>
          </a:xfrm>
        </p:grpSpPr>
        <p:sp>
          <p:nvSpPr>
            <p:cNvPr id="225295" name="Text Box 15"/>
            <p:cNvSpPr txBox="1">
              <a:spLocks noChangeArrowheads="1"/>
            </p:cNvSpPr>
            <p:nvPr/>
          </p:nvSpPr>
          <p:spPr bwMode="auto">
            <a:xfrm>
              <a:off x="720" y="2400"/>
              <a:ext cx="3576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846" b="1" dirty="0">
                  <a:solidFill>
                    <a:prstClr val="black"/>
                  </a:solidFill>
                  <a:latin typeface="Calibri"/>
                </a:rPr>
                <a:t>DC08:</a:t>
              </a:r>
              <a:r>
                <a:rPr lang="en-US" altLang="en-US" sz="1846" dirty="0">
                  <a:solidFill>
                    <a:prstClr val="black"/>
                  </a:solidFill>
                  <a:latin typeface="Calibri"/>
                </a:rPr>
                <a:t>	TTTTT	...     TNTTTTT    …       TNTTTTT	…</a:t>
              </a:r>
            </a:p>
          </p:txBody>
        </p:sp>
        <p:sp>
          <p:nvSpPr>
            <p:cNvPr id="225296" name="Line 16"/>
            <p:cNvSpPr>
              <a:spLocks noChangeShapeType="1"/>
            </p:cNvSpPr>
            <p:nvPr/>
          </p:nvSpPr>
          <p:spPr bwMode="auto">
            <a:xfrm>
              <a:off x="1344" y="2592"/>
              <a:ext cx="11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 sz="207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297" name="Line 17"/>
            <p:cNvSpPr>
              <a:spLocks noChangeShapeType="1"/>
            </p:cNvSpPr>
            <p:nvPr/>
          </p:nvSpPr>
          <p:spPr bwMode="auto">
            <a:xfrm>
              <a:off x="2555" y="2592"/>
              <a:ext cx="9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 sz="2077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298" name="Text Box 18"/>
            <p:cNvSpPr txBox="1">
              <a:spLocks noChangeArrowheads="1"/>
            </p:cNvSpPr>
            <p:nvPr/>
          </p:nvSpPr>
          <p:spPr bwMode="auto">
            <a:xfrm>
              <a:off x="1514" y="2674"/>
              <a:ext cx="16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Mis-predictions:</a:t>
              </a:r>
              <a:r>
                <a:rPr lang="en-US" alt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/ 100</a:t>
              </a:r>
              <a:endParaRPr lang="en-US" alt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299" name="Group 19"/>
          <p:cNvGrpSpPr>
            <a:grpSpLocks/>
          </p:cNvGrpSpPr>
          <p:nvPr/>
        </p:nvGrpSpPr>
        <p:grpSpPr bwMode="auto">
          <a:xfrm>
            <a:off x="4478522" y="5166661"/>
            <a:ext cx="5676900" cy="835027"/>
            <a:chOff x="720" y="2976"/>
            <a:chExt cx="3576" cy="526"/>
          </a:xfrm>
        </p:grpSpPr>
        <p:sp>
          <p:nvSpPr>
            <p:cNvPr id="225300" name="Text Box 20"/>
            <p:cNvSpPr txBox="1">
              <a:spLocks noChangeArrowheads="1"/>
            </p:cNvSpPr>
            <p:nvPr/>
          </p:nvSpPr>
          <p:spPr bwMode="auto">
            <a:xfrm>
              <a:off x="720" y="2976"/>
              <a:ext cx="3576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846" b="1" dirty="0">
                  <a:solidFill>
                    <a:prstClr val="black"/>
                  </a:solidFill>
                  <a:latin typeface="Calibri"/>
                </a:rPr>
                <a:t>DC20:</a:t>
              </a:r>
              <a:r>
                <a:rPr lang="en-US" altLang="en-US" sz="1846" dirty="0">
                  <a:solidFill>
                    <a:prstClr val="black"/>
                  </a:solidFill>
                  <a:latin typeface="Calibri"/>
                </a:rPr>
                <a:t>	TNTNTNTNTNTNTNTNTNTNTNTNTNTNT	…</a:t>
              </a:r>
            </a:p>
          </p:txBody>
        </p:sp>
        <p:sp>
          <p:nvSpPr>
            <p:cNvPr id="225301" name="Text Box 21"/>
            <p:cNvSpPr txBox="1">
              <a:spLocks noChangeArrowheads="1"/>
            </p:cNvSpPr>
            <p:nvPr/>
          </p:nvSpPr>
          <p:spPr bwMode="auto">
            <a:xfrm>
              <a:off x="1512" y="3269"/>
              <a:ext cx="144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Mis-predictions: 2 / 2</a:t>
              </a:r>
            </a:p>
          </p:txBody>
        </p:sp>
      </p:grpSp>
      <p:sp>
        <p:nvSpPr>
          <p:cNvPr id="225303" name="AutoShape 23"/>
          <p:cNvSpPr>
            <a:spLocks noChangeArrowheads="1"/>
          </p:cNvSpPr>
          <p:nvPr/>
        </p:nvSpPr>
        <p:spPr bwMode="auto">
          <a:xfrm>
            <a:off x="2085254" y="2842915"/>
            <a:ext cx="2954174" cy="9715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Mis</a:t>
            </a:r>
            <a:r>
              <a:rPr lang="en-US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-predictions for every 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first and last iterations </a:t>
            </a:r>
          </a:p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99.998% Correct Prediction</a:t>
            </a:r>
          </a:p>
        </p:txBody>
      </p:sp>
      <p:sp>
        <p:nvSpPr>
          <p:cNvPr id="225306" name="AutoShape 26"/>
          <p:cNvSpPr>
            <a:spLocks noChangeArrowheads="1"/>
          </p:cNvSpPr>
          <p:nvPr/>
        </p:nvSpPr>
        <p:spPr bwMode="auto">
          <a:xfrm>
            <a:off x="2322646" y="4396352"/>
            <a:ext cx="2716782" cy="533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98.0% Correct Prediction</a:t>
            </a:r>
          </a:p>
        </p:txBody>
      </p:sp>
      <p:sp>
        <p:nvSpPr>
          <p:cNvPr id="225309" name="AutoShape 29"/>
          <p:cNvSpPr>
            <a:spLocks noChangeArrowheads="1"/>
          </p:cNvSpPr>
          <p:nvPr/>
        </p:nvSpPr>
        <p:spPr bwMode="auto">
          <a:xfrm>
            <a:off x="2399295" y="5587839"/>
            <a:ext cx="2640133" cy="5334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0.0% Correct Prediction</a:t>
            </a:r>
          </a:p>
        </p:txBody>
      </p:sp>
      <p:sp>
        <p:nvSpPr>
          <p:cNvPr id="38" name="Line 4"/>
          <p:cNvSpPr>
            <a:spLocks noChangeShapeType="1"/>
          </p:cNvSpPr>
          <p:nvPr/>
        </p:nvSpPr>
        <p:spPr bwMode="auto">
          <a:xfrm>
            <a:off x="8963213" y="2661249"/>
            <a:ext cx="1481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9317725" y="2674530"/>
            <a:ext cx="2040943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10,000 iterations …</a:t>
            </a:r>
          </a:p>
        </p:txBody>
      </p:sp>
      <p:sp>
        <p:nvSpPr>
          <p:cNvPr id="41" name="Text Box 3"/>
          <p:cNvSpPr txBox="1">
            <a:spLocks noChangeArrowheads="1"/>
          </p:cNvSpPr>
          <p:nvPr/>
        </p:nvSpPr>
        <p:spPr bwMode="auto">
          <a:xfrm>
            <a:off x="8871429" y="2319438"/>
            <a:ext cx="1946687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NNNNNNNNN	…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587DD-29C2-4F6F-AB42-B3FBA720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251"/>
          <a:stretch/>
        </p:blipFill>
        <p:spPr>
          <a:xfrm>
            <a:off x="722577" y="1136279"/>
            <a:ext cx="2834658" cy="15266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3" name="Oval Callout 34">
            <a:extLst>
              <a:ext uri="{FF2B5EF4-FFF2-40B4-BE49-F238E27FC236}">
                <a16:creationId xmlns:a16="http://schemas.microsoft.com/office/drawing/2014/main" id="{68B5CA57-5703-4C29-9CD4-4216E7F380C0}"/>
              </a:ext>
            </a:extLst>
          </p:cNvPr>
          <p:cNvSpPr/>
          <p:nvPr/>
        </p:nvSpPr>
        <p:spPr>
          <a:xfrm>
            <a:off x="3745094" y="1264068"/>
            <a:ext cx="3449823" cy="811827"/>
          </a:xfrm>
          <a:prstGeom prst="wedgeEllipseCallout">
            <a:avLst>
              <a:gd name="adj1" fmla="val 7369"/>
              <a:gd name="adj2" fmla="val 8781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Not taken and continue to the loop body</a:t>
            </a:r>
          </a:p>
        </p:txBody>
      </p:sp>
      <p:sp>
        <p:nvSpPr>
          <p:cNvPr id="44" name="Oval Callout 34">
            <a:extLst>
              <a:ext uri="{FF2B5EF4-FFF2-40B4-BE49-F238E27FC236}">
                <a16:creationId xmlns:a16="http://schemas.microsoft.com/office/drawing/2014/main" id="{1378F4D0-A220-4F79-8B5A-1A97CD902BFA}"/>
              </a:ext>
            </a:extLst>
          </p:cNvPr>
          <p:cNvSpPr/>
          <p:nvPr/>
        </p:nvSpPr>
        <p:spPr>
          <a:xfrm>
            <a:off x="8222888" y="1058817"/>
            <a:ext cx="3176632" cy="429532"/>
          </a:xfrm>
          <a:prstGeom prst="wedgeEllipseCallout">
            <a:avLst>
              <a:gd name="adj1" fmla="val -6050"/>
              <a:gd name="adj2" fmla="val 79912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Taken to exit the loop</a:t>
            </a:r>
          </a:p>
        </p:txBody>
      </p:sp>
    </p:spTree>
    <p:extLst>
      <p:ext uri="{BB962C8B-B14F-4D97-AF65-F5344CB8AC3E}">
        <p14:creationId xmlns:p14="http://schemas.microsoft.com/office/powerpoint/2010/main" val="314609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/>
      <p:bldP spid="225284" grpId="0" animBg="1"/>
      <p:bldP spid="225285" grpId="0"/>
      <p:bldP spid="225286" grpId="0"/>
      <p:bldP spid="225288" grpId="0" animBg="1"/>
      <p:bldP spid="225289" grpId="0" animBg="1"/>
      <p:bldP spid="225290" grpId="0" animBg="1"/>
      <p:bldP spid="225292" grpId="0" animBg="1"/>
      <p:bldP spid="225303" grpId="0" animBg="1"/>
      <p:bldP spid="225306" grpId="0" animBg="1"/>
      <p:bldP spid="225309" grpId="0" animBg="1"/>
      <p:bldP spid="38" grpId="0" animBg="1"/>
      <p:bldP spid="40" grpId="0"/>
      <p:bldP spid="41" grpId="0"/>
      <p:bldP spid="43" grpId="0" animBg="1"/>
      <p:bldP spid="4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2-bit History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8" b="1" dirty="0"/>
              <a:t>2-bit Saturating Counter in each branch prediction buffer entry</a:t>
            </a:r>
          </a:p>
          <a:p>
            <a:pPr lvl="1"/>
            <a:r>
              <a:rPr lang="en-US" sz="1846" dirty="0"/>
              <a:t>Could have more than two bits but two bits cover most patterns (i.e. loops)</a:t>
            </a:r>
          </a:p>
          <a:p>
            <a:endParaRPr lang="en-US" dirty="0"/>
          </a:p>
        </p:txBody>
      </p:sp>
      <p:sp>
        <p:nvSpPr>
          <p:cNvPr id="226307" name="Oval 3"/>
          <p:cNvSpPr>
            <a:spLocks noChangeArrowheads="1"/>
          </p:cNvSpPr>
          <p:nvPr/>
        </p:nvSpPr>
        <p:spPr bwMode="auto">
          <a:xfrm>
            <a:off x="3600450" y="4051305"/>
            <a:ext cx="457200" cy="4572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sz="2000">
                <a:solidFill>
                  <a:srgbClr val="EEECE1"/>
                </a:solidFill>
                <a:latin typeface="Calibri"/>
              </a:rPr>
              <a:t>0</a:t>
            </a:r>
          </a:p>
        </p:txBody>
      </p:sp>
      <p:sp>
        <p:nvSpPr>
          <p:cNvPr id="226308" name="Oval 4"/>
          <p:cNvSpPr>
            <a:spLocks noChangeArrowheads="1"/>
          </p:cNvSpPr>
          <p:nvPr/>
        </p:nvSpPr>
        <p:spPr bwMode="auto">
          <a:xfrm>
            <a:off x="4667250" y="4051305"/>
            <a:ext cx="457200" cy="457200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</a:t>
            </a:r>
          </a:p>
        </p:txBody>
      </p:sp>
      <p:cxnSp>
        <p:nvCxnSpPr>
          <p:cNvPr id="226309" name="AutoShape 5"/>
          <p:cNvCxnSpPr>
            <a:cxnSpLocks noChangeShapeType="1"/>
            <a:stCxn id="226307" idx="5"/>
            <a:endCxn id="226308" idx="3"/>
          </p:cNvCxnSpPr>
          <p:nvPr/>
        </p:nvCxnSpPr>
        <p:spPr bwMode="auto">
          <a:xfrm rot="16200000" flipH="1">
            <a:off x="4361656" y="4071149"/>
            <a:ext cx="1588" cy="742950"/>
          </a:xfrm>
          <a:prstGeom prst="curvedConnector3">
            <a:avLst>
              <a:gd name="adj1" fmla="val 18600000"/>
            </a:avLst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0" name="AutoShape 6"/>
          <p:cNvCxnSpPr>
            <a:cxnSpLocks noChangeShapeType="1"/>
            <a:stCxn id="226308" idx="1"/>
            <a:endCxn id="226307" idx="7"/>
          </p:cNvCxnSpPr>
          <p:nvPr/>
        </p:nvCxnSpPr>
        <p:spPr bwMode="auto">
          <a:xfrm rot="16200000" flipH="1" flipV="1">
            <a:off x="4361656" y="3747299"/>
            <a:ext cx="1588" cy="742950"/>
          </a:xfrm>
          <a:prstGeom prst="curvedConnector3">
            <a:avLst>
              <a:gd name="adj1" fmla="val -18600000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1" name="AutoShape 7"/>
          <p:cNvCxnSpPr>
            <a:cxnSpLocks noChangeShapeType="1"/>
            <a:stCxn id="226308" idx="5"/>
            <a:endCxn id="226308" idx="7"/>
          </p:cNvCxnSpPr>
          <p:nvPr/>
        </p:nvCxnSpPr>
        <p:spPr bwMode="auto">
          <a:xfrm rot="5400000" flipH="1" flipV="1">
            <a:off x="4896644" y="4279111"/>
            <a:ext cx="323850" cy="1588"/>
          </a:xfrm>
          <a:prstGeom prst="curvedConnector5">
            <a:avLst>
              <a:gd name="adj1" fmla="val -17648"/>
              <a:gd name="adj2" fmla="val 28200000"/>
              <a:gd name="adj3" fmla="val 119606"/>
            </a:avLst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12" name="AutoShape 8"/>
          <p:cNvCxnSpPr>
            <a:cxnSpLocks noChangeShapeType="1"/>
            <a:stCxn id="226307" idx="1"/>
            <a:endCxn id="226307" idx="3"/>
          </p:cNvCxnSpPr>
          <p:nvPr/>
        </p:nvCxnSpPr>
        <p:spPr bwMode="auto">
          <a:xfrm rot="5400000" flipV="1">
            <a:off x="3505994" y="4279111"/>
            <a:ext cx="323850" cy="1588"/>
          </a:xfrm>
          <a:prstGeom prst="curvedConnector5">
            <a:avLst>
              <a:gd name="adj1" fmla="val -12745"/>
              <a:gd name="adj2" fmla="val -27300000"/>
              <a:gd name="adj3" fmla="val 120588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6313" name="Text Box 9"/>
          <p:cNvSpPr txBox="1">
            <a:spLocks noChangeArrowheads="1"/>
          </p:cNvSpPr>
          <p:nvPr/>
        </p:nvSpPr>
        <p:spPr bwMode="auto">
          <a:xfrm>
            <a:off x="3595649" y="4889507"/>
            <a:ext cx="1590756" cy="7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FSM for 1-bit</a:t>
            </a:r>
          </a:p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Prediction</a:t>
            </a:r>
          </a:p>
        </p:txBody>
      </p:sp>
      <p:sp>
        <p:nvSpPr>
          <p:cNvPr id="226315" name="Oval 11"/>
          <p:cNvSpPr>
            <a:spLocks noChangeArrowheads="1"/>
          </p:cNvSpPr>
          <p:nvPr/>
        </p:nvSpPr>
        <p:spPr bwMode="auto">
          <a:xfrm>
            <a:off x="7221513" y="4210850"/>
            <a:ext cx="457200" cy="45720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00</a:t>
            </a:r>
          </a:p>
        </p:txBody>
      </p:sp>
      <p:sp>
        <p:nvSpPr>
          <p:cNvPr id="226316" name="Oval 12"/>
          <p:cNvSpPr>
            <a:spLocks noChangeArrowheads="1"/>
          </p:cNvSpPr>
          <p:nvPr/>
        </p:nvSpPr>
        <p:spPr bwMode="auto">
          <a:xfrm>
            <a:off x="8440713" y="4210850"/>
            <a:ext cx="457200" cy="457201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01</a:t>
            </a:r>
          </a:p>
        </p:txBody>
      </p:sp>
      <p:sp>
        <p:nvSpPr>
          <p:cNvPr id="226317" name="Oval 13"/>
          <p:cNvSpPr>
            <a:spLocks noChangeArrowheads="1"/>
          </p:cNvSpPr>
          <p:nvPr/>
        </p:nvSpPr>
        <p:spPr bwMode="auto">
          <a:xfrm>
            <a:off x="8440713" y="3058323"/>
            <a:ext cx="457200" cy="457201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10</a:t>
            </a:r>
          </a:p>
        </p:txBody>
      </p:sp>
      <p:sp>
        <p:nvSpPr>
          <p:cNvPr id="226318" name="Oval 14"/>
          <p:cNvSpPr>
            <a:spLocks noChangeArrowheads="1"/>
          </p:cNvSpPr>
          <p:nvPr/>
        </p:nvSpPr>
        <p:spPr bwMode="auto">
          <a:xfrm>
            <a:off x="7221018" y="3058323"/>
            <a:ext cx="457200" cy="457201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527517"/>
            <a:r>
              <a:rPr lang="en-US" altLang="en-US" sz="2000" dirty="0">
                <a:solidFill>
                  <a:srgbClr val="EEECE1"/>
                </a:solidFill>
                <a:latin typeface="Calibri"/>
              </a:rPr>
              <a:t>11</a:t>
            </a:r>
          </a:p>
        </p:txBody>
      </p:sp>
      <p:cxnSp>
        <p:nvCxnSpPr>
          <p:cNvPr id="226319" name="AutoShape 15"/>
          <p:cNvCxnSpPr>
            <a:cxnSpLocks noChangeShapeType="1"/>
            <a:stCxn id="226315" idx="6"/>
            <a:endCxn id="226316" idx="2"/>
          </p:cNvCxnSpPr>
          <p:nvPr/>
        </p:nvCxnSpPr>
        <p:spPr bwMode="auto">
          <a:xfrm>
            <a:off x="7678713" y="4439450"/>
            <a:ext cx="762000" cy="0"/>
          </a:xfrm>
          <a:prstGeom prst="straightConnector1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0" name="AutoShape 16"/>
          <p:cNvCxnSpPr>
            <a:cxnSpLocks noChangeShapeType="1"/>
            <a:stCxn id="226316" idx="7"/>
            <a:endCxn id="226317" idx="5"/>
          </p:cNvCxnSpPr>
          <p:nvPr/>
        </p:nvCxnSpPr>
        <p:spPr bwMode="auto">
          <a:xfrm flipV="1">
            <a:off x="8830958" y="3448568"/>
            <a:ext cx="0" cy="829238"/>
          </a:xfrm>
          <a:prstGeom prst="straightConnector1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1" name="AutoShape 17"/>
          <p:cNvCxnSpPr>
            <a:cxnSpLocks noChangeShapeType="1"/>
            <a:stCxn id="226318" idx="6"/>
            <a:endCxn id="226317" idx="2"/>
          </p:cNvCxnSpPr>
          <p:nvPr/>
        </p:nvCxnSpPr>
        <p:spPr bwMode="auto">
          <a:xfrm>
            <a:off x="7678218" y="3286924"/>
            <a:ext cx="762495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2" name="AutoShape 18"/>
          <p:cNvCxnSpPr>
            <a:cxnSpLocks noChangeShapeType="1"/>
            <a:stCxn id="226316" idx="3"/>
            <a:endCxn id="226315" idx="5"/>
          </p:cNvCxnSpPr>
          <p:nvPr/>
        </p:nvCxnSpPr>
        <p:spPr bwMode="auto">
          <a:xfrm flipH="1">
            <a:off x="7612038" y="4601375"/>
            <a:ext cx="895350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3" name="AutoShape 19"/>
          <p:cNvCxnSpPr>
            <a:cxnSpLocks noChangeShapeType="1"/>
            <a:stCxn id="226317" idx="3"/>
            <a:endCxn id="226318" idx="5"/>
          </p:cNvCxnSpPr>
          <p:nvPr/>
        </p:nvCxnSpPr>
        <p:spPr bwMode="auto">
          <a:xfrm flipH="1">
            <a:off x="7611263" y="3448568"/>
            <a:ext cx="896405" cy="0"/>
          </a:xfrm>
          <a:prstGeom prst="straightConnector1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4" name="AutoShape 20"/>
          <p:cNvCxnSpPr>
            <a:cxnSpLocks noChangeShapeType="1"/>
            <a:stCxn id="226317" idx="4"/>
            <a:endCxn id="226316" idx="0"/>
          </p:cNvCxnSpPr>
          <p:nvPr/>
        </p:nvCxnSpPr>
        <p:spPr bwMode="auto">
          <a:xfrm>
            <a:off x="8669313" y="3515524"/>
            <a:ext cx="0" cy="695326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5" name="AutoShape 21"/>
          <p:cNvCxnSpPr>
            <a:cxnSpLocks noChangeShapeType="1"/>
            <a:stCxn id="226318" idx="1"/>
            <a:endCxn id="226318" idx="3"/>
          </p:cNvCxnSpPr>
          <p:nvPr/>
        </p:nvCxnSpPr>
        <p:spPr bwMode="auto">
          <a:xfrm rot="16200000" flipH="1">
            <a:off x="7126328" y="3286923"/>
            <a:ext cx="323289" cy="12700"/>
          </a:xfrm>
          <a:prstGeom prst="curvedConnector5">
            <a:avLst>
              <a:gd name="adj1" fmla="val -19641"/>
              <a:gd name="adj2" fmla="val -2922795"/>
              <a:gd name="adj3" fmla="val 115714"/>
            </a:avLst>
          </a:prstGeom>
          <a:noFill/>
          <a:ln w="19050">
            <a:solidFill>
              <a:srgbClr val="008000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326" name="AutoShape 22"/>
          <p:cNvCxnSpPr>
            <a:cxnSpLocks noChangeShapeType="1"/>
            <a:stCxn id="226315" idx="1"/>
            <a:endCxn id="226315" idx="3"/>
          </p:cNvCxnSpPr>
          <p:nvPr/>
        </p:nvCxnSpPr>
        <p:spPr bwMode="auto">
          <a:xfrm rot="5400000" flipV="1">
            <a:off x="7127851" y="4437862"/>
            <a:ext cx="323850" cy="1588"/>
          </a:xfrm>
          <a:prstGeom prst="curvedConnector5">
            <a:avLst>
              <a:gd name="adj1" fmla="val -16667"/>
              <a:gd name="adj2" fmla="val -22500000"/>
              <a:gd name="adj3" fmla="val 117153"/>
            </a:avLst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6327" name="Text Box 23"/>
          <p:cNvSpPr txBox="1">
            <a:spLocks noChangeArrowheads="1"/>
          </p:cNvSpPr>
          <p:nvPr/>
        </p:nvSpPr>
        <p:spPr bwMode="auto">
          <a:xfrm>
            <a:off x="6929519" y="4909350"/>
            <a:ext cx="2223878" cy="73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FSM for 2-bit </a:t>
            </a:r>
          </a:p>
          <a:p>
            <a:pPr algn="ctr" defTabSz="527517"/>
            <a:r>
              <a:rPr lang="en-US" altLang="en-US" sz="2000" dirty="0">
                <a:solidFill>
                  <a:prstClr val="black"/>
                </a:solidFill>
                <a:latin typeface="Calibri"/>
              </a:rPr>
              <a:t>Saturating Counter</a:t>
            </a:r>
          </a:p>
        </p:txBody>
      </p:sp>
      <p:sp>
        <p:nvSpPr>
          <p:cNvPr id="226328" name="Oval 24"/>
          <p:cNvSpPr>
            <a:spLocks noChangeArrowheads="1"/>
          </p:cNvSpPr>
          <p:nvPr/>
        </p:nvSpPr>
        <p:spPr bwMode="auto">
          <a:xfrm>
            <a:off x="3048000" y="2395544"/>
            <a:ext cx="228600" cy="228600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endParaRPr lang="en-US" altLang="en-US" sz="2077">
              <a:solidFill>
                <a:srgbClr val="EEECE1"/>
              </a:solidFill>
              <a:latin typeface="Calibri"/>
            </a:endParaRPr>
          </a:p>
        </p:txBody>
      </p:sp>
      <p:sp>
        <p:nvSpPr>
          <p:cNvPr id="226329" name="Oval 25"/>
          <p:cNvSpPr>
            <a:spLocks noChangeArrowheads="1"/>
          </p:cNvSpPr>
          <p:nvPr/>
        </p:nvSpPr>
        <p:spPr bwMode="auto">
          <a:xfrm>
            <a:off x="3048000" y="2700344"/>
            <a:ext cx="228600" cy="228600"/>
          </a:xfrm>
          <a:prstGeom prst="ellipse">
            <a:avLst/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endParaRPr lang="en-US" altLang="en-US" sz="2077">
              <a:solidFill>
                <a:srgbClr val="EEECE1"/>
              </a:solidFill>
              <a:latin typeface="Calibri"/>
            </a:endParaRPr>
          </a:p>
        </p:txBody>
      </p:sp>
      <p:sp>
        <p:nvSpPr>
          <p:cNvPr id="226330" name="Text Box 26"/>
          <p:cNvSpPr txBox="1">
            <a:spLocks noChangeArrowheads="1"/>
          </p:cNvSpPr>
          <p:nvPr/>
        </p:nvSpPr>
        <p:spPr bwMode="auto">
          <a:xfrm>
            <a:off x="3413126" y="2330456"/>
            <a:ext cx="1180195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Predict NT</a:t>
            </a:r>
          </a:p>
        </p:txBody>
      </p:sp>
      <p:sp>
        <p:nvSpPr>
          <p:cNvPr id="226331" name="Text Box 27"/>
          <p:cNvSpPr txBox="1">
            <a:spLocks noChangeArrowheads="1"/>
          </p:cNvSpPr>
          <p:nvPr/>
        </p:nvSpPr>
        <p:spPr bwMode="auto">
          <a:xfrm>
            <a:off x="3429001" y="2624145"/>
            <a:ext cx="1027910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>
                <a:solidFill>
                  <a:prstClr val="black"/>
                </a:solidFill>
                <a:latin typeface="Calibri"/>
              </a:rPr>
              <a:t>Predict T</a:t>
            </a:r>
          </a:p>
        </p:txBody>
      </p:sp>
      <p:sp>
        <p:nvSpPr>
          <p:cNvPr id="226332" name="Line 28"/>
          <p:cNvSpPr>
            <a:spLocks noChangeShapeType="1"/>
          </p:cNvSpPr>
          <p:nvPr/>
        </p:nvSpPr>
        <p:spPr bwMode="auto">
          <a:xfrm>
            <a:off x="3048000" y="3081344"/>
            <a:ext cx="22860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6333" name="Text Box 29"/>
          <p:cNvSpPr txBox="1">
            <a:spLocks noChangeArrowheads="1"/>
          </p:cNvSpPr>
          <p:nvPr/>
        </p:nvSpPr>
        <p:spPr bwMode="auto">
          <a:xfrm>
            <a:off x="3429000" y="2928945"/>
            <a:ext cx="2510239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Transition on T outcome</a:t>
            </a:r>
          </a:p>
        </p:txBody>
      </p:sp>
      <p:sp>
        <p:nvSpPr>
          <p:cNvPr id="226334" name="Text Box 30"/>
          <p:cNvSpPr txBox="1">
            <a:spLocks noChangeArrowheads="1"/>
          </p:cNvSpPr>
          <p:nvPr/>
        </p:nvSpPr>
        <p:spPr bwMode="auto">
          <a:xfrm>
            <a:off x="3429000" y="3233745"/>
            <a:ext cx="266252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527517"/>
            <a:r>
              <a:rPr lang="en-US" altLang="en-US" sz="1846" dirty="0">
                <a:solidFill>
                  <a:prstClr val="black"/>
                </a:solidFill>
                <a:latin typeface="Calibri"/>
              </a:rPr>
              <a:t>Transition on NT outcome</a:t>
            </a:r>
          </a:p>
        </p:txBody>
      </p:sp>
      <p:sp>
        <p:nvSpPr>
          <p:cNvPr id="226335" name="Line 31"/>
          <p:cNvSpPr>
            <a:spLocks noChangeShapeType="1"/>
          </p:cNvSpPr>
          <p:nvPr/>
        </p:nvSpPr>
        <p:spPr bwMode="auto">
          <a:xfrm>
            <a:off x="3048000" y="3386144"/>
            <a:ext cx="228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8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5" grpId="0" animBg="1"/>
      <p:bldP spid="226316" grpId="0" animBg="1"/>
      <p:bldP spid="226317" grpId="0" animBg="1"/>
      <p:bldP spid="226318" grpId="0" animBg="1"/>
      <p:bldP spid="22632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27331" name="Group 3"/>
          <p:cNvGrpSpPr>
            <a:grpSpLocks/>
          </p:cNvGrpSpPr>
          <p:nvPr/>
        </p:nvGrpSpPr>
        <p:grpSpPr bwMode="auto">
          <a:xfrm>
            <a:off x="7680321" y="3538363"/>
            <a:ext cx="485774" cy="1055689"/>
            <a:chOff x="3504" y="2352"/>
            <a:chExt cx="306" cy="665"/>
          </a:xfrm>
        </p:grpSpPr>
        <p:sp>
          <p:nvSpPr>
            <p:cNvPr id="227332" name="Oval 4"/>
            <p:cNvSpPr>
              <a:spLocks noChangeArrowheads="1"/>
            </p:cNvSpPr>
            <p:nvPr/>
          </p:nvSpPr>
          <p:spPr bwMode="auto">
            <a:xfrm>
              <a:off x="3504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b="1" dirty="0">
                  <a:solidFill>
                    <a:srgbClr val="EEECE1"/>
                  </a:solidFill>
                  <a:latin typeface="Calibri"/>
                </a:rPr>
                <a:t>2</a:t>
              </a:r>
            </a:p>
          </p:txBody>
        </p:sp>
        <p:sp>
          <p:nvSpPr>
            <p:cNvPr id="227333" name="Text Box 5"/>
            <p:cNvSpPr txBox="1">
              <a:spLocks noChangeArrowheads="1"/>
            </p:cNvSpPr>
            <p:nvPr/>
          </p:nvSpPr>
          <p:spPr bwMode="auto">
            <a:xfrm>
              <a:off x="363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34" name="Line 6"/>
            <p:cNvSpPr>
              <a:spLocks noChangeShapeType="1"/>
            </p:cNvSpPr>
            <p:nvPr/>
          </p:nvSpPr>
          <p:spPr bwMode="auto">
            <a:xfrm>
              <a:off x="379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35" name="Text Box 7"/>
            <p:cNvSpPr txBox="1">
              <a:spLocks noChangeArrowheads="1"/>
            </p:cNvSpPr>
            <p:nvPr/>
          </p:nvSpPr>
          <p:spPr bwMode="auto">
            <a:xfrm>
              <a:off x="3515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36" name="Group 8"/>
          <p:cNvGrpSpPr>
            <a:grpSpLocks/>
          </p:cNvGrpSpPr>
          <p:nvPr/>
        </p:nvGrpSpPr>
        <p:grpSpPr bwMode="auto">
          <a:xfrm>
            <a:off x="8213725" y="3538363"/>
            <a:ext cx="1539875" cy="1055689"/>
            <a:chOff x="3840" y="2352"/>
            <a:chExt cx="970" cy="665"/>
          </a:xfrm>
        </p:grpSpPr>
        <p:sp>
          <p:nvSpPr>
            <p:cNvPr id="227337" name="Oval 9"/>
            <p:cNvSpPr>
              <a:spLocks noChangeArrowheads="1"/>
            </p:cNvSpPr>
            <p:nvPr/>
          </p:nvSpPr>
          <p:spPr bwMode="auto">
            <a:xfrm>
              <a:off x="3840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38" name="Text Box 10"/>
            <p:cNvSpPr txBox="1">
              <a:spLocks noChangeArrowheads="1"/>
            </p:cNvSpPr>
            <p:nvPr/>
          </p:nvSpPr>
          <p:spPr bwMode="auto">
            <a:xfrm>
              <a:off x="3974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39" name="Line 11"/>
            <p:cNvSpPr>
              <a:spLocks noChangeShapeType="1"/>
            </p:cNvSpPr>
            <p:nvPr/>
          </p:nvSpPr>
          <p:spPr bwMode="auto">
            <a:xfrm>
              <a:off x="4128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40" name="Oval 12"/>
            <p:cNvSpPr>
              <a:spLocks noChangeArrowheads="1"/>
            </p:cNvSpPr>
            <p:nvPr/>
          </p:nvSpPr>
          <p:spPr bwMode="auto">
            <a:xfrm>
              <a:off x="4194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41" name="Text Box 13"/>
            <p:cNvSpPr txBox="1">
              <a:spLocks noChangeArrowheads="1"/>
            </p:cNvSpPr>
            <p:nvPr/>
          </p:nvSpPr>
          <p:spPr bwMode="auto">
            <a:xfrm>
              <a:off x="432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42" name="Line 14"/>
            <p:cNvSpPr>
              <a:spLocks noChangeShapeType="1"/>
            </p:cNvSpPr>
            <p:nvPr/>
          </p:nvSpPr>
          <p:spPr bwMode="auto">
            <a:xfrm>
              <a:off x="448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43" name="Text Box 15"/>
            <p:cNvSpPr txBox="1">
              <a:spLocks noChangeArrowheads="1"/>
            </p:cNvSpPr>
            <p:nvPr/>
          </p:nvSpPr>
          <p:spPr bwMode="auto">
            <a:xfrm>
              <a:off x="3851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44" name="Text Box 16"/>
            <p:cNvSpPr txBox="1">
              <a:spLocks noChangeArrowheads="1"/>
            </p:cNvSpPr>
            <p:nvPr/>
          </p:nvSpPr>
          <p:spPr bwMode="auto">
            <a:xfrm>
              <a:off x="4187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45" name="Text Box 17"/>
            <p:cNvSpPr txBox="1">
              <a:spLocks noChangeArrowheads="1"/>
            </p:cNvSpPr>
            <p:nvPr/>
          </p:nvSpPr>
          <p:spPr bwMode="auto">
            <a:xfrm>
              <a:off x="4512" y="2400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</p:grpSp>
      <p:grpSp>
        <p:nvGrpSpPr>
          <p:cNvPr id="227346" name="Group 18"/>
          <p:cNvGrpSpPr>
            <a:grpSpLocks/>
          </p:cNvGrpSpPr>
          <p:nvPr/>
        </p:nvGrpSpPr>
        <p:grpSpPr bwMode="auto">
          <a:xfrm>
            <a:off x="7121517" y="3538363"/>
            <a:ext cx="538162" cy="1069976"/>
            <a:chOff x="3152" y="2352"/>
            <a:chExt cx="339" cy="674"/>
          </a:xfrm>
        </p:grpSpPr>
        <p:sp>
          <p:nvSpPr>
            <p:cNvPr id="227347" name="Oval 19"/>
            <p:cNvSpPr>
              <a:spLocks noChangeArrowheads="1"/>
            </p:cNvSpPr>
            <p:nvPr/>
          </p:nvSpPr>
          <p:spPr bwMode="auto">
            <a:xfrm>
              <a:off x="3168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348" name="Text Box 20"/>
            <p:cNvSpPr txBox="1">
              <a:spLocks noChangeArrowheads="1"/>
            </p:cNvSpPr>
            <p:nvPr/>
          </p:nvSpPr>
          <p:spPr bwMode="auto">
            <a:xfrm>
              <a:off x="3302" y="2544"/>
              <a:ext cx="18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N</a:t>
              </a:r>
            </a:p>
          </p:txBody>
        </p:sp>
        <p:sp>
          <p:nvSpPr>
            <p:cNvPr id="227349" name="Line 21"/>
            <p:cNvSpPr>
              <a:spLocks noChangeShapeType="1"/>
            </p:cNvSpPr>
            <p:nvPr/>
          </p:nvSpPr>
          <p:spPr bwMode="auto">
            <a:xfrm>
              <a:off x="3456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0" name="Text Box 22"/>
            <p:cNvSpPr txBox="1">
              <a:spLocks noChangeArrowheads="1"/>
            </p:cNvSpPr>
            <p:nvPr/>
          </p:nvSpPr>
          <p:spPr bwMode="auto">
            <a:xfrm>
              <a:off x="3152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51" name="Group 23"/>
          <p:cNvGrpSpPr>
            <a:grpSpLocks/>
          </p:cNvGrpSpPr>
          <p:nvPr/>
        </p:nvGrpSpPr>
        <p:grpSpPr bwMode="auto">
          <a:xfrm>
            <a:off x="7146919" y="2242962"/>
            <a:ext cx="512763" cy="979489"/>
            <a:chOff x="3168" y="1536"/>
            <a:chExt cx="323" cy="617"/>
          </a:xfrm>
        </p:grpSpPr>
        <p:sp>
          <p:nvSpPr>
            <p:cNvPr id="227352" name="Text Box 24"/>
            <p:cNvSpPr txBox="1">
              <a:spLocks noChangeArrowheads="1"/>
            </p:cNvSpPr>
            <p:nvPr/>
          </p:nvSpPr>
          <p:spPr bwMode="auto">
            <a:xfrm>
              <a:off x="3302" y="1728"/>
              <a:ext cx="18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N</a:t>
              </a:r>
            </a:p>
          </p:txBody>
        </p:sp>
        <p:sp>
          <p:nvSpPr>
            <p:cNvPr id="227353" name="Line 25"/>
            <p:cNvSpPr>
              <a:spLocks noChangeShapeType="1"/>
            </p:cNvSpPr>
            <p:nvPr/>
          </p:nvSpPr>
          <p:spPr bwMode="auto">
            <a:xfrm>
              <a:off x="3456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4" name="Oval 26"/>
            <p:cNvSpPr>
              <a:spLocks noChangeArrowheads="1"/>
            </p:cNvSpPr>
            <p:nvPr/>
          </p:nvSpPr>
          <p:spPr bwMode="auto">
            <a:xfrm>
              <a:off x="3168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55" name="Text Box 27"/>
            <p:cNvSpPr txBox="1">
              <a:spLocks noChangeArrowheads="1"/>
            </p:cNvSpPr>
            <p:nvPr/>
          </p:nvSpPr>
          <p:spPr bwMode="auto">
            <a:xfrm>
              <a:off x="3168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56" name="Group 28"/>
          <p:cNvGrpSpPr>
            <a:grpSpLocks/>
          </p:cNvGrpSpPr>
          <p:nvPr/>
        </p:nvGrpSpPr>
        <p:grpSpPr bwMode="auto">
          <a:xfrm>
            <a:off x="7654934" y="2242962"/>
            <a:ext cx="511176" cy="979489"/>
            <a:chOff x="3488" y="1536"/>
            <a:chExt cx="322" cy="617"/>
          </a:xfrm>
        </p:grpSpPr>
        <p:sp>
          <p:nvSpPr>
            <p:cNvPr id="227357" name="Text Box 29"/>
            <p:cNvSpPr txBox="1">
              <a:spLocks noChangeArrowheads="1"/>
            </p:cNvSpPr>
            <p:nvPr/>
          </p:nvSpPr>
          <p:spPr bwMode="auto">
            <a:xfrm>
              <a:off x="363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58" name="Line 30"/>
            <p:cNvSpPr>
              <a:spLocks noChangeShapeType="1"/>
            </p:cNvSpPr>
            <p:nvPr/>
          </p:nvSpPr>
          <p:spPr bwMode="auto">
            <a:xfrm>
              <a:off x="379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59" name="Oval 31"/>
            <p:cNvSpPr>
              <a:spLocks noChangeArrowheads="1"/>
            </p:cNvSpPr>
            <p:nvPr/>
          </p:nvSpPr>
          <p:spPr bwMode="auto">
            <a:xfrm>
              <a:off x="3504" y="1584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360" name="Text Box 32"/>
            <p:cNvSpPr txBox="1">
              <a:spLocks noChangeArrowheads="1"/>
            </p:cNvSpPr>
            <p:nvPr/>
          </p:nvSpPr>
          <p:spPr bwMode="auto">
            <a:xfrm>
              <a:off x="3488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</p:grpSp>
      <p:grpSp>
        <p:nvGrpSpPr>
          <p:cNvPr id="227361" name="Group 33"/>
          <p:cNvGrpSpPr>
            <a:grpSpLocks/>
          </p:cNvGrpSpPr>
          <p:nvPr/>
        </p:nvGrpSpPr>
        <p:grpSpPr bwMode="auto">
          <a:xfrm>
            <a:off x="3311526" y="2242962"/>
            <a:ext cx="3787776" cy="993776"/>
            <a:chOff x="752" y="1536"/>
            <a:chExt cx="2386" cy="626"/>
          </a:xfrm>
        </p:grpSpPr>
        <p:sp>
          <p:nvSpPr>
            <p:cNvPr id="227362" name="Oval 34"/>
            <p:cNvSpPr>
              <a:spLocks noChangeArrowheads="1"/>
            </p:cNvSpPr>
            <p:nvPr/>
          </p:nvSpPr>
          <p:spPr bwMode="auto">
            <a:xfrm>
              <a:off x="768" y="1584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363" name="Text Box 35"/>
            <p:cNvSpPr txBox="1">
              <a:spLocks noChangeArrowheads="1"/>
            </p:cNvSpPr>
            <p:nvPr/>
          </p:nvSpPr>
          <p:spPr bwMode="auto">
            <a:xfrm>
              <a:off x="902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4" name="Line 36"/>
            <p:cNvSpPr>
              <a:spLocks noChangeShapeType="1"/>
            </p:cNvSpPr>
            <p:nvPr/>
          </p:nvSpPr>
          <p:spPr bwMode="auto">
            <a:xfrm>
              <a:off x="1056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65" name="Oval 37"/>
            <p:cNvSpPr>
              <a:spLocks noChangeArrowheads="1"/>
            </p:cNvSpPr>
            <p:nvPr/>
          </p:nvSpPr>
          <p:spPr bwMode="auto">
            <a:xfrm>
              <a:off x="1104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66" name="Text Box 38"/>
            <p:cNvSpPr txBox="1">
              <a:spLocks noChangeArrowheads="1"/>
            </p:cNvSpPr>
            <p:nvPr/>
          </p:nvSpPr>
          <p:spPr bwMode="auto">
            <a:xfrm>
              <a:off x="123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7" name="Line 39"/>
            <p:cNvSpPr>
              <a:spLocks noChangeShapeType="1"/>
            </p:cNvSpPr>
            <p:nvPr/>
          </p:nvSpPr>
          <p:spPr bwMode="auto">
            <a:xfrm>
              <a:off x="139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68" name="Text Box 40"/>
            <p:cNvSpPr txBox="1">
              <a:spLocks noChangeArrowheads="1"/>
            </p:cNvSpPr>
            <p:nvPr/>
          </p:nvSpPr>
          <p:spPr bwMode="auto">
            <a:xfrm>
              <a:off x="1574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69" name="Line 41"/>
            <p:cNvSpPr>
              <a:spLocks noChangeShapeType="1"/>
            </p:cNvSpPr>
            <p:nvPr/>
          </p:nvSpPr>
          <p:spPr bwMode="auto">
            <a:xfrm>
              <a:off x="1728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0" name="Text Box 42"/>
            <p:cNvSpPr txBox="1">
              <a:spLocks noChangeArrowheads="1"/>
            </p:cNvSpPr>
            <p:nvPr/>
          </p:nvSpPr>
          <p:spPr bwMode="auto">
            <a:xfrm>
              <a:off x="1910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1" name="Line 43"/>
            <p:cNvSpPr>
              <a:spLocks noChangeShapeType="1"/>
            </p:cNvSpPr>
            <p:nvPr/>
          </p:nvSpPr>
          <p:spPr bwMode="auto">
            <a:xfrm>
              <a:off x="2064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2" name="Text Box 44"/>
            <p:cNvSpPr txBox="1">
              <a:spLocks noChangeArrowheads="1"/>
            </p:cNvSpPr>
            <p:nvPr/>
          </p:nvSpPr>
          <p:spPr bwMode="auto">
            <a:xfrm>
              <a:off x="2246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3" name="Line 45"/>
            <p:cNvSpPr>
              <a:spLocks noChangeShapeType="1"/>
            </p:cNvSpPr>
            <p:nvPr/>
          </p:nvSpPr>
          <p:spPr bwMode="auto">
            <a:xfrm>
              <a:off x="2400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4" name="Text Box 46"/>
            <p:cNvSpPr txBox="1">
              <a:spLocks noChangeArrowheads="1"/>
            </p:cNvSpPr>
            <p:nvPr/>
          </p:nvSpPr>
          <p:spPr bwMode="auto">
            <a:xfrm>
              <a:off x="2448" y="1584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375" name="Line 47"/>
            <p:cNvSpPr>
              <a:spLocks noChangeShapeType="1"/>
            </p:cNvSpPr>
            <p:nvPr/>
          </p:nvSpPr>
          <p:spPr bwMode="auto">
            <a:xfrm>
              <a:off x="2784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6" name="Text Box 48"/>
            <p:cNvSpPr txBox="1">
              <a:spLocks noChangeArrowheads="1"/>
            </p:cNvSpPr>
            <p:nvPr/>
          </p:nvSpPr>
          <p:spPr bwMode="auto">
            <a:xfrm>
              <a:off x="2966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77" name="Line 49"/>
            <p:cNvSpPr>
              <a:spLocks noChangeShapeType="1"/>
            </p:cNvSpPr>
            <p:nvPr/>
          </p:nvSpPr>
          <p:spPr bwMode="auto">
            <a:xfrm>
              <a:off x="3120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78" name="Oval 50"/>
            <p:cNvSpPr>
              <a:spLocks noChangeArrowheads="1"/>
            </p:cNvSpPr>
            <p:nvPr/>
          </p:nvSpPr>
          <p:spPr bwMode="auto">
            <a:xfrm>
              <a:off x="1440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79" name="Oval 51"/>
            <p:cNvSpPr>
              <a:spLocks noChangeArrowheads="1"/>
            </p:cNvSpPr>
            <p:nvPr/>
          </p:nvSpPr>
          <p:spPr bwMode="auto">
            <a:xfrm>
              <a:off x="1776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0" name="Oval 52"/>
            <p:cNvSpPr>
              <a:spLocks noChangeArrowheads="1"/>
            </p:cNvSpPr>
            <p:nvPr/>
          </p:nvSpPr>
          <p:spPr bwMode="auto">
            <a:xfrm>
              <a:off x="2112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1" name="Oval 53"/>
            <p:cNvSpPr>
              <a:spLocks noChangeArrowheads="1"/>
            </p:cNvSpPr>
            <p:nvPr/>
          </p:nvSpPr>
          <p:spPr bwMode="auto">
            <a:xfrm>
              <a:off x="2832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82" name="Text Box 54"/>
            <p:cNvSpPr txBox="1">
              <a:spLocks noChangeArrowheads="1"/>
            </p:cNvSpPr>
            <p:nvPr/>
          </p:nvSpPr>
          <p:spPr bwMode="auto">
            <a:xfrm>
              <a:off x="752" y="1920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383" name="Text Box 55"/>
            <p:cNvSpPr txBox="1">
              <a:spLocks noChangeArrowheads="1"/>
            </p:cNvSpPr>
            <p:nvPr/>
          </p:nvSpPr>
          <p:spPr bwMode="auto">
            <a:xfrm>
              <a:off x="105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4" name="Text Box 56"/>
            <p:cNvSpPr txBox="1">
              <a:spLocks noChangeArrowheads="1"/>
            </p:cNvSpPr>
            <p:nvPr/>
          </p:nvSpPr>
          <p:spPr bwMode="auto">
            <a:xfrm>
              <a:off x="1440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5" name="Text Box 57"/>
            <p:cNvSpPr txBox="1">
              <a:spLocks noChangeArrowheads="1"/>
            </p:cNvSpPr>
            <p:nvPr/>
          </p:nvSpPr>
          <p:spPr bwMode="auto">
            <a:xfrm>
              <a:off x="177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6" name="Text Box 58"/>
            <p:cNvSpPr txBox="1">
              <a:spLocks noChangeArrowheads="1"/>
            </p:cNvSpPr>
            <p:nvPr/>
          </p:nvSpPr>
          <p:spPr bwMode="auto">
            <a:xfrm>
              <a:off x="2112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387" name="Text Box 59"/>
            <p:cNvSpPr txBox="1">
              <a:spLocks noChangeArrowheads="1"/>
            </p:cNvSpPr>
            <p:nvPr/>
          </p:nvSpPr>
          <p:spPr bwMode="auto">
            <a:xfrm>
              <a:off x="2832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88" name="Group 60"/>
          <p:cNvGrpSpPr>
            <a:grpSpLocks/>
          </p:cNvGrpSpPr>
          <p:nvPr/>
        </p:nvGrpSpPr>
        <p:grpSpPr bwMode="auto">
          <a:xfrm>
            <a:off x="8213720" y="2242962"/>
            <a:ext cx="485774" cy="993776"/>
            <a:chOff x="3840" y="1536"/>
            <a:chExt cx="306" cy="626"/>
          </a:xfrm>
        </p:grpSpPr>
        <p:sp>
          <p:nvSpPr>
            <p:cNvPr id="227389" name="Text Box 61"/>
            <p:cNvSpPr txBox="1">
              <a:spLocks noChangeArrowheads="1"/>
            </p:cNvSpPr>
            <p:nvPr/>
          </p:nvSpPr>
          <p:spPr bwMode="auto">
            <a:xfrm>
              <a:off x="3974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90" name="Line 62"/>
            <p:cNvSpPr>
              <a:spLocks noChangeShapeType="1"/>
            </p:cNvSpPr>
            <p:nvPr/>
          </p:nvSpPr>
          <p:spPr bwMode="auto">
            <a:xfrm>
              <a:off x="4128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91" name="Oval 63"/>
            <p:cNvSpPr>
              <a:spLocks noChangeArrowheads="1"/>
            </p:cNvSpPr>
            <p:nvPr/>
          </p:nvSpPr>
          <p:spPr bwMode="auto">
            <a:xfrm>
              <a:off x="3840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92" name="Text Box 64"/>
            <p:cNvSpPr txBox="1">
              <a:spLocks noChangeArrowheads="1"/>
            </p:cNvSpPr>
            <p:nvPr/>
          </p:nvSpPr>
          <p:spPr bwMode="auto">
            <a:xfrm>
              <a:off x="3840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93" name="Group 65"/>
          <p:cNvGrpSpPr>
            <a:grpSpLocks/>
          </p:cNvGrpSpPr>
          <p:nvPr/>
        </p:nvGrpSpPr>
        <p:grpSpPr bwMode="auto">
          <a:xfrm>
            <a:off x="8747125" y="2242962"/>
            <a:ext cx="1006475" cy="993776"/>
            <a:chOff x="4176" y="1536"/>
            <a:chExt cx="634" cy="626"/>
          </a:xfrm>
        </p:grpSpPr>
        <p:sp>
          <p:nvSpPr>
            <p:cNvPr id="227394" name="Text Box 66"/>
            <p:cNvSpPr txBox="1">
              <a:spLocks noChangeArrowheads="1"/>
            </p:cNvSpPr>
            <p:nvPr/>
          </p:nvSpPr>
          <p:spPr bwMode="auto">
            <a:xfrm>
              <a:off x="4328" y="1728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395" name="Line 67"/>
            <p:cNvSpPr>
              <a:spLocks noChangeShapeType="1"/>
            </p:cNvSpPr>
            <p:nvPr/>
          </p:nvSpPr>
          <p:spPr bwMode="auto">
            <a:xfrm>
              <a:off x="4482" y="15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396" name="Text Box 68"/>
            <p:cNvSpPr txBox="1">
              <a:spLocks noChangeArrowheads="1"/>
            </p:cNvSpPr>
            <p:nvPr/>
          </p:nvSpPr>
          <p:spPr bwMode="auto">
            <a:xfrm>
              <a:off x="4512" y="1584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397" name="Oval 69"/>
            <p:cNvSpPr>
              <a:spLocks noChangeArrowheads="1"/>
            </p:cNvSpPr>
            <p:nvPr/>
          </p:nvSpPr>
          <p:spPr bwMode="auto">
            <a:xfrm>
              <a:off x="4176" y="1584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398" name="Text Box 70"/>
            <p:cNvSpPr txBox="1">
              <a:spLocks noChangeArrowheads="1"/>
            </p:cNvSpPr>
            <p:nvPr/>
          </p:nvSpPr>
          <p:spPr bwMode="auto">
            <a:xfrm>
              <a:off x="4176" y="1929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</p:grpSp>
      <p:grpSp>
        <p:nvGrpSpPr>
          <p:cNvPr id="227399" name="Group 71"/>
          <p:cNvGrpSpPr>
            <a:grpSpLocks/>
          </p:cNvGrpSpPr>
          <p:nvPr/>
        </p:nvGrpSpPr>
        <p:grpSpPr bwMode="auto">
          <a:xfrm>
            <a:off x="3182938" y="3409773"/>
            <a:ext cx="3916363" cy="1447800"/>
            <a:chOff x="671" y="2271"/>
            <a:chExt cx="2467" cy="912"/>
          </a:xfrm>
        </p:grpSpPr>
        <p:sp>
          <p:nvSpPr>
            <p:cNvPr id="227400" name="Oval 72"/>
            <p:cNvSpPr>
              <a:spLocks noChangeArrowheads="1"/>
            </p:cNvSpPr>
            <p:nvPr/>
          </p:nvSpPr>
          <p:spPr bwMode="auto">
            <a:xfrm>
              <a:off x="768" y="2400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 dirty="0">
                  <a:solidFill>
                    <a:srgbClr val="EEECE1"/>
                  </a:solidFill>
                  <a:latin typeface="Calibri"/>
                </a:rPr>
                <a:t>0</a:t>
              </a:r>
            </a:p>
          </p:txBody>
        </p:sp>
        <p:sp>
          <p:nvSpPr>
            <p:cNvPr id="227401" name="Text Box 73"/>
            <p:cNvSpPr txBox="1">
              <a:spLocks noChangeArrowheads="1"/>
            </p:cNvSpPr>
            <p:nvPr/>
          </p:nvSpPr>
          <p:spPr bwMode="auto">
            <a:xfrm>
              <a:off x="902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2" name="Line 74"/>
            <p:cNvSpPr>
              <a:spLocks noChangeShapeType="1"/>
            </p:cNvSpPr>
            <p:nvPr/>
          </p:nvSpPr>
          <p:spPr bwMode="auto">
            <a:xfrm>
              <a:off x="1056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3" name="Oval 75"/>
            <p:cNvSpPr>
              <a:spLocks noChangeArrowheads="1"/>
            </p:cNvSpPr>
            <p:nvPr/>
          </p:nvSpPr>
          <p:spPr bwMode="auto">
            <a:xfrm>
              <a:off x="1104" y="2400"/>
              <a:ext cx="144" cy="144"/>
            </a:xfrm>
            <a:prstGeom prst="ellipse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1</a:t>
              </a:r>
            </a:p>
          </p:txBody>
        </p:sp>
        <p:sp>
          <p:nvSpPr>
            <p:cNvPr id="227404" name="Text Box 76"/>
            <p:cNvSpPr txBox="1">
              <a:spLocks noChangeArrowheads="1"/>
            </p:cNvSpPr>
            <p:nvPr/>
          </p:nvSpPr>
          <p:spPr bwMode="auto">
            <a:xfrm>
              <a:off x="1238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5" name="Line 77"/>
            <p:cNvSpPr>
              <a:spLocks noChangeShapeType="1"/>
            </p:cNvSpPr>
            <p:nvPr/>
          </p:nvSpPr>
          <p:spPr bwMode="auto">
            <a:xfrm>
              <a:off x="1392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6" name="Oval 78"/>
            <p:cNvSpPr>
              <a:spLocks noChangeArrowheads="1"/>
            </p:cNvSpPr>
            <p:nvPr/>
          </p:nvSpPr>
          <p:spPr bwMode="auto">
            <a:xfrm>
              <a:off x="1440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2</a:t>
              </a:r>
            </a:p>
          </p:txBody>
        </p:sp>
        <p:sp>
          <p:nvSpPr>
            <p:cNvPr id="227407" name="Text Box 79"/>
            <p:cNvSpPr txBox="1">
              <a:spLocks noChangeArrowheads="1"/>
            </p:cNvSpPr>
            <p:nvPr/>
          </p:nvSpPr>
          <p:spPr bwMode="auto">
            <a:xfrm>
              <a:off x="1574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08" name="Line 80"/>
            <p:cNvSpPr>
              <a:spLocks noChangeShapeType="1"/>
            </p:cNvSpPr>
            <p:nvPr/>
          </p:nvSpPr>
          <p:spPr bwMode="auto">
            <a:xfrm>
              <a:off x="1728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09" name="Oval 81"/>
            <p:cNvSpPr>
              <a:spLocks noChangeArrowheads="1"/>
            </p:cNvSpPr>
            <p:nvPr/>
          </p:nvSpPr>
          <p:spPr bwMode="auto">
            <a:xfrm>
              <a:off x="1776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0" name="Text Box 82"/>
            <p:cNvSpPr txBox="1">
              <a:spLocks noChangeArrowheads="1"/>
            </p:cNvSpPr>
            <p:nvPr/>
          </p:nvSpPr>
          <p:spPr bwMode="auto">
            <a:xfrm>
              <a:off x="1910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1" name="Line 83"/>
            <p:cNvSpPr>
              <a:spLocks noChangeShapeType="1"/>
            </p:cNvSpPr>
            <p:nvPr/>
          </p:nvSpPr>
          <p:spPr bwMode="auto">
            <a:xfrm>
              <a:off x="2064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2" name="Oval 84"/>
            <p:cNvSpPr>
              <a:spLocks noChangeArrowheads="1"/>
            </p:cNvSpPr>
            <p:nvPr/>
          </p:nvSpPr>
          <p:spPr bwMode="auto">
            <a:xfrm>
              <a:off x="2112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3" name="Text Box 85"/>
            <p:cNvSpPr txBox="1">
              <a:spLocks noChangeArrowheads="1"/>
            </p:cNvSpPr>
            <p:nvPr/>
          </p:nvSpPr>
          <p:spPr bwMode="auto">
            <a:xfrm>
              <a:off x="2246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4" name="Line 86"/>
            <p:cNvSpPr>
              <a:spLocks noChangeShapeType="1"/>
            </p:cNvSpPr>
            <p:nvPr/>
          </p:nvSpPr>
          <p:spPr bwMode="auto">
            <a:xfrm>
              <a:off x="2400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5" name="Text Box 87"/>
            <p:cNvSpPr txBox="1">
              <a:spLocks noChangeArrowheads="1"/>
            </p:cNvSpPr>
            <p:nvPr/>
          </p:nvSpPr>
          <p:spPr bwMode="auto">
            <a:xfrm>
              <a:off x="2448" y="2400"/>
              <a:ext cx="2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527517"/>
              <a:r>
                <a:rPr lang="en-US" altLang="en-US" dirty="0">
                  <a:solidFill>
                    <a:prstClr val="black"/>
                  </a:solidFill>
                  <a:latin typeface="Calibri"/>
                </a:rPr>
                <a:t>…</a:t>
              </a:r>
            </a:p>
          </p:txBody>
        </p:sp>
        <p:sp>
          <p:nvSpPr>
            <p:cNvPr id="227416" name="Line 88"/>
            <p:cNvSpPr>
              <a:spLocks noChangeShapeType="1"/>
            </p:cNvSpPr>
            <p:nvPr/>
          </p:nvSpPr>
          <p:spPr bwMode="auto">
            <a:xfrm>
              <a:off x="2784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17" name="Oval 89"/>
            <p:cNvSpPr>
              <a:spLocks noChangeArrowheads="1"/>
            </p:cNvSpPr>
            <p:nvPr/>
          </p:nvSpPr>
          <p:spPr bwMode="auto">
            <a:xfrm>
              <a:off x="2832" y="2400"/>
              <a:ext cx="144" cy="144"/>
            </a:xfrm>
            <a:prstGeom prst="ellipse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 sz="1400">
                  <a:solidFill>
                    <a:srgbClr val="EEECE1"/>
                  </a:solidFill>
                  <a:latin typeface="Calibri"/>
                </a:rPr>
                <a:t>3</a:t>
              </a:r>
            </a:p>
          </p:txBody>
        </p:sp>
        <p:sp>
          <p:nvSpPr>
            <p:cNvPr id="227418" name="Text Box 90"/>
            <p:cNvSpPr txBox="1">
              <a:spLocks noChangeArrowheads="1"/>
            </p:cNvSpPr>
            <p:nvPr/>
          </p:nvSpPr>
          <p:spPr bwMode="auto">
            <a:xfrm>
              <a:off x="2966" y="2544"/>
              <a:ext cx="17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sz="1400">
                  <a:solidFill>
                    <a:prstClr val="black"/>
                  </a:solidFill>
                  <a:latin typeface="Calibri"/>
                </a:rPr>
                <a:t>T</a:t>
              </a:r>
            </a:p>
          </p:txBody>
        </p:sp>
        <p:sp>
          <p:nvSpPr>
            <p:cNvPr id="227419" name="Line 91"/>
            <p:cNvSpPr>
              <a:spLocks noChangeShapeType="1"/>
            </p:cNvSpPr>
            <p:nvPr/>
          </p:nvSpPr>
          <p:spPr bwMode="auto">
            <a:xfrm>
              <a:off x="3120" y="235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20" name="Text Box 92"/>
            <p:cNvSpPr txBox="1">
              <a:spLocks noChangeArrowheads="1"/>
            </p:cNvSpPr>
            <p:nvPr/>
          </p:nvSpPr>
          <p:spPr bwMode="auto">
            <a:xfrm>
              <a:off x="1105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421" name="Text Box 93"/>
            <p:cNvSpPr txBox="1">
              <a:spLocks noChangeArrowheads="1"/>
            </p:cNvSpPr>
            <p:nvPr/>
          </p:nvSpPr>
          <p:spPr bwMode="auto">
            <a:xfrm>
              <a:off x="1441" y="2793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2" name="Text Box 94"/>
            <p:cNvSpPr txBox="1">
              <a:spLocks noChangeArrowheads="1"/>
            </p:cNvSpPr>
            <p:nvPr/>
          </p:nvSpPr>
          <p:spPr bwMode="auto">
            <a:xfrm>
              <a:off x="1787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3" name="Text Box 95"/>
            <p:cNvSpPr txBox="1">
              <a:spLocks noChangeArrowheads="1"/>
            </p:cNvSpPr>
            <p:nvPr/>
          </p:nvSpPr>
          <p:spPr bwMode="auto">
            <a:xfrm>
              <a:off x="2123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4" name="Text Box 96"/>
            <p:cNvSpPr txBox="1">
              <a:spLocks noChangeArrowheads="1"/>
            </p:cNvSpPr>
            <p:nvPr/>
          </p:nvSpPr>
          <p:spPr bwMode="auto">
            <a:xfrm>
              <a:off x="2795" y="2784"/>
              <a:ext cx="23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008000"/>
                  </a:solidFill>
                  <a:latin typeface="Calibri"/>
                  <a:sym typeface="Wingdings" panose="05000000000000000000" pitchFamily="2" charset="2"/>
                </a:rPr>
                <a:t></a:t>
              </a:r>
            </a:p>
          </p:txBody>
        </p:sp>
        <p:sp>
          <p:nvSpPr>
            <p:cNvPr id="227425" name="Text Box 97"/>
            <p:cNvSpPr txBox="1">
              <a:spLocks noChangeArrowheads="1"/>
            </p:cNvSpPr>
            <p:nvPr/>
          </p:nvSpPr>
          <p:spPr bwMode="auto">
            <a:xfrm>
              <a:off x="768" y="2793"/>
              <a:ext cx="2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527517"/>
              <a:r>
                <a:rPr lang="en-US" altLang="en-US" b="1">
                  <a:solidFill>
                    <a:srgbClr val="FF0000"/>
                  </a:solidFill>
                  <a:latin typeface="Calibri"/>
                  <a:sym typeface="Wingdings" panose="05000000000000000000" pitchFamily="2" charset="2"/>
                </a:rPr>
                <a:t></a:t>
              </a:r>
            </a:p>
          </p:txBody>
        </p:sp>
        <p:sp>
          <p:nvSpPr>
            <p:cNvPr id="227426" name="Rectangle 98"/>
            <p:cNvSpPr>
              <a:spLocks noChangeArrowheads="1"/>
            </p:cNvSpPr>
            <p:nvPr/>
          </p:nvSpPr>
          <p:spPr bwMode="auto">
            <a:xfrm>
              <a:off x="671" y="2271"/>
              <a:ext cx="720" cy="91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7427" name="Group 99"/>
          <p:cNvGrpSpPr>
            <a:grpSpLocks/>
          </p:cNvGrpSpPr>
          <p:nvPr/>
        </p:nvGrpSpPr>
        <p:grpSpPr bwMode="auto">
          <a:xfrm>
            <a:off x="3185928" y="1830649"/>
            <a:ext cx="2895600" cy="1524000"/>
            <a:chOff x="672" y="1248"/>
            <a:chExt cx="1824" cy="960"/>
          </a:xfrm>
        </p:grpSpPr>
        <p:sp>
          <p:nvSpPr>
            <p:cNvPr id="227428" name="Rectangle 100"/>
            <p:cNvSpPr>
              <a:spLocks noChangeArrowheads="1"/>
            </p:cNvSpPr>
            <p:nvPr/>
          </p:nvSpPr>
          <p:spPr bwMode="auto">
            <a:xfrm>
              <a:off x="672" y="1296"/>
              <a:ext cx="384" cy="912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527517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429" name="AutoShape 101"/>
            <p:cNvSpPr>
              <a:spLocks noChangeArrowheads="1"/>
            </p:cNvSpPr>
            <p:nvPr/>
          </p:nvSpPr>
          <p:spPr bwMode="auto">
            <a:xfrm>
              <a:off x="912" y="1248"/>
              <a:ext cx="1584" cy="24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527517"/>
              <a:r>
                <a:rPr lang="en-US" altLang="en-US">
                  <a:solidFill>
                    <a:srgbClr val="FFFFFF"/>
                  </a:solidFill>
                  <a:latin typeface="Calibri"/>
                </a:rPr>
                <a:t>Initial Training/Warm-up</a:t>
              </a:r>
            </a:p>
          </p:txBody>
        </p:sp>
      </p:grpSp>
      <p:sp>
        <p:nvSpPr>
          <p:cNvPr id="227430" name="Text Box 102"/>
          <p:cNvSpPr txBox="1">
            <a:spLocks noChangeArrowheads="1"/>
          </p:cNvSpPr>
          <p:nvPr/>
        </p:nvSpPr>
        <p:spPr bwMode="auto">
          <a:xfrm>
            <a:off x="1854793" y="2180940"/>
            <a:ext cx="13988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1-bit</a:t>
            </a:r>
          </a:p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</p:txBody>
      </p:sp>
      <p:sp>
        <p:nvSpPr>
          <p:cNvPr id="227431" name="Text Box 103"/>
          <p:cNvSpPr txBox="1">
            <a:spLocks noChangeArrowheads="1"/>
          </p:cNvSpPr>
          <p:nvPr/>
        </p:nvSpPr>
        <p:spPr bwMode="auto">
          <a:xfrm>
            <a:off x="1852178" y="3476339"/>
            <a:ext cx="16438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</a:p>
          <a:p>
            <a:pPr defTabSz="527517"/>
            <a:r>
              <a:rPr lang="en-US" alt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</p:txBody>
      </p:sp>
      <p:sp>
        <p:nvSpPr>
          <p:cNvPr id="227432" name="AutoShape 104"/>
          <p:cNvSpPr>
            <a:spLocks noChangeArrowheads="1"/>
          </p:cNvSpPr>
          <p:nvPr/>
        </p:nvSpPr>
        <p:spPr bwMode="auto">
          <a:xfrm>
            <a:off x="4007194" y="4994882"/>
            <a:ext cx="4038600" cy="914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Only 1 Misprediction per N branches now!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Correct prediction rates:</a:t>
            </a:r>
          </a:p>
          <a:p>
            <a:pPr algn="ctr" defTabSz="527517"/>
            <a:r>
              <a:rPr lang="en-US" altLang="en-US" dirty="0">
                <a:solidFill>
                  <a:srgbClr val="FFFFFF"/>
                </a:solidFill>
                <a:latin typeface="Calibri"/>
              </a:rPr>
              <a:t>DC04: 99.999%	, DC08: 99.0%,  DC20: 50%</a:t>
            </a:r>
          </a:p>
        </p:txBody>
      </p:sp>
    </p:spTree>
    <p:extLst>
      <p:ext uri="{BB962C8B-B14F-4D97-AF65-F5344CB8AC3E}">
        <p14:creationId xmlns:p14="http://schemas.microsoft.com/office/powerpoint/2010/main" val="5069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7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431" grpId="0"/>
      <p:bldP spid="22743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B9CC-68AB-4004-BB67-7384DB01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Pipelined CPU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65AE4-8044-4642-AABE-A1915C24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33" y="4529699"/>
            <a:ext cx="9495692" cy="21015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77" dirty="0"/>
              <a:t>Critical path = max {</a:t>
            </a:r>
          </a:p>
          <a:p>
            <a:pPr marL="0" indent="0">
              <a:buNone/>
            </a:pPr>
            <a:r>
              <a:rPr lang="en-US" sz="2077" dirty="0"/>
              <a:t>				</a:t>
            </a:r>
            <a:r>
              <a:rPr lang="en-US" sz="2077" dirty="0" err="1"/>
              <a:t>T</a:t>
            </a:r>
            <a:r>
              <a:rPr lang="en-US" sz="2077" baseline="-25000" dirty="0" err="1"/>
              <a:t>pcq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i</a:t>
            </a:r>
            <a:r>
              <a:rPr lang="en-US" sz="2077" baseline="-25000" dirty="0"/>
              <a:t>-mem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setup</a:t>
            </a:r>
            <a:r>
              <a:rPr lang="en-US" sz="2077" dirty="0"/>
              <a:t>,</a:t>
            </a:r>
          </a:p>
          <a:p>
            <a:pPr marL="0" indent="0">
              <a:buNone/>
            </a:pPr>
            <a:r>
              <a:rPr lang="en-US" sz="2077" dirty="0"/>
              <a:t>				</a:t>
            </a:r>
            <a:r>
              <a:rPr lang="en-US" sz="2077" b="1" dirty="0">
                <a:solidFill>
                  <a:srgbClr val="0070C0"/>
                </a:solidFill>
              </a:rPr>
              <a:t>2 (</a:t>
            </a:r>
            <a:r>
              <a:rPr lang="en-US" sz="2077" b="1" dirty="0"/>
              <a:t> </a:t>
            </a:r>
            <a:r>
              <a:rPr lang="en-US" sz="2077" dirty="0" err="1"/>
              <a:t>T</a:t>
            </a:r>
            <a:r>
              <a:rPr lang="en-US" sz="2077" baseline="-25000" dirty="0" err="1"/>
              <a:t>RFread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eq</a:t>
            </a:r>
            <a:r>
              <a:rPr lang="en-US" sz="2077" baseline="-25000" dirty="0"/>
              <a:t> </a:t>
            </a:r>
            <a:r>
              <a:rPr lang="en-US" sz="2077" dirty="0"/>
              <a:t>+ T</a:t>
            </a:r>
            <a:r>
              <a:rPr lang="en-US" sz="2077" baseline="-25000" dirty="0"/>
              <a:t>AND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setup</a:t>
            </a:r>
            <a:r>
              <a:rPr lang="en-US" sz="2077" baseline="-25000" dirty="0"/>
              <a:t> </a:t>
            </a:r>
            <a:r>
              <a:rPr lang="en-US" sz="2077" b="1" dirty="0">
                <a:solidFill>
                  <a:srgbClr val="0070C0"/>
                </a:solidFill>
              </a:rPr>
              <a:t>)</a:t>
            </a:r>
            <a:r>
              <a:rPr lang="en-US" sz="2077" dirty="0"/>
              <a:t>,</a:t>
            </a:r>
          </a:p>
          <a:p>
            <a:pPr marL="0" indent="0">
              <a:buNone/>
            </a:pPr>
            <a:r>
              <a:rPr lang="en-US" sz="2077" dirty="0"/>
              <a:t>				</a:t>
            </a:r>
            <a:r>
              <a:rPr lang="en-US" sz="2077" dirty="0" err="1"/>
              <a:t>T</a:t>
            </a:r>
            <a:r>
              <a:rPr lang="en-US" sz="2077" baseline="-25000" dirty="0" err="1"/>
              <a:t>pcq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T</a:t>
            </a:r>
            <a:r>
              <a:rPr lang="en-US" sz="2077" baseline="-25000" dirty="0"/>
              <a:t>ALU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setup</a:t>
            </a:r>
            <a:r>
              <a:rPr lang="en-US" sz="2077" dirty="0"/>
              <a:t>,</a:t>
            </a:r>
          </a:p>
          <a:p>
            <a:pPr marL="0" indent="0">
              <a:buNone/>
            </a:pPr>
            <a:r>
              <a:rPr lang="en-US" sz="2077" baseline="-25000" dirty="0"/>
              <a:t>				</a:t>
            </a:r>
            <a:r>
              <a:rPr lang="en-US" sz="2077" dirty="0" err="1"/>
              <a:t>T</a:t>
            </a:r>
            <a:r>
              <a:rPr lang="en-US" sz="2077" baseline="-25000" dirty="0" err="1"/>
              <a:t>pcq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memread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setup</a:t>
            </a:r>
            <a:r>
              <a:rPr lang="en-US" sz="2077" dirty="0"/>
              <a:t>,</a:t>
            </a:r>
          </a:p>
          <a:p>
            <a:pPr marL="0" indent="0">
              <a:buNone/>
            </a:pPr>
            <a:r>
              <a:rPr lang="en-US" sz="2077" baseline="-25000" dirty="0"/>
              <a:t>				</a:t>
            </a:r>
            <a:r>
              <a:rPr lang="en-US" sz="2077" b="1" dirty="0">
                <a:solidFill>
                  <a:srgbClr val="0070C0"/>
                </a:solidFill>
              </a:rPr>
              <a:t>2 (</a:t>
            </a:r>
            <a:r>
              <a:rPr lang="en-US" sz="2077" dirty="0"/>
              <a:t> </a:t>
            </a:r>
            <a:r>
              <a:rPr lang="en-US" sz="2077" dirty="0" err="1"/>
              <a:t>T</a:t>
            </a:r>
            <a:r>
              <a:rPr lang="en-US" sz="2077" baseline="-25000" dirty="0" err="1"/>
              <a:t>pcq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RFwrite</a:t>
            </a:r>
            <a:r>
              <a:rPr lang="en-US" sz="2077" baseline="-25000" dirty="0"/>
              <a:t> </a:t>
            </a:r>
            <a:r>
              <a:rPr lang="en-US" sz="2077" b="1" dirty="0">
                <a:solidFill>
                  <a:srgbClr val="0070C0"/>
                </a:solidFill>
              </a:rPr>
              <a:t>)</a:t>
            </a:r>
            <a:endParaRPr lang="en-US" sz="2077" b="1" baseline="-25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77" dirty="0"/>
              <a:t>			}</a:t>
            </a:r>
            <a:endParaRPr lang="en-US" sz="2077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213A-8936-4AB9-9676-4D37DFF2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149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37905BE9-1319-4C04-80E4-67FBEBED9F91}"/>
              </a:ext>
            </a:extLst>
          </p:cNvPr>
          <p:cNvGraphicFramePr>
            <a:graphicFrameLocks noGrp="1"/>
          </p:cNvGraphicFramePr>
          <p:nvPr/>
        </p:nvGraphicFramePr>
        <p:xfrm>
          <a:off x="951881" y="1131470"/>
          <a:ext cx="4832054" cy="316473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13243">
                  <a:extLst>
                    <a:ext uri="{9D8B030D-6E8A-4147-A177-3AD203B41FA5}">
                      <a16:colId xmlns:a16="http://schemas.microsoft.com/office/drawing/2014/main" val="2783346120"/>
                    </a:ext>
                  </a:extLst>
                </a:gridCol>
                <a:gridCol w="1471164">
                  <a:extLst>
                    <a:ext uri="{9D8B030D-6E8A-4147-A177-3AD203B41FA5}">
                      <a16:colId xmlns:a16="http://schemas.microsoft.com/office/drawing/2014/main" val="684689837"/>
                    </a:ext>
                  </a:extLst>
                </a:gridCol>
                <a:gridCol w="1047647">
                  <a:extLst>
                    <a:ext uri="{9D8B030D-6E8A-4147-A177-3AD203B41FA5}">
                      <a16:colId xmlns:a16="http://schemas.microsoft.com/office/drawing/2014/main" val="1335327082"/>
                    </a:ext>
                  </a:extLst>
                </a:gridCol>
              </a:tblGrid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Function Unit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Parameter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Delay (</a:t>
                      </a:r>
                      <a:r>
                        <a:rPr lang="en-US" sz="1400" dirty="0" err="1">
                          <a:latin typeface="+mn-lt"/>
                        </a:rPr>
                        <a:t>ps</a:t>
                      </a:r>
                      <a:r>
                        <a:rPr lang="en-US" sz="1400" dirty="0"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0086429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clock-to-Q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pcq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30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03996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Clock setup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setup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897308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MUX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MUX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25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4017309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Sign-extend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s_ext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5668981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ALU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ALU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3325737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Mem read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mem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250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5352132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AND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15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5378952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EQ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eq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40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628293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file read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RFread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150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5996911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file write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RFwrite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99957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8A0F48-A9BF-4F5B-AFD2-5D55566F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81" y="1131468"/>
            <a:ext cx="5212499" cy="2873991"/>
          </a:xfrm>
          <a:prstGeom prst="rect">
            <a:avLst/>
          </a:prstGeom>
        </p:spPr>
      </p:pic>
      <p:sp>
        <p:nvSpPr>
          <p:cNvPr id="9" name="Oval Callout 34">
            <a:extLst>
              <a:ext uri="{FF2B5EF4-FFF2-40B4-BE49-F238E27FC236}">
                <a16:creationId xmlns:a16="http://schemas.microsoft.com/office/drawing/2014/main" id="{A07D6435-36AA-490A-844A-B23E8943D0F2}"/>
              </a:ext>
            </a:extLst>
          </p:cNvPr>
          <p:cNvSpPr/>
          <p:nvPr/>
        </p:nvSpPr>
        <p:spPr>
          <a:xfrm>
            <a:off x="7485935" y="4117810"/>
            <a:ext cx="4540868" cy="1242587"/>
          </a:xfrm>
          <a:prstGeom prst="wedgeEllipseCallout">
            <a:avLst>
              <a:gd name="adj1" fmla="val -48444"/>
              <a:gd name="adj2" fmla="val 4038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srgbClr val="FFFF00"/>
                </a:solidFill>
                <a:latin typeface="Calibri"/>
                <a:sym typeface="Wingdings" panose="05000000000000000000" pitchFamily="2" charset="2"/>
              </a:rPr>
              <a:t>RF write and read need to be finished in the first and second half of each cycle, respectively</a:t>
            </a:r>
            <a:endParaRPr lang="en-US" sz="20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71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Execution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ALU is used for </a:t>
            </a:r>
          </a:p>
          <a:p>
            <a:pPr lvl="1"/>
            <a:r>
              <a:rPr lang="en-US" sz="1800" dirty="0"/>
              <a:t>R-type instructions to operate various arithmetic operations</a:t>
            </a:r>
          </a:p>
          <a:p>
            <a:pPr lvl="1"/>
            <a:r>
              <a:rPr lang="en-US" sz="1800" dirty="0"/>
              <a:t>LW/SW instructions to operate (base address + offset) to generate the target memory address</a:t>
            </a:r>
          </a:p>
          <a:p>
            <a:pPr lvl="1"/>
            <a:r>
              <a:rPr lang="en-US" sz="1800" dirty="0"/>
              <a:t>Branch instructions to compare (subtract) the two operand values</a:t>
            </a:r>
          </a:p>
          <a:p>
            <a:r>
              <a:rPr lang="en-US" sz="2000" b="1" dirty="0"/>
              <a:t>Data Memory f</a:t>
            </a:r>
            <a:r>
              <a:rPr lang="en-US" sz="1800" b="1" dirty="0">
                <a:solidFill>
                  <a:prstClr val="black"/>
                </a:solidFill>
              </a:rPr>
              <a:t>or LW/SW instructions</a:t>
            </a:r>
            <a:endParaRPr lang="en-US" sz="1400" b="1" dirty="0">
              <a:solidFill>
                <a:prstClr val="black"/>
              </a:solidFill>
            </a:endParaRPr>
          </a:p>
          <a:p>
            <a:r>
              <a:rPr lang="en-US" sz="2000" b="1" dirty="0">
                <a:solidFill>
                  <a:prstClr val="black"/>
                </a:solidFill>
              </a:rPr>
              <a:t>Shift-left-2 and another Adder for Branch instructions to calculate new PC value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rapezoid 4"/>
          <p:cNvSpPr/>
          <p:nvPr/>
        </p:nvSpPr>
        <p:spPr bwMode="auto">
          <a:xfrm rot="5400000">
            <a:off x="1504416" y="4062930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cxnSp>
        <p:nvCxnSpPr>
          <p:cNvPr id="6" name="AutoShape 11"/>
          <p:cNvCxnSpPr>
            <a:cxnSpLocks noChangeShapeType="1"/>
          </p:cNvCxnSpPr>
          <p:nvPr/>
        </p:nvCxnSpPr>
        <p:spPr bwMode="auto">
          <a:xfrm>
            <a:off x="1390116" y="4125421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11"/>
          <p:cNvCxnSpPr>
            <a:cxnSpLocks noChangeShapeType="1"/>
          </p:cNvCxnSpPr>
          <p:nvPr/>
        </p:nvCxnSpPr>
        <p:spPr bwMode="auto">
          <a:xfrm>
            <a:off x="1390116" y="4608576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1383277" y="4012075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1390116" y="4507198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2391112" y="4413312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2384273" y="4299966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60405" y="4259501"/>
            <a:ext cx="108555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 Result</a:t>
            </a:r>
          </a:p>
        </p:txBody>
      </p:sp>
      <p:cxnSp>
        <p:nvCxnSpPr>
          <p:cNvPr id="18" name="AutoShape 11"/>
          <p:cNvCxnSpPr>
            <a:cxnSpLocks noChangeShapeType="1"/>
          </p:cNvCxnSpPr>
          <p:nvPr/>
        </p:nvCxnSpPr>
        <p:spPr bwMode="auto">
          <a:xfrm>
            <a:off x="2383086" y="4127669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744349" y="3945903"/>
            <a:ext cx="551754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1704965" y="5107914"/>
            <a:ext cx="77656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rIns="45720"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ALU Operation</a:t>
            </a:r>
          </a:p>
        </p:txBody>
      </p:sp>
      <p:cxnSp>
        <p:nvCxnSpPr>
          <p:cNvPr id="23" name="AutoShape 11"/>
          <p:cNvCxnSpPr>
            <a:cxnSpLocks noChangeShapeType="1"/>
            <a:stCxn id="22" idx="0"/>
            <a:endCxn id="5" idx="3"/>
          </p:cNvCxnSpPr>
          <p:nvPr/>
        </p:nvCxnSpPr>
        <p:spPr bwMode="auto">
          <a:xfrm flipH="1" flipV="1">
            <a:off x="2075916" y="4829667"/>
            <a:ext cx="17332" cy="2782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4579363" y="5893557"/>
            <a:ext cx="129540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Data Memory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136424" y="3498806"/>
            <a:ext cx="2209800" cy="2431246"/>
            <a:chOff x="2828321" y="3003992"/>
            <a:chExt cx="1915160" cy="2107080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224561" y="3307354"/>
              <a:ext cx="1122680" cy="151892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endParaRPr lang="en-US" altLang="en-US" sz="1200" b="1">
                <a:solidFill>
                  <a:prstClr val="black"/>
                </a:solidFill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3224561" y="3560508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Read </a:t>
              </a: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3224561" y="3832923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Read Data</a:t>
              </a: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3224561" y="4057184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Write </a:t>
              </a: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3224561" y="3307354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Read</a:t>
              </a: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3224561" y="4405269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Write Data</a:t>
              </a:r>
            </a:p>
          </p:txBody>
        </p:sp>
        <p:sp>
          <p:nvSpPr>
            <p:cNvPr id="31" name="Text Box 23"/>
            <p:cNvSpPr txBox="1">
              <a:spLocks noChangeArrowheads="1"/>
            </p:cNvSpPr>
            <p:nvPr/>
          </p:nvSpPr>
          <p:spPr bwMode="auto">
            <a:xfrm>
              <a:off x="3224561" y="4628154"/>
              <a:ext cx="112268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Write</a:t>
              </a:r>
            </a:p>
          </p:txBody>
        </p:sp>
        <p:cxnSp>
          <p:nvCxnSpPr>
            <p:cNvPr id="32" name="Straight Arrow Connector 7"/>
            <p:cNvCxnSpPr>
              <a:cxnSpLocks noChangeShapeType="1"/>
            </p:cNvCxnSpPr>
            <p:nvPr/>
          </p:nvCxnSpPr>
          <p:spPr bwMode="auto">
            <a:xfrm>
              <a:off x="2828321" y="4164499"/>
              <a:ext cx="396240" cy="13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47"/>
            <p:cNvCxnSpPr>
              <a:cxnSpLocks noChangeShapeType="1"/>
            </p:cNvCxnSpPr>
            <p:nvPr/>
          </p:nvCxnSpPr>
          <p:spPr bwMode="auto">
            <a:xfrm>
              <a:off x="4347241" y="3966379"/>
              <a:ext cx="396240" cy="137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48"/>
            <p:cNvCxnSpPr>
              <a:cxnSpLocks noChangeShapeType="1"/>
            </p:cNvCxnSpPr>
            <p:nvPr/>
          </p:nvCxnSpPr>
          <p:spPr bwMode="auto">
            <a:xfrm>
              <a:off x="2828321" y="3637554"/>
              <a:ext cx="396240" cy="137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Arrow Connector 50"/>
            <p:cNvCxnSpPr>
              <a:cxnSpLocks noChangeShapeType="1"/>
            </p:cNvCxnSpPr>
            <p:nvPr/>
          </p:nvCxnSpPr>
          <p:spPr bwMode="auto">
            <a:xfrm>
              <a:off x="2828321" y="4496074"/>
              <a:ext cx="396240" cy="137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1"/>
            <p:cNvCxnSpPr>
              <a:cxnSpLocks noChangeShapeType="1"/>
            </p:cNvCxnSpPr>
            <p:nvPr/>
          </p:nvCxnSpPr>
          <p:spPr bwMode="auto">
            <a:xfrm rot="5400000">
              <a:off x="3611858" y="3145703"/>
              <a:ext cx="284797" cy="13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11"/>
            <p:cNvCxnSpPr>
              <a:cxnSpLocks noChangeShapeType="1"/>
            </p:cNvCxnSpPr>
            <p:nvPr/>
          </p:nvCxnSpPr>
          <p:spPr bwMode="auto">
            <a:xfrm rot="16200000" flipV="1">
              <a:off x="3611170" y="4967985"/>
              <a:ext cx="284798" cy="13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 Box 22"/>
          <p:cNvSpPr txBox="1">
            <a:spLocks noChangeArrowheads="1"/>
          </p:cNvSpPr>
          <p:nvPr/>
        </p:nvSpPr>
        <p:spPr bwMode="auto">
          <a:xfrm>
            <a:off x="1465005" y="5848135"/>
            <a:ext cx="12954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ALU</a:t>
            </a:r>
          </a:p>
        </p:txBody>
      </p:sp>
      <p:sp>
        <p:nvSpPr>
          <p:cNvPr id="41" name="Trapezoid 40"/>
          <p:cNvSpPr/>
          <p:nvPr/>
        </p:nvSpPr>
        <p:spPr bwMode="auto">
          <a:xfrm rot="5400000">
            <a:off x="9667590" y="4382352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0086690" y="4572853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10772490" y="4595078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7899396" y="4280449"/>
            <a:ext cx="1600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PC+4 (incremented PC)</a:t>
            </a: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9934290" y="4793516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48" name="Rounded Rectangle 49"/>
          <p:cNvSpPr>
            <a:spLocks noChangeArrowheads="1"/>
          </p:cNvSpPr>
          <p:nvPr/>
        </p:nvSpPr>
        <p:spPr bwMode="auto">
          <a:xfrm>
            <a:off x="7148162" y="457455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52" name="AutoShape 11"/>
          <p:cNvCxnSpPr>
            <a:cxnSpLocks noChangeShapeType="1"/>
          </p:cNvCxnSpPr>
          <p:nvPr/>
        </p:nvCxnSpPr>
        <p:spPr bwMode="auto">
          <a:xfrm>
            <a:off x="9542894" y="4398308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11"/>
          <p:cNvCxnSpPr>
            <a:cxnSpLocks noChangeShapeType="1"/>
          </p:cNvCxnSpPr>
          <p:nvPr/>
        </p:nvCxnSpPr>
        <p:spPr bwMode="auto">
          <a:xfrm>
            <a:off x="9542894" y="4881464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9536055" y="4284962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55" name="Text Box 23"/>
          <p:cNvSpPr txBox="1">
            <a:spLocks noChangeArrowheads="1"/>
          </p:cNvSpPr>
          <p:nvPr/>
        </p:nvSpPr>
        <p:spPr bwMode="auto">
          <a:xfrm>
            <a:off x="9542894" y="4780086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56" name="AutoShape 11"/>
          <p:cNvCxnSpPr>
            <a:cxnSpLocks noChangeShapeType="1"/>
          </p:cNvCxnSpPr>
          <p:nvPr/>
        </p:nvCxnSpPr>
        <p:spPr bwMode="auto">
          <a:xfrm>
            <a:off x="10543890" y="4686199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10537051" y="4572854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58" name="AutoShape 11"/>
          <p:cNvCxnSpPr>
            <a:cxnSpLocks noChangeShapeType="1"/>
          </p:cNvCxnSpPr>
          <p:nvPr/>
        </p:nvCxnSpPr>
        <p:spPr bwMode="auto">
          <a:xfrm>
            <a:off x="6753492" y="4828503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6753492" y="4727125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cxnSp>
        <p:nvCxnSpPr>
          <p:cNvPr id="60" name="AutoShape 11"/>
          <p:cNvCxnSpPr>
            <a:cxnSpLocks noChangeShapeType="1"/>
          </p:cNvCxnSpPr>
          <p:nvPr/>
        </p:nvCxnSpPr>
        <p:spPr bwMode="auto">
          <a:xfrm>
            <a:off x="7820712" y="4850683"/>
            <a:ext cx="381000" cy="3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 Box 23"/>
          <p:cNvSpPr txBox="1">
            <a:spLocks noChangeArrowheads="1"/>
          </p:cNvSpPr>
          <p:nvPr/>
        </p:nvSpPr>
        <p:spPr bwMode="auto">
          <a:xfrm>
            <a:off x="7820712" y="4749304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62" name="Text Box 22"/>
          <p:cNvSpPr txBox="1">
            <a:spLocks noChangeArrowheads="1"/>
          </p:cNvSpPr>
          <p:nvPr/>
        </p:nvSpPr>
        <p:spPr bwMode="auto">
          <a:xfrm>
            <a:off x="6826805" y="5761271"/>
            <a:ext cx="12954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Shift-left-2</a:t>
            </a:r>
          </a:p>
        </p:txBody>
      </p:sp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9524353" y="5796839"/>
            <a:ext cx="12954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Adder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E35CED-DDF1-47A4-B71C-E5669706D8E3}"/>
              </a:ext>
            </a:extLst>
          </p:cNvPr>
          <p:cNvGrpSpPr/>
          <p:nvPr/>
        </p:nvGrpSpPr>
        <p:grpSpPr>
          <a:xfrm>
            <a:off x="3783462" y="3544397"/>
            <a:ext cx="1066800" cy="457200"/>
            <a:chOff x="1203960" y="3817254"/>
            <a:chExt cx="924560" cy="396240"/>
          </a:xfrm>
        </p:grpSpPr>
        <p:cxnSp>
          <p:nvCxnSpPr>
            <p:cNvPr id="65" name="Straight Connector 24">
              <a:extLst>
                <a:ext uri="{FF2B5EF4-FFF2-40B4-BE49-F238E27FC236}">
                  <a16:creationId xmlns:a16="http://schemas.microsoft.com/office/drawing/2014/main" id="{13C4CF2A-801A-44AE-972F-935989E8FF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7">
              <a:extLst>
                <a:ext uri="{FF2B5EF4-FFF2-40B4-BE49-F238E27FC236}">
                  <a16:creationId xmlns:a16="http://schemas.microsoft.com/office/drawing/2014/main" id="{E19E5025-F700-497D-9118-B562A217FB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3D28ADFF-211D-4FC9-AC13-5A7F072BC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8" name="Shape 31">
              <a:extLst>
                <a:ext uri="{FF2B5EF4-FFF2-40B4-BE49-F238E27FC236}">
                  <a16:creationId xmlns:a16="http://schemas.microsoft.com/office/drawing/2014/main" id="{5DA46039-30A6-40BB-AC9E-8A8500F6711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676272" y="3930618"/>
              <a:ext cx="389361" cy="150796"/>
            </a:xfrm>
            <a:prstGeom prst="bentConnector3">
              <a:avLst>
                <a:gd name="adj1" fmla="val 98951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7869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6" grpId="0"/>
      <p:bldP spid="17" grpId="0"/>
      <p:bldP spid="20" grpId="0"/>
      <p:bldP spid="22" grpId="0"/>
      <p:bldP spid="33" grpId="0" animBg="1"/>
      <p:bldP spid="39" grpId="0" animBg="1"/>
      <p:bldP spid="41" grpId="0" animBg="1"/>
      <p:bldP spid="42" grpId="0"/>
      <p:bldP spid="43" grpId="0"/>
      <p:bldP spid="46" grpId="0"/>
      <p:bldP spid="47" grpId="0"/>
      <p:bldP spid="48" grpId="0" animBg="1"/>
      <p:bldP spid="54" grpId="0"/>
      <p:bldP spid="55" grpId="0"/>
      <p:bldP spid="57" grpId="0"/>
      <p:bldP spid="59" grpId="0"/>
      <p:bldP spid="61" grpId="0"/>
      <p:bldP spid="62" grpId="0" animBg="1"/>
      <p:bldP spid="63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B9CC-68AB-4004-BB67-7384DB01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92" dirty="0"/>
              <a:t>Pipelined CPU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65AE4-8044-4642-AABE-A1915C24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33" y="4529699"/>
            <a:ext cx="9495692" cy="210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77" dirty="0"/>
              <a:t>Critical path = </a:t>
            </a:r>
            <a:r>
              <a:rPr lang="en-US" sz="2077" b="1" dirty="0">
                <a:solidFill>
                  <a:srgbClr val="0070C0"/>
                </a:solidFill>
              </a:rPr>
              <a:t>2 (</a:t>
            </a:r>
            <a:r>
              <a:rPr lang="en-US" sz="2077" b="1" dirty="0"/>
              <a:t> </a:t>
            </a:r>
            <a:r>
              <a:rPr lang="en-US" sz="2077" dirty="0" err="1"/>
              <a:t>T</a:t>
            </a:r>
            <a:r>
              <a:rPr lang="en-US" sz="2077" baseline="-25000" dirty="0" err="1"/>
              <a:t>RFread</a:t>
            </a:r>
            <a:r>
              <a:rPr lang="en-US" sz="2077" dirty="0"/>
              <a:t> 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eq</a:t>
            </a:r>
            <a:r>
              <a:rPr lang="en-US" sz="2077" baseline="-25000" dirty="0"/>
              <a:t> </a:t>
            </a:r>
            <a:r>
              <a:rPr lang="en-US" sz="2077" dirty="0"/>
              <a:t>+ T</a:t>
            </a:r>
            <a:r>
              <a:rPr lang="en-US" sz="2077" baseline="-25000" dirty="0"/>
              <a:t>AND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mux</a:t>
            </a:r>
            <a:r>
              <a:rPr lang="en-US" sz="2077" baseline="-25000" dirty="0"/>
              <a:t> </a:t>
            </a:r>
            <a:r>
              <a:rPr lang="en-US" sz="2077" dirty="0"/>
              <a:t>+ </a:t>
            </a:r>
            <a:r>
              <a:rPr lang="en-US" sz="2077" dirty="0" err="1"/>
              <a:t>T</a:t>
            </a:r>
            <a:r>
              <a:rPr lang="en-US" sz="2077" baseline="-25000" dirty="0" err="1"/>
              <a:t>setup</a:t>
            </a:r>
            <a:r>
              <a:rPr lang="en-US" sz="2077" baseline="-25000" dirty="0"/>
              <a:t> </a:t>
            </a:r>
            <a:r>
              <a:rPr lang="en-US" sz="2077" b="1" dirty="0">
                <a:solidFill>
                  <a:srgbClr val="0070C0"/>
                </a:solidFill>
              </a:rPr>
              <a:t>)</a:t>
            </a:r>
            <a:endParaRPr lang="en-US" sz="2077" dirty="0"/>
          </a:p>
          <a:p>
            <a:pPr marL="0" indent="0">
              <a:buNone/>
            </a:pPr>
            <a:r>
              <a:rPr lang="en-US" sz="2077" dirty="0"/>
              <a:t>			= 2 ( 150 + 25 + 40 + 15 + 25 + 20 ) = </a:t>
            </a:r>
            <a:r>
              <a:rPr lang="en-US" sz="2077" b="1" dirty="0"/>
              <a:t>550 </a:t>
            </a:r>
            <a:r>
              <a:rPr lang="en-US" sz="2077" b="1" dirty="0" err="1"/>
              <a:t>ps</a:t>
            </a:r>
            <a:endParaRPr lang="en-US" sz="2077" b="1" dirty="0"/>
          </a:p>
          <a:p>
            <a:pPr marL="0" indent="0">
              <a:buNone/>
            </a:pPr>
            <a:r>
              <a:rPr lang="en-US" sz="2077" dirty="0"/>
              <a:t>			</a:t>
            </a:r>
            <a:endParaRPr lang="en-US" sz="2077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213A-8936-4AB9-9676-4D37DFF2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150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37905BE9-1319-4C04-80E4-67FBEBED9F91}"/>
              </a:ext>
            </a:extLst>
          </p:cNvPr>
          <p:cNvGraphicFramePr>
            <a:graphicFrameLocks noGrp="1"/>
          </p:cNvGraphicFramePr>
          <p:nvPr/>
        </p:nvGraphicFramePr>
        <p:xfrm>
          <a:off x="951881" y="1131470"/>
          <a:ext cx="4832054" cy="316473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13243">
                  <a:extLst>
                    <a:ext uri="{9D8B030D-6E8A-4147-A177-3AD203B41FA5}">
                      <a16:colId xmlns:a16="http://schemas.microsoft.com/office/drawing/2014/main" val="2783346120"/>
                    </a:ext>
                  </a:extLst>
                </a:gridCol>
                <a:gridCol w="1471164">
                  <a:extLst>
                    <a:ext uri="{9D8B030D-6E8A-4147-A177-3AD203B41FA5}">
                      <a16:colId xmlns:a16="http://schemas.microsoft.com/office/drawing/2014/main" val="684689837"/>
                    </a:ext>
                  </a:extLst>
                </a:gridCol>
                <a:gridCol w="1047647">
                  <a:extLst>
                    <a:ext uri="{9D8B030D-6E8A-4147-A177-3AD203B41FA5}">
                      <a16:colId xmlns:a16="http://schemas.microsoft.com/office/drawing/2014/main" val="1335327082"/>
                    </a:ext>
                  </a:extLst>
                </a:gridCol>
              </a:tblGrid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Function Unit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Parameter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Delay (</a:t>
                      </a:r>
                      <a:r>
                        <a:rPr lang="en-US" sz="1400" dirty="0" err="1">
                          <a:latin typeface="+mn-lt"/>
                        </a:rPr>
                        <a:t>ps</a:t>
                      </a:r>
                      <a:r>
                        <a:rPr lang="en-US" sz="1400" dirty="0"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0086429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clock-to-Q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pcq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30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03996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Clock setup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setup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897308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MUX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MUX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25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4017309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Sign-extend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s_ext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5668981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ALU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ALU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3325737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Mem read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mem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250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5352132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</a:t>
                      </a:r>
                      <a:r>
                        <a:rPr lang="en-US" sz="1400" baseline="-25000" dirty="0">
                          <a:latin typeface="+mn-lt"/>
                        </a:rPr>
                        <a:t>AND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15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5378952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  <a:cs typeface="Arial" panose="020B0604020202020204" pitchFamily="34" charset="0"/>
                        </a:rPr>
                        <a:t>EQ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eq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40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628293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file read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RFread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150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5996911"/>
                  </a:ext>
                </a:extLst>
              </a:tr>
              <a:tr h="28770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Register file write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T</a:t>
                      </a:r>
                      <a:r>
                        <a:rPr lang="en-US" sz="1400" baseline="-25000" dirty="0" err="1">
                          <a:latin typeface="+mn-lt"/>
                        </a:rPr>
                        <a:t>RFwrite</a:t>
                      </a:r>
                      <a:endParaRPr lang="en-US" sz="14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20</a:t>
                      </a:r>
                      <a:endParaRPr lang="en-US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99957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8A0F48-A9BF-4F5B-AFD2-5D55566F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81" y="1131468"/>
            <a:ext cx="5212499" cy="28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69" y="322384"/>
            <a:ext cx="10550769" cy="65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Datapath for R-type Instructions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ALU takes inputs from register file and performs the add, sub, and, or, </a:t>
            </a:r>
            <a:r>
              <a:rPr lang="en-US" altLang="en-US" sz="2400" b="1" dirty="0" err="1"/>
              <a:t>slt</a:t>
            </a:r>
            <a:r>
              <a:rPr lang="en-US" altLang="en-US" sz="2400" b="1" dirty="0"/>
              <a:t>, operations</a:t>
            </a:r>
          </a:p>
          <a:p>
            <a:r>
              <a:rPr lang="en-US" altLang="en-US" sz="2400" b="1" dirty="0"/>
              <a:t>Result is written back to </a:t>
            </a:r>
            <a:r>
              <a:rPr lang="en-US" altLang="en-US" sz="2400" b="1" dirty="0" err="1"/>
              <a:t>dest</a:t>
            </a:r>
            <a:r>
              <a:rPr lang="en-US" altLang="en-US" sz="2400" b="1" dirty="0"/>
              <a:t>. register</a:t>
            </a:r>
          </a:p>
        </p:txBody>
      </p: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5410200" y="3354438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5410200" y="3354438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5410200" y="3811638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410200" y="4268838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410200" y="4726038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6019800" y="4116438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6019800" y="4649838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12" name="Trapezoid 11"/>
          <p:cNvSpPr/>
          <p:nvPr/>
        </p:nvSpPr>
        <p:spPr bwMode="auto">
          <a:xfrm rot="5400000">
            <a:off x="7734300" y="4383138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8153400" y="4573638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cxnSp>
        <p:nvCxnSpPr>
          <p:cNvPr id="27" name="AutoShape 11"/>
          <p:cNvCxnSpPr>
            <a:cxnSpLocks noChangeShapeType="1"/>
          </p:cNvCxnSpPr>
          <p:nvPr/>
        </p:nvCxnSpPr>
        <p:spPr bwMode="auto">
          <a:xfrm>
            <a:off x="6553200" y="4345038"/>
            <a:ext cx="1447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8839200" y="5335638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8839200" y="4595864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6553200" y="4116438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$1 value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6553200" y="4573638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$2 value</a:t>
            </a:r>
          </a:p>
        </p:txBody>
      </p:sp>
      <p:sp>
        <p:nvSpPr>
          <p:cNvPr id="24599" name="Text Box 22"/>
          <p:cNvSpPr txBox="1">
            <a:spLocks noChangeArrowheads="1"/>
          </p:cNvSpPr>
          <p:nvPr/>
        </p:nvSpPr>
        <p:spPr bwMode="auto">
          <a:xfrm>
            <a:off x="8839200" y="4659363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Sum</a:t>
            </a:r>
          </a:p>
        </p:txBody>
      </p:sp>
      <p:cxnSp>
        <p:nvCxnSpPr>
          <p:cNvPr id="24600" name="Shape 127"/>
          <p:cNvCxnSpPr>
            <a:cxnSpLocks noChangeShapeType="1"/>
            <a:stCxn id="13" idx="3"/>
            <a:endCxn id="8" idx="1"/>
          </p:cNvCxnSpPr>
          <p:nvPr/>
        </p:nvCxnSpPr>
        <p:spPr bwMode="auto">
          <a:xfrm flipH="1">
            <a:off x="5410200" y="4700596"/>
            <a:ext cx="3200400" cy="233191"/>
          </a:xfrm>
          <a:prstGeom prst="bentConnector5">
            <a:avLst>
              <a:gd name="adj1" fmla="val -8333"/>
              <a:gd name="adj2" fmla="val 371537"/>
              <a:gd name="adj3" fmla="val 108135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1"/>
          <p:cNvCxnSpPr>
            <a:cxnSpLocks noChangeShapeType="1"/>
          </p:cNvCxnSpPr>
          <p:nvPr/>
        </p:nvCxnSpPr>
        <p:spPr bwMode="auto">
          <a:xfrm>
            <a:off x="6553200" y="4887963"/>
            <a:ext cx="1447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602" name="Shape 127"/>
          <p:cNvCxnSpPr>
            <a:cxnSpLocks noChangeShapeType="1"/>
            <a:endCxn id="5" idx="1"/>
          </p:cNvCxnSpPr>
          <p:nvPr/>
        </p:nvCxnSpPr>
        <p:spPr bwMode="auto">
          <a:xfrm flipV="1">
            <a:off x="3733800" y="3562187"/>
            <a:ext cx="1676400" cy="63998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3" name="Shape 127"/>
          <p:cNvCxnSpPr>
            <a:cxnSpLocks noChangeShapeType="1"/>
            <a:endCxn id="7" idx="1"/>
          </p:cNvCxnSpPr>
          <p:nvPr/>
        </p:nvCxnSpPr>
        <p:spPr bwMode="auto">
          <a:xfrm>
            <a:off x="4572000" y="4202164"/>
            <a:ext cx="838200" cy="274423"/>
          </a:xfrm>
          <a:prstGeom prst="bentConnector3">
            <a:avLst>
              <a:gd name="adj1" fmla="val 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4" name="AutoShape 11"/>
          <p:cNvCxnSpPr>
            <a:cxnSpLocks noChangeShapeType="1"/>
          </p:cNvCxnSpPr>
          <p:nvPr/>
        </p:nvCxnSpPr>
        <p:spPr bwMode="auto">
          <a:xfrm>
            <a:off x="4572000" y="3973563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05" name="Text Box 22"/>
          <p:cNvSpPr txBox="1">
            <a:spLocks noChangeArrowheads="1"/>
          </p:cNvSpPr>
          <p:nvPr/>
        </p:nvSpPr>
        <p:spPr bwMode="auto">
          <a:xfrm>
            <a:off x="4800600" y="3287762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24606" name="Text Box 22"/>
          <p:cNvSpPr txBox="1">
            <a:spLocks noChangeArrowheads="1"/>
          </p:cNvSpPr>
          <p:nvPr/>
        </p:nvSpPr>
        <p:spPr bwMode="auto">
          <a:xfrm>
            <a:off x="4800600" y="3711625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2</a:t>
            </a:r>
          </a:p>
        </p:txBody>
      </p:sp>
      <p:sp>
        <p:nvSpPr>
          <p:cNvPr id="24607" name="Text Box 22"/>
          <p:cNvSpPr txBox="1">
            <a:spLocks noChangeArrowheads="1"/>
          </p:cNvSpPr>
          <p:nvPr/>
        </p:nvSpPr>
        <p:spPr bwMode="auto">
          <a:xfrm>
            <a:off x="4800600" y="4202162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3</a:t>
            </a:r>
          </a:p>
        </p:txBody>
      </p:sp>
      <p:sp>
        <p:nvSpPr>
          <p:cNvPr id="24608" name="Text Box 22"/>
          <p:cNvSpPr txBox="1">
            <a:spLocks noChangeArrowheads="1"/>
          </p:cNvSpPr>
          <p:nvPr/>
        </p:nvSpPr>
        <p:spPr bwMode="auto">
          <a:xfrm>
            <a:off x="2933700" y="3826748"/>
            <a:ext cx="1143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 err="1">
                <a:solidFill>
                  <a:srgbClr val="1F497D"/>
                </a:solidFill>
              </a:rPr>
              <a:t>Instruc</a:t>
            </a:r>
            <a:r>
              <a:rPr lang="en-US" altLang="en-US" sz="1100" b="1" dirty="0">
                <a:solidFill>
                  <a:srgbClr val="1F497D"/>
                </a:solidFill>
              </a:rPr>
              <a:t>. word</a:t>
            </a:r>
          </a:p>
        </p:txBody>
      </p:sp>
      <p:sp>
        <p:nvSpPr>
          <p:cNvPr id="64" name="Text Box 23"/>
          <p:cNvSpPr txBox="1">
            <a:spLocks noChangeArrowheads="1"/>
          </p:cNvSpPr>
          <p:nvPr/>
        </p:nvSpPr>
        <p:spPr bwMode="auto">
          <a:xfrm>
            <a:off x="8077200" y="3668763"/>
            <a:ext cx="533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srgbClr val="FF0000"/>
                </a:solidFill>
                <a:latin typeface="Arial" charset="0"/>
              </a:rPr>
              <a:t>ADD</a:t>
            </a:r>
          </a:p>
        </p:txBody>
      </p:sp>
      <p:cxnSp>
        <p:nvCxnSpPr>
          <p:cNvPr id="24610" name="AutoShape 11"/>
          <p:cNvCxnSpPr>
            <a:cxnSpLocks noChangeShapeType="1"/>
            <a:endCxn id="12" idx="1"/>
          </p:cNvCxnSpPr>
          <p:nvPr/>
        </p:nvCxnSpPr>
        <p:spPr bwMode="auto">
          <a:xfrm rot="5400000">
            <a:off x="8141495" y="4061669"/>
            <a:ext cx="328612" cy="31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93417" y="5411837"/>
            <a:ext cx="776566" cy="495869"/>
            <a:chOff x="4712558" y="3078363"/>
            <a:chExt cx="673024" cy="429753"/>
          </a:xfrm>
        </p:grpSpPr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4712558" y="3288056"/>
              <a:ext cx="673024" cy="22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 err="1">
                  <a:solidFill>
                    <a:prstClr val="black"/>
                  </a:solidFill>
                  <a:latin typeface="Arial" charset="0"/>
                </a:rPr>
                <a:t>we_reg</a:t>
              </a:r>
              <a:endParaRPr lang="en-US" sz="1050" b="1" dirty="0">
                <a:solidFill>
                  <a:prstClr val="black"/>
                </a:solidFill>
                <a:latin typeface="Arial" charset="0"/>
              </a:endParaRPr>
            </a:p>
          </p:txBody>
        </p:sp>
        <p:cxnSp>
          <p:nvCxnSpPr>
            <p:cNvPr id="37" name="AutoShape 11"/>
            <p:cNvCxnSpPr>
              <a:cxnSpLocks noChangeShapeType="1"/>
              <a:stCxn id="36" idx="0"/>
            </p:cNvCxnSpPr>
            <p:nvPr/>
          </p:nvCxnSpPr>
          <p:spPr bwMode="auto">
            <a:xfrm flipV="1">
              <a:off x="5049070" y="3078363"/>
              <a:ext cx="8346" cy="209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" name="Shape 127"/>
          <p:cNvCxnSpPr>
            <a:cxnSpLocks noChangeShapeType="1"/>
          </p:cNvCxnSpPr>
          <p:nvPr/>
        </p:nvCxnSpPr>
        <p:spPr bwMode="auto">
          <a:xfrm flipV="1">
            <a:off x="3744685" y="3579424"/>
            <a:ext cx="1676400" cy="632874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hape 127"/>
          <p:cNvCxnSpPr>
            <a:cxnSpLocks noChangeShapeType="1"/>
          </p:cNvCxnSpPr>
          <p:nvPr/>
        </p:nvCxnSpPr>
        <p:spPr bwMode="auto">
          <a:xfrm>
            <a:off x="4582885" y="4212296"/>
            <a:ext cx="838200" cy="281527"/>
          </a:xfrm>
          <a:prstGeom prst="bentConnector3">
            <a:avLst>
              <a:gd name="adj1" fmla="val -556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1"/>
          <p:cNvCxnSpPr>
            <a:cxnSpLocks noChangeShapeType="1"/>
          </p:cNvCxnSpPr>
          <p:nvPr/>
        </p:nvCxnSpPr>
        <p:spPr bwMode="auto">
          <a:xfrm>
            <a:off x="4582885" y="3983696"/>
            <a:ext cx="8382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2715985" y="4100975"/>
            <a:ext cx="14478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ADD $3,$1,$2</a:t>
            </a:r>
          </a:p>
        </p:txBody>
      </p:sp>
      <p:cxnSp>
        <p:nvCxnSpPr>
          <p:cNvPr id="45" name="AutoShape 11"/>
          <p:cNvCxnSpPr>
            <a:cxnSpLocks noChangeShapeType="1"/>
          </p:cNvCxnSpPr>
          <p:nvPr/>
        </p:nvCxnSpPr>
        <p:spPr bwMode="auto">
          <a:xfrm>
            <a:off x="6555598" y="4346626"/>
            <a:ext cx="1447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6" name="AutoShape 11"/>
          <p:cNvCxnSpPr>
            <a:cxnSpLocks noChangeShapeType="1"/>
          </p:cNvCxnSpPr>
          <p:nvPr/>
        </p:nvCxnSpPr>
        <p:spPr bwMode="auto">
          <a:xfrm>
            <a:off x="6555598" y="4889551"/>
            <a:ext cx="1447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7" name="Shape 127"/>
          <p:cNvCxnSpPr>
            <a:cxnSpLocks noChangeShapeType="1"/>
          </p:cNvCxnSpPr>
          <p:nvPr/>
        </p:nvCxnSpPr>
        <p:spPr bwMode="auto">
          <a:xfrm flipH="1">
            <a:off x="5410200" y="4709383"/>
            <a:ext cx="3200400" cy="233191"/>
          </a:xfrm>
          <a:prstGeom prst="bentConnector5">
            <a:avLst>
              <a:gd name="adj1" fmla="val -8242"/>
              <a:gd name="adj2" fmla="val 368294"/>
              <a:gd name="adj3" fmla="val 108242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95A068-4154-4F0A-82FB-2EE9968A9E47}"/>
              </a:ext>
            </a:extLst>
          </p:cNvPr>
          <p:cNvGrpSpPr/>
          <p:nvPr/>
        </p:nvGrpSpPr>
        <p:grpSpPr>
          <a:xfrm>
            <a:off x="4975840" y="3044932"/>
            <a:ext cx="1066800" cy="457200"/>
            <a:chOff x="1203960" y="3817254"/>
            <a:chExt cx="924560" cy="396240"/>
          </a:xfrm>
        </p:grpSpPr>
        <p:cxnSp>
          <p:nvCxnSpPr>
            <p:cNvPr id="42" name="Straight Connector 24">
              <a:extLst>
                <a:ext uri="{FF2B5EF4-FFF2-40B4-BE49-F238E27FC236}">
                  <a16:creationId xmlns:a16="http://schemas.microsoft.com/office/drawing/2014/main" id="{4EBE85FA-5CA5-42DE-9753-9BFBAC2B31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27">
              <a:extLst>
                <a:ext uri="{FF2B5EF4-FFF2-40B4-BE49-F238E27FC236}">
                  <a16:creationId xmlns:a16="http://schemas.microsoft.com/office/drawing/2014/main" id="{8F41C956-D7B6-4E3F-B7E0-3FC810D33B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EBC8D7F3-1CA2-4BE5-A582-ACD5CB052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50" name="Shape 31">
              <a:extLst>
                <a:ext uri="{FF2B5EF4-FFF2-40B4-BE49-F238E27FC236}">
                  <a16:creationId xmlns:a16="http://schemas.microsoft.com/office/drawing/2014/main" id="{6224A119-F82E-4107-91A5-5B46F3E719B5}"/>
                </a:ext>
              </a:extLst>
            </p:cNvPr>
            <p:cNvCxnSpPr>
              <a:cxnSpLocks noChangeShapeType="1"/>
              <a:stCxn id="49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088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" name="Oval Callout 27">
            <a:extLst>
              <a:ext uri="{FF2B5EF4-FFF2-40B4-BE49-F238E27FC236}">
                <a16:creationId xmlns:a16="http://schemas.microsoft.com/office/drawing/2014/main" id="{F17547C3-951D-4B5A-BF08-3B5253B14942}"/>
              </a:ext>
            </a:extLst>
          </p:cNvPr>
          <p:cNvSpPr/>
          <p:nvPr/>
        </p:nvSpPr>
        <p:spPr>
          <a:xfrm>
            <a:off x="6684122" y="2132014"/>
            <a:ext cx="4938756" cy="1278528"/>
          </a:xfrm>
          <a:prstGeom prst="wedgeEllipseCallout">
            <a:avLst>
              <a:gd name="adj1" fmla="val -13575"/>
              <a:gd name="adj2" fmla="val 70918"/>
            </a:avLst>
          </a:prstGeom>
          <a:solidFill>
            <a:schemeClr val="accent5"/>
          </a:solidFill>
          <a:ln w="19050">
            <a:noFill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 Operation is determined by a control logic according to Opcode &amp; </a:t>
            </a:r>
            <a:r>
              <a:rPr lang="en-US" sz="20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7" grpId="0"/>
      <p:bldP spid="24598" grpId="0"/>
      <p:bldP spid="24599" grpId="0"/>
      <p:bldP spid="24605" grpId="0"/>
      <p:bldP spid="24606" grpId="0"/>
      <p:bldP spid="24607" grpId="0"/>
      <p:bldP spid="64" grpId="0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>
          <a:xfrm>
            <a:off x="3237703" y="4373989"/>
            <a:ext cx="1143279" cy="1378702"/>
          </a:xfrm>
          <a:prstGeom prst="bentConnector3">
            <a:avLst>
              <a:gd name="adj1" fmla="val 47334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Memory Access Datapath: LW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Operands are read from register file while offset is sign extended</a:t>
            </a:r>
          </a:p>
          <a:p>
            <a:r>
              <a:rPr lang="en-US" altLang="en-US" sz="2000" b="1" dirty="0"/>
              <a:t>ALU calculates target memory address</a:t>
            </a:r>
          </a:p>
          <a:p>
            <a:r>
              <a:rPr lang="en-US" altLang="en-US" sz="2000" b="1" dirty="0"/>
              <a:t>Memory access is performed</a:t>
            </a:r>
          </a:p>
          <a:p>
            <a:r>
              <a:rPr lang="en-US" altLang="en-US" sz="2000" b="1" dirty="0"/>
              <a:t>If LW, read data is written back to register</a:t>
            </a: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4320038" y="3352391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4320038" y="3352391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4320038" y="3809591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4320038" y="4266791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4320038" y="4723991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4929638" y="4114391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4929638" y="4647791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30731" name="Rounded Rectangle 49"/>
          <p:cNvSpPr>
            <a:spLocks noChangeArrowheads="1"/>
          </p:cNvSpPr>
          <p:nvPr/>
        </p:nvSpPr>
        <p:spPr bwMode="auto">
          <a:xfrm>
            <a:off x="4396222" y="5485991"/>
            <a:ext cx="838216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12" name="Trapezoid 11"/>
          <p:cNvSpPr/>
          <p:nvPr/>
        </p:nvSpPr>
        <p:spPr bwMode="auto">
          <a:xfrm rot="5400000">
            <a:off x="6034538" y="43810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6453638" y="4571592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6453638" y="4266792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30735" name="Rectangle 7"/>
          <p:cNvSpPr>
            <a:spLocks noChangeArrowheads="1"/>
          </p:cNvSpPr>
          <p:nvPr/>
        </p:nvSpPr>
        <p:spPr bwMode="auto">
          <a:xfrm>
            <a:off x="7291838" y="4495391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7291838" y="4581117"/>
            <a:ext cx="685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7672838" y="4876391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7291838" y="525580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7139438" y="5333592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7139438" y="459381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68" name="Text Box 22"/>
          <p:cNvSpPr txBox="1">
            <a:spLocks noChangeArrowheads="1"/>
          </p:cNvSpPr>
          <p:nvPr/>
        </p:nvSpPr>
        <p:spPr bwMode="auto">
          <a:xfrm>
            <a:off x="1728943" y="4235489"/>
            <a:ext cx="15240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LW $4,0xfff8($1)</a:t>
            </a:r>
          </a:p>
        </p:txBody>
      </p:sp>
      <p:sp>
        <p:nvSpPr>
          <p:cNvPr id="30777" name="Text Box 22"/>
          <p:cNvSpPr txBox="1">
            <a:spLocks noChangeArrowheads="1"/>
          </p:cNvSpPr>
          <p:nvPr/>
        </p:nvSpPr>
        <p:spPr bwMode="auto">
          <a:xfrm>
            <a:off x="5463038" y="4038192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$1 value</a:t>
            </a:r>
          </a:p>
        </p:txBody>
      </p:sp>
      <p:cxnSp>
        <p:nvCxnSpPr>
          <p:cNvPr id="30746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5348738" y="5684429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47" name="Text Box 23"/>
          <p:cNvSpPr txBox="1">
            <a:spLocks noChangeArrowheads="1"/>
          </p:cNvSpPr>
          <p:nvPr/>
        </p:nvSpPr>
        <p:spPr bwMode="auto">
          <a:xfrm>
            <a:off x="5310638" y="5781266"/>
            <a:ext cx="304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0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0778" name="Text Box 22"/>
          <p:cNvSpPr txBox="1">
            <a:spLocks noChangeArrowheads="1"/>
          </p:cNvSpPr>
          <p:nvPr/>
        </p:nvSpPr>
        <p:spPr bwMode="auto">
          <a:xfrm>
            <a:off x="5539238" y="5782854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0xffff fff8</a:t>
            </a:r>
          </a:p>
        </p:txBody>
      </p:sp>
      <p:sp>
        <p:nvSpPr>
          <p:cNvPr id="30779" name="Text Box 22"/>
          <p:cNvSpPr txBox="1">
            <a:spLocks noChangeArrowheads="1"/>
          </p:cNvSpPr>
          <p:nvPr/>
        </p:nvSpPr>
        <p:spPr bwMode="auto">
          <a:xfrm>
            <a:off x="6910838" y="4723991"/>
            <a:ext cx="381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Sum</a:t>
            </a:r>
          </a:p>
        </p:txBody>
      </p:sp>
      <p:sp>
        <p:nvSpPr>
          <p:cNvPr id="30780" name="Text Box 22"/>
          <p:cNvSpPr txBox="1">
            <a:spLocks noChangeArrowheads="1"/>
          </p:cNvSpPr>
          <p:nvPr/>
        </p:nvSpPr>
        <p:spPr bwMode="auto">
          <a:xfrm>
            <a:off x="8091938" y="5050230"/>
            <a:ext cx="53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Read Data</a:t>
            </a:r>
          </a:p>
        </p:txBody>
      </p:sp>
      <p:sp>
        <p:nvSpPr>
          <p:cNvPr id="30793" name="Text Box 22"/>
          <p:cNvSpPr txBox="1">
            <a:spLocks noChangeArrowheads="1"/>
          </p:cNvSpPr>
          <p:nvPr/>
        </p:nvSpPr>
        <p:spPr bwMode="auto">
          <a:xfrm>
            <a:off x="3939038" y="3352391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30794" name="Text Box 22"/>
          <p:cNvSpPr txBox="1">
            <a:spLocks noChangeArrowheads="1"/>
          </p:cNvSpPr>
          <p:nvPr/>
        </p:nvSpPr>
        <p:spPr bwMode="auto">
          <a:xfrm>
            <a:off x="3931418" y="4190591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4</a:t>
            </a:r>
          </a:p>
        </p:txBody>
      </p:sp>
      <p:sp>
        <p:nvSpPr>
          <p:cNvPr id="82" name="Text Box 22"/>
          <p:cNvSpPr txBox="1">
            <a:spLocks noChangeArrowheads="1"/>
          </p:cNvSpPr>
          <p:nvPr/>
        </p:nvSpPr>
        <p:spPr bwMode="auto">
          <a:xfrm>
            <a:off x="3732210" y="5794508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0xfff8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361947" y="3636559"/>
            <a:ext cx="533400" cy="558798"/>
            <a:chOff x="4795883" y="3339153"/>
            <a:chExt cx="462280" cy="484292"/>
          </a:xfrm>
        </p:grpSpPr>
        <p:sp>
          <p:nvSpPr>
            <p:cNvPr id="86" name="Text Box 23"/>
            <p:cNvSpPr txBox="1">
              <a:spLocks noChangeArrowheads="1"/>
            </p:cNvSpPr>
            <p:nvPr/>
          </p:nvSpPr>
          <p:spPr bwMode="auto">
            <a:xfrm>
              <a:off x="4795883" y="3339153"/>
              <a:ext cx="4622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>
                  <a:solidFill>
                    <a:srgbClr val="FF0000"/>
                  </a:solidFill>
                  <a:latin typeface="Arial" charset="0"/>
                </a:rPr>
                <a:t>ADD</a:t>
              </a:r>
            </a:p>
          </p:txBody>
        </p:sp>
        <p:cxnSp>
          <p:nvCxnSpPr>
            <p:cNvPr id="87" name="AutoShape 11"/>
            <p:cNvCxnSpPr>
              <a:cxnSpLocks noChangeShapeType="1"/>
            </p:cNvCxnSpPr>
            <p:nvPr/>
          </p:nvCxnSpPr>
          <p:spPr bwMode="auto">
            <a:xfrm rot="5400000">
              <a:off x="4851605" y="3679671"/>
              <a:ext cx="284797" cy="2752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20038" y="4335060"/>
            <a:ext cx="3810000" cy="1413426"/>
            <a:chOff x="3178629" y="4091879"/>
            <a:chExt cx="3302000" cy="1224969"/>
          </a:xfrm>
        </p:grpSpPr>
        <p:cxnSp>
          <p:nvCxnSpPr>
            <p:cNvPr id="100" name="AutoShape 11"/>
            <p:cNvCxnSpPr>
              <a:cxnSpLocks noChangeShapeType="1"/>
            </p:cNvCxnSpPr>
            <p:nvPr/>
          </p:nvCxnSpPr>
          <p:spPr bwMode="auto">
            <a:xfrm>
              <a:off x="4169229" y="4091879"/>
              <a:ext cx="726440" cy="119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hape 127"/>
            <p:cNvCxnSpPr>
              <a:cxnSpLocks noChangeShapeType="1"/>
            </p:cNvCxnSpPr>
            <p:nvPr/>
          </p:nvCxnSpPr>
          <p:spPr bwMode="auto">
            <a:xfrm flipV="1">
              <a:off x="3971109" y="4645442"/>
              <a:ext cx="924560" cy="671406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AutoShape 11"/>
            <p:cNvCxnSpPr>
              <a:cxnSpLocks noChangeShapeType="1"/>
            </p:cNvCxnSpPr>
            <p:nvPr/>
          </p:nvCxnSpPr>
          <p:spPr bwMode="auto">
            <a:xfrm>
              <a:off x="5423989" y="4461821"/>
              <a:ext cx="330200" cy="82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hape 127"/>
            <p:cNvCxnSpPr>
              <a:cxnSpLocks noChangeShapeType="1"/>
            </p:cNvCxnSpPr>
            <p:nvPr/>
          </p:nvCxnSpPr>
          <p:spPr bwMode="auto">
            <a:xfrm flipH="1" flipV="1">
              <a:off x="3178629" y="4620199"/>
              <a:ext cx="3302000" cy="132080"/>
            </a:xfrm>
            <a:prstGeom prst="bentConnector5">
              <a:avLst>
                <a:gd name="adj1" fmla="val -6923"/>
                <a:gd name="adj2" fmla="val 1425311"/>
                <a:gd name="adj3" fmla="val 110352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742" name="AutoShape 11"/>
          <p:cNvCxnSpPr>
            <a:cxnSpLocks noChangeShapeType="1"/>
          </p:cNvCxnSpPr>
          <p:nvPr/>
        </p:nvCxnSpPr>
        <p:spPr bwMode="auto">
          <a:xfrm>
            <a:off x="5463038" y="4329760"/>
            <a:ext cx="838200" cy="2085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9" name="Shape 127"/>
          <p:cNvCxnSpPr>
            <a:cxnSpLocks noChangeShapeType="1"/>
          </p:cNvCxnSpPr>
          <p:nvPr/>
        </p:nvCxnSpPr>
        <p:spPr bwMode="auto">
          <a:xfrm flipV="1">
            <a:off x="5234438" y="4967969"/>
            <a:ext cx="1066800" cy="774699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4" name="AutoShape 11"/>
          <p:cNvCxnSpPr>
            <a:cxnSpLocks noChangeShapeType="1"/>
          </p:cNvCxnSpPr>
          <p:nvPr/>
        </p:nvCxnSpPr>
        <p:spPr bwMode="auto">
          <a:xfrm>
            <a:off x="6918458" y="4756099"/>
            <a:ext cx="381000" cy="95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386838" y="5562192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" name="Elbow Connector 2"/>
          <p:cNvCxnSpPr>
            <a:stCxn id="68" idx="3"/>
          </p:cNvCxnSpPr>
          <p:nvPr/>
        </p:nvCxnSpPr>
        <p:spPr>
          <a:xfrm flipV="1">
            <a:off x="3252943" y="3582580"/>
            <a:ext cx="1067095" cy="7914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3245323" y="4373989"/>
            <a:ext cx="1067095" cy="10055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3262991" y="3582579"/>
            <a:ext cx="1067095" cy="798512"/>
          </a:xfrm>
          <a:prstGeom prst="bentConnector3">
            <a:avLst>
              <a:gd name="adj1" fmla="val 49286"/>
            </a:avLst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>
            <a:off x="3255371" y="4381091"/>
            <a:ext cx="1067095" cy="10055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>
            <a:off x="3236201" y="4381178"/>
            <a:ext cx="1143279" cy="1371600"/>
          </a:xfrm>
          <a:prstGeom prst="bentConnector3">
            <a:avLst>
              <a:gd name="adj1" fmla="val 47713"/>
            </a:avLst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331E255-3D7A-4B3B-9693-63FE63486E89}"/>
              </a:ext>
            </a:extLst>
          </p:cNvPr>
          <p:cNvGrpSpPr/>
          <p:nvPr/>
        </p:nvGrpSpPr>
        <p:grpSpPr>
          <a:xfrm>
            <a:off x="3892253" y="3046565"/>
            <a:ext cx="1066800" cy="457200"/>
            <a:chOff x="1203960" y="3817254"/>
            <a:chExt cx="924560" cy="396240"/>
          </a:xfrm>
        </p:grpSpPr>
        <p:cxnSp>
          <p:nvCxnSpPr>
            <p:cNvPr id="57" name="Straight Connector 24">
              <a:extLst>
                <a:ext uri="{FF2B5EF4-FFF2-40B4-BE49-F238E27FC236}">
                  <a16:creationId xmlns:a16="http://schemas.microsoft.com/office/drawing/2014/main" id="{55673E71-8297-4DB7-9653-DBAAF63203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70CF279B-27BE-430B-8426-77B5C67B1C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 Box 22">
              <a:extLst>
                <a:ext uri="{FF2B5EF4-FFF2-40B4-BE49-F238E27FC236}">
                  <a16:creationId xmlns:a16="http://schemas.microsoft.com/office/drawing/2014/main" id="{974B71D4-68DC-4127-9ECB-B85BF2A0D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2" name="Shape 31">
              <a:extLst>
                <a:ext uri="{FF2B5EF4-FFF2-40B4-BE49-F238E27FC236}">
                  <a16:creationId xmlns:a16="http://schemas.microsoft.com/office/drawing/2014/main" id="{CBB2E05F-4325-4925-A6CF-9BBBA357ACED}"/>
                </a:ext>
              </a:extLst>
            </p:cNvPr>
            <p:cNvCxnSpPr>
              <a:cxnSpLocks noChangeShapeType="1"/>
              <a:stCxn id="61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088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790" name="Shape 127"/>
          <p:cNvCxnSpPr>
            <a:cxnSpLocks noChangeShapeType="1"/>
            <a:stCxn id="20" idx="3"/>
            <a:endCxn id="8" idx="1"/>
          </p:cNvCxnSpPr>
          <p:nvPr/>
        </p:nvCxnSpPr>
        <p:spPr bwMode="auto">
          <a:xfrm flipH="1" flipV="1">
            <a:off x="4320038" y="4931740"/>
            <a:ext cx="3810000" cy="152400"/>
          </a:xfrm>
          <a:prstGeom prst="bentConnector5">
            <a:avLst>
              <a:gd name="adj1" fmla="val -7000"/>
              <a:gd name="adj2" fmla="val 1417568"/>
              <a:gd name="adj3" fmla="val 11025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8DBD321-FF84-465D-AEE5-BDFF2D79B6DF}"/>
              </a:ext>
            </a:extLst>
          </p:cNvPr>
          <p:cNvGrpSpPr/>
          <p:nvPr/>
        </p:nvGrpSpPr>
        <p:grpSpPr>
          <a:xfrm>
            <a:off x="7027109" y="4182234"/>
            <a:ext cx="730093" cy="457200"/>
            <a:chOff x="1495773" y="3817254"/>
            <a:chExt cx="632747" cy="396240"/>
          </a:xfrm>
        </p:grpSpPr>
        <p:cxnSp>
          <p:nvCxnSpPr>
            <p:cNvPr id="64" name="Straight Connector 24">
              <a:extLst>
                <a:ext uri="{FF2B5EF4-FFF2-40B4-BE49-F238E27FC236}">
                  <a16:creationId xmlns:a16="http://schemas.microsoft.com/office/drawing/2014/main" id="{046A7598-A952-422A-B63C-8753642C3E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7">
              <a:extLst>
                <a:ext uri="{FF2B5EF4-FFF2-40B4-BE49-F238E27FC236}">
                  <a16:creationId xmlns:a16="http://schemas.microsoft.com/office/drawing/2014/main" id="{C87138DE-5D3A-4EEB-A6D3-57F579DAB0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B29E1529-3E8F-4D7D-A65D-B9F12978E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773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9" name="Shape 31">
              <a:extLst>
                <a:ext uri="{FF2B5EF4-FFF2-40B4-BE49-F238E27FC236}">
                  <a16:creationId xmlns:a16="http://schemas.microsoft.com/office/drawing/2014/main" id="{95A274FE-1361-49F5-86FC-298AA3B2131C}"/>
                </a:ext>
              </a:extLst>
            </p:cNvPr>
            <p:cNvCxnSpPr>
              <a:cxnSpLocks noChangeShapeType="1"/>
              <a:stCxn id="67" idx="3"/>
            </p:cNvCxnSpPr>
            <p:nvPr/>
          </p:nvCxnSpPr>
          <p:spPr bwMode="auto">
            <a:xfrm>
              <a:off x="1958053" y="3930618"/>
              <a:ext cx="104427" cy="158042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05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0777" grpId="0"/>
      <p:bldP spid="30747" grpId="0"/>
      <p:bldP spid="30778" grpId="0"/>
      <p:bldP spid="30779" grpId="0"/>
      <p:bldP spid="30780" grpId="0"/>
      <p:bldP spid="30793" grpId="0"/>
      <p:bldP spid="30794" grpId="0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Memory Access Datapath: SW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Operands are read from register file while offset is sign extended</a:t>
            </a:r>
          </a:p>
          <a:p>
            <a:r>
              <a:rPr lang="en-US" altLang="en-US" sz="2000" b="1" dirty="0"/>
              <a:t>ALU calculates target memory address</a:t>
            </a:r>
          </a:p>
          <a:p>
            <a:r>
              <a:rPr lang="en-US" altLang="en-US" sz="2000" b="1" dirty="0"/>
              <a:t>If SW, data is written to the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863272" y="6369041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8" name="Rectangle 7"/>
          <p:cNvSpPr>
            <a:spLocks noChangeArrowheads="1"/>
          </p:cNvSpPr>
          <p:nvPr/>
        </p:nvSpPr>
        <p:spPr bwMode="auto">
          <a:xfrm>
            <a:off x="7287967" y="4473386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32279" y="4345024"/>
            <a:ext cx="2057400" cy="1423448"/>
            <a:chOff x="5913120" y="2430344"/>
            <a:chExt cx="1783080" cy="1233655"/>
          </a:xfrm>
        </p:grpSpPr>
        <p:grpSp>
          <p:nvGrpSpPr>
            <p:cNvPr id="92" name="Group 91"/>
            <p:cNvGrpSpPr/>
            <p:nvPr/>
          </p:nvGrpSpPr>
          <p:grpSpPr>
            <a:xfrm>
              <a:off x="5913120" y="2430344"/>
              <a:ext cx="924560" cy="1233655"/>
              <a:chOff x="3977640" y="4006295"/>
              <a:chExt cx="924560" cy="1233655"/>
            </a:xfrm>
          </p:grpSpPr>
          <p:cxnSp>
            <p:nvCxnSpPr>
              <p:cNvPr id="93" name="Shape 127"/>
              <p:cNvCxnSpPr>
                <a:cxnSpLocks noChangeShapeType="1"/>
              </p:cNvCxnSpPr>
              <p:nvPr/>
            </p:nvCxnSpPr>
            <p:spPr bwMode="auto">
              <a:xfrm flipV="1">
                <a:off x="3977640" y="4634584"/>
                <a:ext cx="924560" cy="605366"/>
              </a:xfrm>
              <a:prstGeom prst="bentConnector3">
                <a:avLst>
                  <a:gd name="adj1" fmla="val 50000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AutoShape 11"/>
              <p:cNvCxnSpPr>
                <a:cxnSpLocks noChangeShapeType="1"/>
              </p:cNvCxnSpPr>
              <p:nvPr/>
            </p:nvCxnSpPr>
            <p:spPr bwMode="auto">
              <a:xfrm>
                <a:off x="4175760" y="4006295"/>
                <a:ext cx="726440" cy="1191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00" name="AutoShape 11"/>
            <p:cNvCxnSpPr>
              <a:cxnSpLocks noChangeShapeType="1"/>
            </p:cNvCxnSpPr>
            <p:nvPr/>
          </p:nvCxnSpPr>
          <p:spPr bwMode="auto">
            <a:xfrm>
              <a:off x="7366000" y="2756565"/>
              <a:ext cx="330200" cy="82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hape 127"/>
            <p:cNvCxnSpPr>
              <a:cxnSpLocks noChangeShapeType="1"/>
            </p:cNvCxnSpPr>
            <p:nvPr/>
          </p:nvCxnSpPr>
          <p:spPr bwMode="auto">
            <a:xfrm>
              <a:off x="6111240" y="2892624"/>
              <a:ext cx="1584960" cy="526944"/>
            </a:xfrm>
            <a:prstGeom prst="bentConnector3">
              <a:avLst>
                <a:gd name="adj1" fmla="val 34615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748" name="Rectangle 7"/>
          <p:cNvSpPr>
            <a:spLocks noChangeArrowheads="1"/>
          </p:cNvSpPr>
          <p:nvPr/>
        </p:nvSpPr>
        <p:spPr bwMode="auto">
          <a:xfrm>
            <a:off x="4317023" y="3355814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37" name="Text Box 23"/>
          <p:cNvSpPr txBox="1">
            <a:spLocks noChangeArrowheads="1"/>
          </p:cNvSpPr>
          <p:nvPr/>
        </p:nvSpPr>
        <p:spPr bwMode="auto">
          <a:xfrm>
            <a:off x="4317023" y="3355814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4317023" y="3813014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4317023" y="4270214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40" name="Text Box 23"/>
          <p:cNvSpPr txBox="1">
            <a:spLocks noChangeArrowheads="1"/>
          </p:cNvSpPr>
          <p:nvPr/>
        </p:nvSpPr>
        <p:spPr bwMode="auto">
          <a:xfrm>
            <a:off x="4317023" y="4727414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4926623" y="4117814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4926623" y="4651214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30755" name="Rounded Rectangle 121"/>
          <p:cNvSpPr>
            <a:spLocks noChangeArrowheads="1"/>
          </p:cNvSpPr>
          <p:nvPr/>
        </p:nvSpPr>
        <p:spPr bwMode="auto">
          <a:xfrm>
            <a:off x="4393223" y="5489414"/>
            <a:ext cx="838200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44" name="Trapezoid 43"/>
          <p:cNvSpPr/>
          <p:nvPr/>
        </p:nvSpPr>
        <p:spPr bwMode="auto">
          <a:xfrm rot="5400000">
            <a:off x="6031523" y="4384514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6450623" y="4575014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450623" y="4270214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51" name="Text Box 23"/>
          <p:cNvSpPr txBox="1">
            <a:spLocks noChangeArrowheads="1"/>
          </p:cNvSpPr>
          <p:nvPr/>
        </p:nvSpPr>
        <p:spPr bwMode="auto">
          <a:xfrm>
            <a:off x="7288823" y="4584539"/>
            <a:ext cx="685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52" name="Text Box 23"/>
          <p:cNvSpPr txBox="1">
            <a:spLocks noChangeArrowheads="1"/>
          </p:cNvSpPr>
          <p:nvPr/>
        </p:nvSpPr>
        <p:spPr bwMode="auto">
          <a:xfrm>
            <a:off x="7669823" y="487981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7288823" y="5259226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55" name="Text Box 23"/>
          <p:cNvSpPr txBox="1">
            <a:spLocks noChangeArrowheads="1"/>
          </p:cNvSpPr>
          <p:nvPr/>
        </p:nvSpPr>
        <p:spPr bwMode="auto">
          <a:xfrm>
            <a:off x="5383823" y="5565614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7136423" y="5337014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63" name="Text Box 23"/>
          <p:cNvSpPr txBox="1">
            <a:spLocks noChangeArrowheads="1"/>
          </p:cNvSpPr>
          <p:nvPr/>
        </p:nvSpPr>
        <p:spPr bwMode="auto">
          <a:xfrm>
            <a:off x="7136423" y="459723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73" name="Text Box 22"/>
          <p:cNvSpPr txBox="1">
            <a:spLocks noChangeArrowheads="1"/>
          </p:cNvSpPr>
          <p:nvPr/>
        </p:nvSpPr>
        <p:spPr bwMode="auto">
          <a:xfrm>
            <a:off x="1931377" y="4293335"/>
            <a:ext cx="15240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SW $3,0x1a($1)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34096" y="4041613"/>
            <a:ext cx="1368925" cy="2006274"/>
            <a:chOff x="3979958" y="3754049"/>
            <a:chExt cx="1186402" cy="1738771"/>
          </a:xfrm>
        </p:grpSpPr>
        <p:cxnSp>
          <p:nvCxnSpPr>
            <p:cNvPr id="30763" name="Shape 127"/>
            <p:cNvCxnSpPr>
              <a:cxnSpLocks noChangeShapeType="1"/>
            </p:cNvCxnSpPr>
            <p:nvPr/>
          </p:nvCxnSpPr>
          <p:spPr bwMode="auto">
            <a:xfrm flipV="1">
              <a:off x="3979958" y="4646278"/>
              <a:ext cx="924560" cy="605366"/>
            </a:xfrm>
            <a:prstGeom prst="bentConnector3">
              <a:avLst>
                <a:gd name="adj1" fmla="val 50000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6" name="AutoShape 11"/>
            <p:cNvCxnSpPr>
              <a:cxnSpLocks noChangeShapeType="1"/>
            </p:cNvCxnSpPr>
            <p:nvPr/>
          </p:nvCxnSpPr>
          <p:spPr bwMode="auto">
            <a:xfrm>
              <a:off x="4184015" y="4014998"/>
              <a:ext cx="726440" cy="18071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1" name="Straight Connector 151"/>
            <p:cNvCxnSpPr>
              <a:cxnSpLocks noChangeShapeType="1"/>
            </p:cNvCxnSpPr>
            <p:nvPr/>
          </p:nvCxnSpPr>
          <p:spPr bwMode="auto">
            <a:xfrm rot="5400000" flipH="1" flipV="1">
              <a:off x="4076700" y="5180789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72" name="Text Box 23"/>
            <p:cNvSpPr txBox="1">
              <a:spLocks noChangeArrowheads="1"/>
            </p:cNvSpPr>
            <p:nvPr/>
          </p:nvSpPr>
          <p:spPr bwMode="auto">
            <a:xfrm>
              <a:off x="4043680" y="5264715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0784" name="Text Box 22"/>
            <p:cNvSpPr txBox="1">
              <a:spLocks noChangeArrowheads="1"/>
            </p:cNvSpPr>
            <p:nvPr/>
          </p:nvSpPr>
          <p:spPr bwMode="auto">
            <a:xfrm>
              <a:off x="4241800" y="5266091"/>
              <a:ext cx="92456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0x0000001a</a:t>
              </a:r>
            </a:p>
          </p:txBody>
        </p:sp>
        <p:sp>
          <p:nvSpPr>
            <p:cNvPr id="30785" name="Text Box 22"/>
            <p:cNvSpPr txBox="1">
              <a:spLocks noChangeArrowheads="1"/>
            </p:cNvSpPr>
            <p:nvPr/>
          </p:nvSpPr>
          <p:spPr bwMode="auto">
            <a:xfrm>
              <a:off x="4175760" y="3754049"/>
              <a:ext cx="72644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$1 value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14491" y="4723401"/>
            <a:ext cx="388620" cy="287031"/>
            <a:chOff x="5423916" y="4326377"/>
            <a:chExt cx="336804" cy="248761"/>
          </a:xfrm>
        </p:grpSpPr>
        <p:cxnSp>
          <p:nvCxnSpPr>
            <p:cNvPr id="30769" name="AutoShape 11"/>
            <p:cNvCxnSpPr>
              <a:cxnSpLocks noChangeShapeType="1"/>
              <a:stCxn id="45" idx="3"/>
              <a:endCxn id="51" idx="1"/>
            </p:cNvCxnSpPr>
            <p:nvPr/>
          </p:nvCxnSpPr>
          <p:spPr bwMode="auto">
            <a:xfrm>
              <a:off x="5423916" y="4326377"/>
              <a:ext cx="330200" cy="825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86" name="Text Box 22"/>
            <p:cNvSpPr txBox="1">
              <a:spLocks noChangeArrowheads="1"/>
            </p:cNvSpPr>
            <p:nvPr/>
          </p:nvSpPr>
          <p:spPr bwMode="auto">
            <a:xfrm>
              <a:off x="5430520" y="4348409"/>
              <a:ext cx="33020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Sum</a:t>
              </a:r>
            </a:p>
          </p:txBody>
        </p:sp>
      </p:grpSp>
      <p:sp>
        <p:nvSpPr>
          <p:cNvPr id="30797" name="Text Box 22"/>
          <p:cNvSpPr txBox="1">
            <a:spLocks noChangeArrowheads="1"/>
          </p:cNvSpPr>
          <p:nvPr/>
        </p:nvSpPr>
        <p:spPr bwMode="auto">
          <a:xfrm>
            <a:off x="3936023" y="3305013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30798" name="Text Box 22"/>
          <p:cNvSpPr txBox="1">
            <a:spLocks noChangeArrowheads="1"/>
          </p:cNvSpPr>
          <p:nvPr/>
        </p:nvSpPr>
        <p:spPr bwMode="auto">
          <a:xfrm>
            <a:off x="3936023" y="3762213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59547" y="4880393"/>
            <a:ext cx="1828800" cy="917464"/>
            <a:chOff x="4169156" y="4462417"/>
            <a:chExt cx="1584960" cy="795135"/>
          </a:xfrm>
        </p:grpSpPr>
        <p:cxnSp>
          <p:nvCxnSpPr>
            <p:cNvPr id="30768" name="Shape 127"/>
            <p:cNvCxnSpPr>
              <a:cxnSpLocks noChangeShapeType="1"/>
              <a:stCxn id="42" idx="3"/>
              <a:endCxn id="53" idx="1"/>
            </p:cNvCxnSpPr>
            <p:nvPr/>
          </p:nvCxnSpPr>
          <p:spPr bwMode="auto">
            <a:xfrm>
              <a:off x="4169156" y="4462417"/>
              <a:ext cx="1584960" cy="526943"/>
            </a:xfrm>
            <a:prstGeom prst="bentConnector3">
              <a:avLst>
                <a:gd name="adj1" fmla="val 34375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87" name="Text Box 22"/>
            <p:cNvSpPr txBox="1">
              <a:spLocks noChangeArrowheads="1"/>
            </p:cNvSpPr>
            <p:nvPr/>
          </p:nvSpPr>
          <p:spPr bwMode="auto">
            <a:xfrm>
              <a:off x="4902200" y="4781797"/>
              <a:ext cx="72644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$3 value</a:t>
              </a:r>
            </a:p>
          </p:txBody>
        </p:sp>
        <p:sp>
          <p:nvSpPr>
            <p:cNvPr id="30799" name="Text Box 22"/>
            <p:cNvSpPr txBox="1">
              <a:spLocks noChangeArrowheads="1"/>
            </p:cNvSpPr>
            <p:nvPr/>
          </p:nvSpPr>
          <p:spPr bwMode="auto">
            <a:xfrm>
              <a:off x="4836160" y="5030823"/>
              <a:ext cx="7924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>
                  <a:solidFill>
                    <a:srgbClr val="1F497D"/>
                  </a:solidFill>
                </a:rPr>
                <a:t>Write Data</a:t>
              </a:r>
            </a:p>
          </p:txBody>
        </p:sp>
      </p:grpSp>
      <p:sp>
        <p:nvSpPr>
          <p:cNvPr id="85" name="Text Box 22"/>
          <p:cNvSpPr txBox="1">
            <a:spLocks noChangeArrowheads="1"/>
          </p:cNvSpPr>
          <p:nvPr/>
        </p:nvSpPr>
        <p:spPr bwMode="auto">
          <a:xfrm>
            <a:off x="3617442" y="5751619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0x001a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6386146" y="3683111"/>
            <a:ext cx="533400" cy="558798"/>
            <a:chOff x="4795883" y="3339153"/>
            <a:chExt cx="462280" cy="484292"/>
          </a:xfrm>
        </p:grpSpPr>
        <p:sp>
          <p:nvSpPr>
            <p:cNvPr id="87" name="Text Box 23"/>
            <p:cNvSpPr txBox="1">
              <a:spLocks noChangeArrowheads="1"/>
            </p:cNvSpPr>
            <p:nvPr/>
          </p:nvSpPr>
          <p:spPr bwMode="auto">
            <a:xfrm>
              <a:off x="4795883" y="3339153"/>
              <a:ext cx="4622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>
                  <a:solidFill>
                    <a:srgbClr val="FF0000"/>
                  </a:solidFill>
                  <a:latin typeface="Arial" charset="0"/>
                </a:rPr>
                <a:t>ADD</a:t>
              </a:r>
            </a:p>
          </p:txBody>
        </p:sp>
        <p:cxnSp>
          <p:nvCxnSpPr>
            <p:cNvPr id="88" name="AutoShape 11"/>
            <p:cNvCxnSpPr>
              <a:cxnSpLocks noChangeShapeType="1"/>
            </p:cNvCxnSpPr>
            <p:nvPr/>
          </p:nvCxnSpPr>
          <p:spPr bwMode="auto">
            <a:xfrm rot="5400000">
              <a:off x="4851605" y="3679671"/>
              <a:ext cx="284797" cy="2752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" name="Group 108"/>
          <p:cNvGrpSpPr/>
          <p:nvPr/>
        </p:nvGrpSpPr>
        <p:grpSpPr>
          <a:xfrm>
            <a:off x="7309154" y="6102148"/>
            <a:ext cx="776566" cy="495870"/>
            <a:chOff x="4705063" y="3078362"/>
            <a:chExt cx="673024" cy="429754"/>
          </a:xfrm>
        </p:grpSpPr>
        <p:sp>
          <p:nvSpPr>
            <p:cNvPr id="110" name="Text Box 23"/>
            <p:cNvSpPr txBox="1">
              <a:spLocks noChangeArrowheads="1"/>
            </p:cNvSpPr>
            <p:nvPr/>
          </p:nvSpPr>
          <p:spPr bwMode="auto">
            <a:xfrm>
              <a:off x="4705063" y="3288056"/>
              <a:ext cx="673024" cy="22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050" b="1" dirty="0" err="1">
                  <a:solidFill>
                    <a:srgbClr val="FF0000"/>
                  </a:solidFill>
                  <a:latin typeface="Arial" charset="0"/>
                </a:rPr>
                <a:t>we_dm</a:t>
              </a:r>
              <a:endParaRPr lang="en-US" sz="1050" b="1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111" name="AutoShape 11"/>
            <p:cNvCxnSpPr>
              <a:cxnSpLocks noChangeShapeType="1"/>
              <a:stCxn id="110" idx="0"/>
              <a:endCxn id="108" idx="2"/>
            </p:cNvCxnSpPr>
            <p:nvPr/>
          </p:nvCxnSpPr>
          <p:spPr bwMode="auto">
            <a:xfrm flipV="1">
              <a:off x="5041575" y="3078362"/>
              <a:ext cx="1742" cy="209694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" name="Elbow Connector 5"/>
          <p:cNvCxnSpPr>
            <a:stCxn id="73" idx="3"/>
            <a:endCxn id="37" idx="1"/>
          </p:cNvCxnSpPr>
          <p:nvPr/>
        </p:nvCxnSpPr>
        <p:spPr>
          <a:xfrm flipV="1">
            <a:off x="3455377" y="3563563"/>
            <a:ext cx="861646" cy="86827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73" idx="3"/>
            <a:endCxn id="38" idx="1"/>
          </p:cNvCxnSpPr>
          <p:nvPr/>
        </p:nvCxnSpPr>
        <p:spPr>
          <a:xfrm flipV="1">
            <a:off x="3455377" y="4020763"/>
            <a:ext cx="861646" cy="41107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3449184" y="3561456"/>
            <a:ext cx="861646" cy="8682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flipV="1">
            <a:off x="3449184" y="4018656"/>
            <a:ext cx="861646" cy="41107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73" idx="3"/>
            <a:endCxn id="30755" idx="1"/>
          </p:cNvCxnSpPr>
          <p:nvPr/>
        </p:nvCxnSpPr>
        <p:spPr>
          <a:xfrm>
            <a:off x="3455377" y="4431835"/>
            <a:ext cx="937846" cy="1324279"/>
          </a:xfrm>
          <a:prstGeom prst="bentConnector3">
            <a:avLst>
              <a:gd name="adj1" fmla="val 46191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>
            <a:off x="3449184" y="4429728"/>
            <a:ext cx="937846" cy="1317177"/>
          </a:xfrm>
          <a:prstGeom prst="bentConnector3">
            <a:avLst>
              <a:gd name="adj1" fmla="val 46281"/>
            </a:avLst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2D618-181B-4E4A-A034-92BB0D510A1D}"/>
              </a:ext>
            </a:extLst>
          </p:cNvPr>
          <p:cNvGrpSpPr/>
          <p:nvPr/>
        </p:nvGrpSpPr>
        <p:grpSpPr>
          <a:xfrm>
            <a:off x="3872309" y="3052411"/>
            <a:ext cx="1066800" cy="457200"/>
            <a:chOff x="1203960" y="3817254"/>
            <a:chExt cx="924560" cy="396240"/>
          </a:xfrm>
        </p:grpSpPr>
        <p:cxnSp>
          <p:nvCxnSpPr>
            <p:cNvPr id="61" name="Straight Connector 24">
              <a:extLst>
                <a:ext uri="{FF2B5EF4-FFF2-40B4-BE49-F238E27FC236}">
                  <a16:creationId xmlns:a16="http://schemas.microsoft.com/office/drawing/2014/main" id="{25418307-57CB-4AF4-B2C8-E1B9449BDF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27">
              <a:extLst>
                <a:ext uri="{FF2B5EF4-FFF2-40B4-BE49-F238E27FC236}">
                  <a16:creationId xmlns:a16="http://schemas.microsoft.com/office/drawing/2014/main" id="{062657B9-7A0F-4B89-A3D5-58B73EB039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B4701EB9-77BB-45C1-AE0C-7DEF55B00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68" name="Shape 31">
              <a:extLst>
                <a:ext uri="{FF2B5EF4-FFF2-40B4-BE49-F238E27FC236}">
                  <a16:creationId xmlns:a16="http://schemas.microsoft.com/office/drawing/2014/main" id="{A5F8FB6B-4AE1-4921-8A11-FFC0ABF5724C}"/>
                </a:ext>
              </a:extLst>
            </p:cNvPr>
            <p:cNvCxnSpPr>
              <a:cxnSpLocks noChangeShapeType="1"/>
              <a:stCxn id="67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088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7EEB45D-40C4-41C5-8D63-0FFEB27FDAF4}"/>
              </a:ext>
            </a:extLst>
          </p:cNvPr>
          <p:cNvGrpSpPr/>
          <p:nvPr/>
        </p:nvGrpSpPr>
        <p:grpSpPr>
          <a:xfrm>
            <a:off x="7042063" y="4165725"/>
            <a:ext cx="730093" cy="457200"/>
            <a:chOff x="1495773" y="3817254"/>
            <a:chExt cx="632747" cy="396240"/>
          </a:xfrm>
        </p:grpSpPr>
        <p:cxnSp>
          <p:nvCxnSpPr>
            <p:cNvPr id="71" name="Straight Connector 24">
              <a:extLst>
                <a:ext uri="{FF2B5EF4-FFF2-40B4-BE49-F238E27FC236}">
                  <a16:creationId xmlns:a16="http://schemas.microsoft.com/office/drawing/2014/main" id="{371B7466-DA73-484F-945F-7E71820EB5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27">
              <a:extLst>
                <a:ext uri="{FF2B5EF4-FFF2-40B4-BE49-F238E27FC236}">
                  <a16:creationId xmlns:a16="http://schemas.microsoft.com/office/drawing/2014/main" id="{1CA5B604-ACE0-4156-93C4-1ACF04F212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Text Box 22">
              <a:extLst>
                <a:ext uri="{FF2B5EF4-FFF2-40B4-BE49-F238E27FC236}">
                  <a16:creationId xmlns:a16="http://schemas.microsoft.com/office/drawing/2014/main" id="{E6C79908-80EE-45D7-BB7B-C3E86C988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773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75" name="Shape 31">
              <a:extLst>
                <a:ext uri="{FF2B5EF4-FFF2-40B4-BE49-F238E27FC236}">
                  <a16:creationId xmlns:a16="http://schemas.microsoft.com/office/drawing/2014/main" id="{6685EE52-E316-44F8-B143-5B542DA99AED}"/>
                </a:ext>
              </a:extLst>
            </p:cNvPr>
            <p:cNvCxnSpPr>
              <a:cxnSpLocks noChangeShapeType="1"/>
              <a:stCxn id="74" idx="3"/>
            </p:cNvCxnSpPr>
            <p:nvPr/>
          </p:nvCxnSpPr>
          <p:spPr bwMode="auto">
            <a:xfrm>
              <a:off x="1958053" y="3930618"/>
              <a:ext cx="104427" cy="158042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435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7" grpId="0"/>
      <p:bldP spid="30798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0" name="AutoShape 11"/>
          <p:cNvCxnSpPr>
            <a:cxnSpLocks noChangeShapeType="1"/>
          </p:cNvCxnSpPr>
          <p:nvPr/>
        </p:nvCxnSpPr>
        <p:spPr bwMode="auto">
          <a:xfrm>
            <a:off x="8742233" y="4725130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Branch Datapath: BEQ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09600" y="1032961"/>
            <a:ext cx="10972800" cy="496461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000" b="1" dirty="0"/>
              <a:t>ALU for comparison (examine ‘zero’ output)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1" dirty="0"/>
              <a:t>Sign extension unit for branch offset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1" dirty="0"/>
              <a:t>Adder to add PC and offset</a:t>
            </a:r>
          </a:p>
        </p:txBody>
      </p:sp>
      <p:sp>
        <p:nvSpPr>
          <p:cNvPr id="31748" name="Rectangle 7"/>
          <p:cNvSpPr>
            <a:spLocks noChangeArrowheads="1"/>
          </p:cNvSpPr>
          <p:nvPr/>
        </p:nvSpPr>
        <p:spPr bwMode="auto">
          <a:xfrm>
            <a:off x="5553076" y="3578943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5553076" y="35789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5553076" y="40361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553076" y="44933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553076" y="49505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6162676" y="43409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6162676" y="48743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11" name="Trapezoid 10"/>
          <p:cNvSpPr/>
          <p:nvPr/>
        </p:nvSpPr>
        <p:spPr bwMode="auto">
          <a:xfrm rot="5400000">
            <a:off x="7877176" y="4607643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8296276" y="47981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8296276" y="4579070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cxnSp>
        <p:nvCxnSpPr>
          <p:cNvPr id="31758" name="AutoShape 11"/>
          <p:cNvCxnSpPr>
            <a:cxnSpLocks noChangeShapeType="1"/>
          </p:cNvCxnSpPr>
          <p:nvPr/>
        </p:nvCxnSpPr>
        <p:spPr bwMode="auto">
          <a:xfrm>
            <a:off x="8753476" y="4731468"/>
            <a:ext cx="2286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6696076" y="4569543"/>
            <a:ext cx="1447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8982076" y="55601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8982076" y="482036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2797911" y="4261646"/>
            <a:ext cx="1524000" cy="27699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200" b="1" u="sng" dirty="0">
                <a:solidFill>
                  <a:prstClr val="black"/>
                </a:solidFill>
                <a:latin typeface="Arial" charset="0"/>
              </a:rPr>
              <a:t>BEQ  $1,$2,offset</a:t>
            </a:r>
          </a:p>
        </p:txBody>
      </p:sp>
      <p:sp>
        <p:nvSpPr>
          <p:cNvPr id="31765" name="Text Box 22"/>
          <p:cNvSpPr txBox="1">
            <a:spLocks noChangeArrowheads="1"/>
          </p:cNvSpPr>
          <p:nvPr/>
        </p:nvSpPr>
        <p:spPr bwMode="auto">
          <a:xfrm>
            <a:off x="7077076" y="4340944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$1 value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7077076" y="4798144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$2 value</a:t>
            </a:r>
          </a:p>
        </p:txBody>
      </p:sp>
      <p:cxnSp>
        <p:nvCxnSpPr>
          <p:cNvPr id="23" name="AutoShape 11"/>
          <p:cNvCxnSpPr>
            <a:cxnSpLocks noChangeShapeType="1"/>
          </p:cNvCxnSpPr>
          <p:nvPr/>
        </p:nvCxnSpPr>
        <p:spPr bwMode="auto">
          <a:xfrm>
            <a:off x="6696076" y="5112468"/>
            <a:ext cx="1447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769" name="Shape 127"/>
          <p:cNvCxnSpPr>
            <a:cxnSpLocks noChangeShapeType="1"/>
            <a:stCxn id="18" idx="3"/>
            <a:endCxn id="5" idx="1"/>
          </p:cNvCxnSpPr>
          <p:nvPr/>
        </p:nvCxnSpPr>
        <p:spPr bwMode="auto">
          <a:xfrm flipV="1">
            <a:off x="4321911" y="3786692"/>
            <a:ext cx="1231165" cy="613454"/>
          </a:xfrm>
          <a:prstGeom prst="bentConnector3">
            <a:avLst>
              <a:gd name="adj1" fmla="val 32593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0" name="Shape 127"/>
          <p:cNvCxnSpPr>
            <a:cxnSpLocks noChangeShapeType="1"/>
            <a:stCxn id="18" idx="3"/>
            <a:endCxn id="31776" idx="1"/>
          </p:cNvCxnSpPr>
          <p:nvPr/>
        </p:nvCxnSpPr>
        <p:spPr bwMode="auto">
          <a:xfrm>
            <a:off x="4321911" y="4400146"/>
            <a:ext cx="1383565" cy="1490198"/>
          </a:xfrm>
          <a:prstGeom prst="bentConnector3">
            <a:avLst>
              <a:gd name="adj1" fmla="val 28831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1" name="AutoShape 11"/>
          <p:cNvCxnSpPr>
            <a:cxnSpLocks noChangeShapeType="1"/>
          </p:cNvCxnSpPr>
          <p:nvPr/>
        </p:nvCxnSpPr>
        <p:spPr bwMode="auto">
          <a:xfrm>
            <a:off x="4714876" y="4198068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8220076" y="3893270"/>
            <a:ext cx="533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srgbClr val="FF0000"/>
                </a:solidFill>
                <a:latin typeface="Arial" charset="0"/>
              </a:rPr>
              <a:t>SUB</a:t>
            </a:r>
          </a:p>
        </p:txBody>
      </p:sp>
      <p:cxnSp>
        <p:nvCxnSpPr>
          <p:cNvPr id="31774" name="AutoShape 11"/>
          <p:cNvCxnSpPr>
            <a:cxnSpLocks noChangeShapeType="1"/>
            <a:endCxn id="11" idx="1"/>
          </p:cNvCxnSpPr>
          <p:nvPr/>
        </p:nvCxnSpPr>
        <p:spPr bwMode="auto">
          <a:xfrm rot="5400000">
            <a:off x="8284371" y="4286175"/>
            <a:ext cx="328612" cy="3175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5" name="AutoShape 11"/>
          <p:cNvCxnSpPr>
            <a:cxnSpLocks noChangeShapeType="1"/>
          </p:cNvCxnSpPr>
          <p:nvPr/>
        </p:nvCxnSpPr>
        <p:spPr bwMode="auto">
          <a:xfrm>
            <a:off x="8753476" y="4950543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76" name="Rounded Rectangle 49"/>
          <p:cNvSpPr>
            <a:spLocks noChangeArrowheads="1"/>
          </p:cNvSpPr>
          <p:nvPr/>
        </p:nvSpPr>
        <p:spPr bwMode="auto">
          <a:xfrm>
            <a:off x="5705476" y="5687144"/>
            <a:ext cx="762000" cy="406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>
                <a:solidFill>
                  <a:prstClr val="black"/>
                </a:solidFill>
              </a:rPr>
              <a:t>Sign Extend</a:t>
            </a:r>
          </a:p>
        </p:txBody>
      </p:sp>
      <p:cxnSp>
        <p:nvCxnSpPr>
          <p:cNvPr id="31777" name="Shape 127"/>
          <p:cNvCxnSpPr>
            <a:cxnSpLocks noChangeShapeType="1"/>
            <a:stCxn id="31776" idx="3"/>
            <a:endCxn id="31786" idx="1"/>
          </p:cNvCxnSpPr>
          <p:nvPr/>
        </p:nvCxnSpPr>
        <p:spPr bwMode="auto">
          <a:xfrm flipV="1">
            <a:off x="6467476" y="3540843"/>
            <a:ext cx="762000" cy="2349501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78" name="Text Box 22"/>
          <p:cNvSpPr txBox="1">
            <a:spLocks noChangeArrowheads="1"/>
          </p:cNvSpPr>
          <p:nvPr/>
        </p:nvSpPr>
        <p:spPr bwMode="auto">
          <a:xfrm>
            <a:off x="6383949" y="5618882"/>
            <a:ext cx="1905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extended word offset</a:t>
            </a:r>
          </a:p>
        </p:txBody>
      </p:sp>
      <p:sp>
        <p:nvSpPr>
          <p:cNvPr id="37" name="Trapezoid 36"/>
          <p:cNvSpPr/>
          <p:nvPr/>
        </p:nvSpPr>
        <p:spPr bwMode="auto">
          <a:xfrm rot="5400000">
            <a:off x="7877176" y="3007443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8296276" y="31979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8982076" y="322016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1783" name="AutoShape 11"/>
          <p:cNvCxnSpPr>
            <a:cxnSpLocks noChangeShapeType="1"/>
          </p:cNvCxnSpPr>
          <p:nvPr/>
        </p:nvCxnSpPr>
        <p:spPr bwMode="auto">
          <a:xfrm>
            <a:off x="7915276" y="3045543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 Box 23"/>
          <p:cNvSpPr txBox="1">
            <a:spLocks noChangeArrowheads="1"/>
          </p:cNvSpPr>
          <p:nvPr/>
        </p:nvSpPr>
        <p:spPr bwMode="auto">
          <a:xfrm>
            <a:off x="6315076" y="2893145"/>
            <a:ext cx="1600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PC+4 (incremented PC)</a:t>
            </a:r>
          </a:p>
        </p:txBody>
      </p: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8143876" y="3418607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1786" name="Rounded Rectangle 49"/>
          <p:cNvSpPr>
            <a:spLocks noChangeArrowheads="1"/>
          </p:cNvSpPr>
          <p:nvPr/>
        </p:nvSpPr>
        <p:spPr bwMode="auto">
          <a:xfrm>
            <a:off x="7229476" y="3274143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1787" name="AutoShape 11"/>
          <p:cNvCxnSpPr>
            <a:cxnSpLocks noChangeShapeType="1"/>
            <a:stCxn id="31786" idx="3"/>
            <a:endCxn id="50" idx="1"/>
          </p:cNvCxnSpPr>
          <p:nvPr/>
        </p:nvCxnSpPr>
        <p:spPr bwMode="auto">
          <a:xfrm>
            <a:off x="7915276" y="3540843"/>
            <a:ext cx="228600" cy="472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88" name="Text Box 22"/>
          <p:cNvSpPr txBox="1">
            <a:spLocks noChangeArrowheads="1"/>
          </p:cNvSpPr>
          <p:nvPr/>
        </p:nvSpPr>
        <p:spPr bwMode="auto">
          <a:xfrm>
            <a:off x="8951043" y="3136495"/>
            <a:ext cx="1371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Branch Target Address to PC</a:t>
            </a:r>
          </a:p>
        </p:txBody>
      </p:sp>
      <p:sp>
        <p:nvSpPr>
          <p:cNvPr id="31789" name="Text Box 22"/>
          <p:cNvSpPr txBox="1">
            <a:spLocks noChangeArrowheads="1"/>
          </p:cNvSpPr>
          <p:nvPr/>
        </p:nvSpPr>
        <p:spPr bwMode="auto">
          <a:xfrm>
            <a:off x="4714876" y="5636344"/>
            <a:ext cx="990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word offset</a:t>
            </a:r>
          </a:p>
        </p:txBody>
      </p:sp>
      <p:sp>
        <p:nvSpPr>
          <p:cNvPr id="31790" name="Text Box 22"/>
          <p:cNvSpPr txBox="1">
            <a:spLocks noChangeArrowheads="1"/>
          </p:cNvSpPr>
          <p:nvPr/>
        </p:nvSpPr>
        <p:spPr bwMode="auto">
          <a:xfrm>
            <a:off x="8982076" y="4569543"/>
            <a:ext cx="685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31793" name="Text Box 22"/>
          <p:cNvSpPr txBox="1">
            <a:spLocks noChangeArrowheads="1"/>
          </p:cNvSpPr>
          <p:nvPr/>
        </p:nvSpPr>
        <p:spPr bwMode="auto">
          <a:xfrm>
            <a:off x="4943476" y="3512268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31794" name="Text Box 22"/>
          <p:cNvSpPr txBox="1">
            <a:spLocks noChangeArrowheads="1"/>
          </p:cNvSpPr>
          <p:nvPr/>
        </p:nvSpPr>
        <p:spPr bwMode="auto">
          <a:xfrm>
            <a:off x="4943476" y="3936131"/>
            <a:ext cx="304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2</a:t>
            </a:r>
          </a:p>
        </p:txBody>
      </p:sp>
      <p:cxnSp>
        <p:nvCxnSpPr>
          <p:cNvPr id="64" name="Shape 127"/>
          <p:cNvCxnSpPr>
            <a:cxnSpLocks noChangeShapeType="1"/>
          </p:cNvCxnSpPr>
          <p:nvPr/>
        </p:nvCxnSpPr>
        <p:spPr bwMode="auto">
          <a:xfrm flipV="1">
            <a:off x="4321728" y="3790322"/>
            <a:ext cx="1231165" cy="613453"/>
          </a:xfrm>
          <a:prstGeom prst="bentConnector3">
            <a:avLst>
              <a:gd name="adj1" fmla="val 32294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hape 127"/>
          <p:cNvCxnSpPr>
            <a:cxnSpLocks noChangeShapeType="1"/>
          </p:cNvCxnSpPr>
          <p:nvPr/>
        </p:nvCxnSpPr>
        <p:spPr bwMode="auto">
          <a:xfrm>
            <a:off x="4314584" y="4418062"/>
            <a:ext cx="1383565" cy="1483096"/>
          </a:xfrm>
          <a:prstGeom prst="bentConnector3">
            <a:avLst>
              <a:gd name="adj1" fmla="val 29202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11"/>
          <p:cNvCxnSpPr>
            <a:cxnSpLocks noChangeShapeType="1"/>
          </p:cNvCxnSpPr>
          <p:nvPr/>
        </p:nvCxnSpPr>
        <p:spPr bwMode="auto">
          <a:xfrm>
            <a:off x="4707549" y="4208882"/>
            <a:ext cx="8382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1"/>
          <p:cNvCxnSpPr>
            <a:cxnSpLocks noChangeShapeType="1"/>
          </p:cNvCxnSpPr>
          <p:nvPr/>
        </p:nvCxnSpPr>
        <p:spPr bwMode="auto">
          <a:xfrm>
            <a:off x="6696076" y="4576759"/>
            <a:ext cx="1447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68" name="AutoShape 11"/>
          <p:cNvCxnSpPr>
            <a:cxnSpLocks noChangeShapeType="1"/>
          </p:cNvCxnSpPr>
          <p:nvPr/>
        </p:nvCxnSpPr>
        <p:spPr bwMode="auto">
          <a:xfrm>
            <a:off x="6696076" y="5119684"/>
            <a:ext cx="14478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69" name="Shape 127"/>
          <p:cNvCxnSpPr>
            <a:cxnSpLocks noChangeShapeType="1"/>
          </p:cNvCxnSpPr>
          <p:nvPr/>
        </p:nvCxnSpPr>
        <p:spPr bwMode="auto">
          <a:xfrm flipV="1">
            <a:off x="6477745" y="3550838"/>
            <a:ext cx="762000" cy="2349501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11"/>
          <p:cNvCxnSpPr>
            <a:cxnSpLocks noChangeShapeType="1"/>
          </p:cNvCxnSpPr>
          <p:nvPr/>
        </p:nvCxnSpPr>
        <p:spPr bwMode="auto">
          <a:xfrm>
            <a:off x="7916108" y="3543658"/>
            <a:ext cx="228600" cy="11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1"/>
          <p:cNvCxnSpPr>
            <a:cxnSpLocks noChangeShapeType="1"/>
          </p:cNvCxnSpPr>
          <p:nvPr/>
        </p:nvCxnSpPr>
        <p:spPr bwMode="auto">
          <a:xfrm>
            <a:off x="8753476" y="3330416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AutoShape 11"/>
          <p:cNvCxnSpPr>
            <a:cxnSpLocks noChangeShapeType="1"/>
          </p:cNvCxnSpPr>
          <p:nvPr/>
        </p:nvCxnSpPr>
        <p:spPr bwMode="auto">
          <a:xfrm>
            <a:off x="8753476" y="3331997"/>
            <a:ext cx="2286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Rectangle 7"/>
          <p:cNvSpPr>
            <a:spLocks noChangeArrowheads="1"/>
          </p:cNvSpPr>
          <p:nvPr/>
        </p:nvSpPr>
        <p:spPr bwMode="auto">
          <a:xfrm rot="16200000">
            <a:off x="1590450" y="450046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79" name="Straight Connector 24"/>
          <p:cNvCxnSpPr>
            <a:cxnSpLocks noChangeShapeType="1"/>
          </p:cNvCxnSpPr>
          <p:nvPr/>
        </p:nvCxnSpPr>
        <p:spPr bwMode="auto">
          <a:xfrm rot="16200000" flipH="1">
            <a:off x="1979387" y="418772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Connector 27"/>
          <p:cNvCxnSpPr>
            <a:cxnSpLocks noChangeShapeType="1"/>
          </p:cNvCxnSpPr>
          <p:nvPr/>
        </p:nvCxnSpPr>
        <p:spPr bwMode="auto">
          <a:xfrm rot="5400000">
            <a:off x="2055587" y="418772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Elbow Connector 26"/>
          <p:cNvCxnSpPr>
            <a:stCxn id="31788" idx="0"/>
            <a:endCxn id="78" idx="0"/>
          </p:cNvCxnSpPr>
          <p:nvPr/>
        </p:nvCxnSpPr>
        <p:spPr>
          <a:xfrm rot="16200000" flipH="1" flipV="1">
            <a:off x="5034850" y="42932"/>
            <a:ext cx="1508431" cy="7695555"/>
          </a:xfrm>
          <a:prstGeom prst="bentConnector4">
            <a:avLst>
              <a:gd name="adj1" fmla="val -39308"/>
              <a:gd name="adj2" fmla="val 107530"/>
            </a:avLst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3BC3082-4B30-45FD-8628-A331A26A1D20}"/>
              </a:ext>
            </a:extLst>
          </p:cNvPr>
          <p:cNvCxnSpPr>
            <a:stCxn id="31790" idx="3"/>
            <a:endCxn id="31788" idx="2"/>
          </p:cNvCxnSpPr>
          <p:nvPr/>
        </p:nvCxnSpPr>
        <p:spPr>
          <a:xfrm flipH="1" flipV="1">
            <a:off x="9636843" y="3567382"/>
            <a:ext cx="31033" cy="1132966"/>
          </a:xfrm>
          <a:prstGeom prst="bentConnector4">
            <a:avLst>
              <a:gd name="adj1" fmla="val -736635"/>
              <a:gd name="adj2" fmla="val 55773"/>
            </a:avLst>
          </a:prstGeom>
          <a:ln w="190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93BD4F-CC1F-49AB-83B8-5E96989DEE7C}"/>
              </a:ext>
            </a:extLst>
          </p:cNvPr>
          <p:cNvSpPr txBox="1"/>
          <p:nvPr/>
        </p:nvSpPr>
        <p:spPr>
          <a:xfrm>
            <a:off x="9644171" y="3641608"/>
            <a:ext cx="931665" cy="252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038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if(zero == 1)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749A76-B636-498D-8BA1-40DE8A3FBA91}"/>
              </a:ext>
            </a:extLst>
          </p:cNvPr>
          <p:cNvGrpSpPr/>
          <p:nvPr/>
        </p:nvGrpSpPr>
        <p:grpSpPr>
          <a:xfrm>
            <a:off x="5121441" y="3269385"/>
            <a:ext cx="1066800" cy="457200"/>
            <a:chOff x="1203960" y="3817254"/>
            <a:chExt cx="924560" cy="396240"/>
          </a:xfrm>
        </p:grpSpPr>
        <p:cxnSp>
          <p:nvCxnSpPr>
            <p:cNvPr id="62" name="Straight Connector 24">
              <a:extLst>
                <a:ext uri="{FF2B5EF4-FFF2-40B4-BE49-F238E27FC236}">
                  <a16:creationId xmlns:a16="http://schemas.microsoft.com/office/drawing/2014/main" id="{B694B029-A574-4788-BA3A-00F5F0A4EF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Connector 27">
              <a:extLst>
                <a:ext uri="{FF2B5EF4-FFF2-40B4-BE49-F238E27FC236}">
                  <a16:creationId xmlns:a16="http://schemas.microsoft.com/office/drawing/2014/main" id="{EB3093FD-739B-4064-A128-376DDD8BDA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Text Box 22">
              <a:extLst>
                <a:ext uri="{FF2B5EF4-FFF2-40B4-BE49-F238E27FC236}">
                  <a16:creationId xmlns:a16="http://schemas.microsoft.com/office/drawing/2014/main" id="{AABCB507-0F95-42E3-9C6E-8DC30A335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73" name="Shape 31">
              <a:extLst>
                <a:ext uri="{FF2B5EF4-FFF2-40B4-BE49-F238E27FC236}">
                  <a16:creationId xmlns:a16="http://schemas.microsoft.com/office/drawing/2014/main" id="{832E2F20-DCE6-40BB-BC63-227F601051AB}"/>
                </a:ext>
              </a:extLst>
            </p:cNvPr>
            <p:cNvCxnSpPr>
              <a:cxnSpLocks noChangeShapeType="1"/>
              <a:stCxn id="72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088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2901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5" grpId="0"/>
      <p:bldP spid="31766" grpId="0"/>
      <p:bldP spid="31" grpId="0"/>
      <p:bldP spid="31778" grpId="0"/>
      <p:bldP spid="31788" grpId="0"/>
      <p:bldP spid="31789" grpId="0"/>
      <p:bldP spid="31790" grpId="0"/>
      <p:bldP spid="31793" grpId="0"/>
      <p:bldP spid="31794" grpId="0"/>
      <p:bldP spid="78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EFB780-0C24-43C4-A0AA-B7EA69B583AD}"/>
              </a:ext>
            </a:extLst>
          </p:cNvPr>
          <p:cNvSpPr/>
          <p:nvPr/>
        </p:nvSpPr>
        <p:spPr>
          <a:xfrm>
            <a:off x="5232441" y="2142272"/>
            <a:ext cx="5445620" cy="4259617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E97F6-0E20-42A5-AF4E-77FDA38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Instruction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D2A0-A19E-4997-A627-746D2549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7D88FA-894B-4BC1-975B-EB957BA98D12}"/>
              </a:ext>
            </a:extLst>
          </p:cNvPr>
          <p:cNvSpPr/>
          <p:nvPr/>
        </p:nvSpPr>
        <p:spPr>
          <a:xfrm>
            <a:off x="3327238" y="3720101"/>
            <a:ext cx="1825529" cy="417123"/>
          </a:xfrm>
          <a:prstGeom prst="rightArrow">
            <a:avLst/>
          </a:prstGeom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E46238-1357-42C4-A6CC-2007544496A3}"/>
              </a:ext>
            </a:extLst>
          </p:cNvPr>
          <p:cNvSpPr txBox="1"/>
          <p:nvPr/>
        </p:nvSpPr>
        <p:spPr>
          <a:xfrm>
            <a:off x="3327239" y="4048823"/>
            <a:ext cx="189327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32-bit instruction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D99ACB-C6BB-44DD-836B-AB70D63DAF6E}"/>
              </a:ext>
            </a:extLst>
          </p:cNvPr>
          <p:cNvSpPr/>
          <p:nvPr/>
        </p:nvSpPr>
        <p:spPr>
          <a:xfrm>
            <a:off x="5375890" y="3703156"/>
            <a:ext cx="1333160" cy="451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95F0C3-4706-40AD-9C53-4C79B909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94" y="3818952"/>
            <a:ext cx="2191095" cy="2194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E10685-7790-40DF-9DEF-11A5B18FEF7C}"/>
              </a:ext>
            </a:extLst>
          </p:cNvPr>
          <p:cNvSpPr txBox="1"/>
          <p:nvPr/>
        </p:nvSpPr>
        <p:spPr>
          <a:xfrm>
            <a:off x="5614513" y="4216488"/>
            <a:ext cx="1303562" cy="980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instruction is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Opcode: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154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154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</a:t>
            </a:r>
          </a:p>
          <a:p>
            <a:pPr defTabSz="527517"/>
            <a:r>
              <a:rPr lang="en-US" sz="1154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Rd: </a:t>
            </a:r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</a:t>
            </a:r>
          </a:p>
        </p:txBody>
      </p:sp>
      <p:pic>
        <p:nvPicPr>
          <p:cNvPr id="84" name="Picture 8" descr="f02-13-P374493">
            <a:extLst>
              <a:ext uri="{FF2B5EF4-FFF2-40B4-BE49-F238E27FC236}">
                <a16:creationId xmlns:a16="http://schemas.microsoft.com/office/drawing/2014/main" id="{0889FF78-BEE8-480A-87D6-060A453E9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6"/>
          <a:stretch/>
        </p:blipFill>
        <p:spPr bwMode="auto">
          <a:xfrm>
            <a:off x="1147268" y="1251326"/>
            <a:ext cx="2188957" cy="343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5AAC779-47F6-402B-A3BD-C66D984214EB}"/>
              </a:ext>
            </a:extLst>
          </p:cNvPr>
          <p:cNvSpPr/>
          <p:nvPr/>
        </p:nvSpPr>
        <p:spPr>
          <a:xfrm>
            <a:off x="1191132" y="3779570"/>
            <a:ext cx="2136106" cy="26925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Compiled machine code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8925A1-1AFB-47FF-BCB6-C1FC2DDF67E7}"/>
              </a:ext>
            </a:extLst>
          </p:cNvPr>
          <p:cNvSpPr/>
          <p:nvPr/>
        </p:nvSpPr>
        <p:spPr>
          <a:xfrm>
            <a:off x="1209535" y="1311120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Return address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195865D-5108-46E2-A23D-C5BCB26879DC}"/>
              </a:ext>
            </a:extLst>
          </p:cNvPr>
          <p:cNvSpPr/>
          <p:nvPr/>
        </p:nvSpPr>
        <p:spPr>
          <a:xfrm>
            <a:off x="1209534" y="1461650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*</a:t>
            </a:r>
            <a:r>
              <a:rPr lang="en-US" sz="1038" b="1" dirty="0" err="1">
                <a:solidFill>
                  <a:prstClr val="black"/>
                </a:solidFill>
                <a:latin typeface="Calibri"/>
              </a:rPr>
              <a:t>fp</a:t>
            </a:r>
            <a:endParaRPr lang="en-US" sz="1038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86A613-342F-41FC-9258-52117EB58D24}"/>
              </a:ext>
            </a:extLst>
          </p:cNvPr>
          <p:cNvSpPr/>
          <p:nvPr/>
        </p:nvSpPr>
        <p:spPr>
          <a:xfrm>
            <a:off x="1209535" y="1614307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size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EEC2A6-DA74-44C7-B070-C624DF96742B}"/>
              </a:ext>
            </a:extLst>
          </p:cNvPr>
          <p:cNvSpPr/>
          <p:nvPr/>
        </p:nvSpPr>
        <p:spPr>
          <a:xfrm>
            <a:off x="1209534" y="1764837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sum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F9FC17-B62D-4298-B887-CC39230B7153}"/>
              </a:ext>
            </a:extLst>
          </p:cNvPr>
          <p:cNvSpPr/>
          <p:nvPr/>
        </p:nvSpPr>
        <p:spPr>
          <a:xfrm>
            <a:off x="1191132" y="3254749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numbers[1]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4EAFC2D-22DF-4759-BFC2-A74A28DC6B1F}"/>
              </a:ext>
            </a:extLst>
          </p:cNvPr>
          <p:cNvSpPr/>
          <p:nvPr/>
        </p:nvSpPr>
        <p:spPr>
          <a:xfrm>
            <a:off x="1191131" y="3405278"/>
            <a:ext cx="2105436" cy="1394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1038" b="1" dirty="0">
                <a:solidFill>
                  <a:prstClr val="black"/>
                </a:solidFill>
                <a:latin typeface="Calibri"/>
              </a:rPr>
              <a:t>numbers[0]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60E1B0-E596-4724-8C7A-F7E0DF664526}"/>
              </a:ext>
            </a:extLst>
          </p:cNvPr>
          <p:cNvSpPr txBox="1"/>
          <p:nvPr/>
        </p:nvSpPr>
        <p:spPr>
          <a:xfrm>
            <a:off x="7955250" y="3354442"/>
            <a:ext cx="503664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add*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8EE33155-AFCA-4911-A635-D0955B437C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24174" y="3704128"/>
            <a:ext cx="1225692" cy="1141231"/>
          </a:xfrm>
          <a:prstGeom prst="bentConnector3">
            <a:avLst>
              <a:gd name="adj1" fmla="val 100115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E3DFA45-008D-4656-8EA8-A7EF7C24A346}"/>
              </a:ext>
            </a:extLst>
          </p:cNvPr>
          <p:cNvSpPr/>
          <p:nvPr/>
        </p:nvSpPr>
        <p:spPr>
          <a:xfrm>
            <a:off x="6810907" y="3765937"/>
            <a:ext cx="690496" cy="417123"/>
          </a:xfrm>
          <a:prstGeom prst="rightArrow">
            <a:avLst/>
          </a:prstGeom>
          <a:ln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D05CDA79-FC1D-45DB-B4BC-9E5FCDFCF25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72019" y="4411512"/>
            <a:ext cx="1172979" cy="1065518"/>
          </a:xfrm>
          <a:prstGeom prst="bentConnector3">
            <a:avLst>
              <a:gd name="adj1" fmla="val 9990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2EB0C186-5A41-46A3-8B7F-370F73640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108" y="4726833"/>
            <a:ext cx="874592" cy="162362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485FC56-8083-48BC-996B-7577D759730A}"/>
              </a:ext>
            </a:extLst>
          </p:cNvPr>
          <p:cNvSpPr txBox="1"/>
          <p:nvPr/>
        </p:nvSpPr>
        <p:spPr>
          <a:xfrm>
            <a:off x="7788935" y="3671715"/>
            <a:ext cx="96532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$4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DD0FCD0-695D-4993-A035-1D6D484E40C3}"/>
              </a:ext>
            </a:extLst>
          </p:cNvPr>
          <p:cNvSpPr txBox="1"/>
          <p:nvPr/>
        </p:nvSpPr>
        <p:spPr>
          <a:xfrm>
            <a:off x="7798415" y="4367599"/>
            <a:ext cx="965329" cy="269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$3</a:t>
            </a: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6165C8CD-E9B5-4207-AFFE-CAEAE02CA7BE}"/>
              </a:ext>
            </a:extLst>
          </p:cNvPr>
          <p:cNvCxnSpPr>
            <a:cxnSpLocks/>
            <a:endCxn id="100" idx="3"/>
          </p:cNvCxnSpPr>
          <p:nvPr/>
        </p:nvCxnSpPr>
        <p:spPr>
          <a:xfrm rot="10800000" flipV="1">
            <a:off x="8003702" y="4119643"/>
            <a:ext cx="2034525" cy="1419002"/>
          </a:xfrm>
          <a:prstGeom prst="bentConnector3">
            <a:avLst>
              <a:gd name="adj1" fmla="val -1271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1EFAE9B-6825-4CE5-97E0-5EA62B3F7CC4}"/>
              </a:ext>
            </a:extLst>
          </p:cNvPr>
          <p:cNvSpPr txBox="1"/>
          <p:nvPr/>
        </p:nvSpPr>
        <p:spPr>
          <a:xfrm>
            <a:off x="8713599" y="5012412"/>
            <a:ext cx="1455848" cy="447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result</a:t>
            </a:r>
          </a:p>
          <a:p>
            <a:pPr defTabSz="527517"/>
            <a:r>
              <a:rPr lang="en-US" sz="1154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stored to $5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AABD7E8-0E89-4741-B8CB-9018C9EFF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01" y="1531395"/>
            <a:ext cx="1295565" cy="9716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07E02D-963A-4D3C-8548-627748B8C34D}"/>
              </a:ext>
            </a:extLst>
          </p:cNvPr>
          <p:cNvSpPr/>
          <p:nvPr/>
        </p:nvSpPr>
        <p:spPr>
          <a:xfrm>
            <a:off x="8700255" y="3392077"/>
            <a:ext cx="1346958" cy="1225692"/>
          </a:xfrm>
          <a:prstGeom prst="roundRect">
            <a:avLst/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Instruction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35869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8" grpId="0"/>
      <p:bldP spid="29" grpId="0" animBg="1"/>
      <p:bldP spid="31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4" grpId="0"/>
      <p:bldP spid="107" grpId="0" animBg="1"/>
      <p:bldP spid="113" grpId="0"/>
      <p:bldP spid="114" grpId="0"/>
      <p:bldP spid="119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19119AB3-2623-4F7C-BF6F-D69E2E959DF0}"/>
              </a:ext>
            </a:extLst>
          </p:cNvPr>
          <p:cNvSpPr/>
          <p:nvPr/>
        </p:nvSpPr>
        <p:spPr>
          <a:xfrm>
            <a:off x="4692860" y="3182454"/>
            <a:ext cx="6330711" cy="13011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 defTabSz="527517"/>
            <a:r>
              <a:rPr lang="en-US" sz="2077" b="1" dirty="0">
                <a:solidFill>
                  <a:srgbClr val="F796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R-type</a:t>
            </a:r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E5D6FAA1-6222-43F0-B9F1-130FC8671AD9}"/>
              </a:ext>
            </a:extLst>
          </p:cNvPr>
          <p:cNvSpPr/>
          <p:nvPr/>
        </p:nvSpPr>
        <p:spPr>
          <a:xfrm>
            <a:off x="4696627" y="4503199"/>
            <a:ext cx="6330711" cy="16293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 defTabSz="527517"/>
            <a:r>
              <a:rPr lang="en-US" sz="2077" b="1" dirty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Operations</a:t>
            </a: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3093C31D-E09D-406C-8699-DC9540892E44}"/>
              </a:ext>
            </a:extLst>
          </p:cNvPr>
          <p:cNvSpPr/>
          <p:nvPr/>
        </p:nvSpPr>
        <p:spPr>
          <a:xfrm>
            <a:off x="4696627" y="1153555"/>
            <a:ext cx="6330711" cy="20206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 defTabSz="527517"/>
            <a:r>
              <a:rPr lang="en-US" sz="207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318BD-6CAA-4E95-924A-357EEE10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Datapath</a:t>
            </a:r>
          </a:p>
        </p:txBody>
      </p:sp>
      <p:sp>
        <p:nvSpPr>
          <p:cNvPr id="25" name="Slide Number Placeholder 10">
            <a:extLst>
              <a:ext uri="{FF2B5EF4-FFF2-40B4-BE49-F238E27FC236}">
                <a16:creationId xmlns:a16="http://schemas.microsoft.com/office/drawing/2014/main" id="{6C804719-8958-4B56-BE02-D8F411874767}"/>
              </a:ext>
            </a:extLst>
          </p:cNvPr>
          <p:cNvSpPr txBox="1">
            <a:spLocks/>
          </p:cNvSpPr>
          <p:nvPr/>
        </p:nvSpPr>
        <p:spPr>
          <a:xfrm>
            <a:off x="5029216" y="634046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20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6A1288-7802-444C-ADE3-9A8375CE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00" y="2751235"/>
            <a:ext cx="2757166" cy="141816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8A444EE-3BE4-44A2-83F1-656EDC3D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19" y="3248849"/>
            <a:ext cx="2910211" cy="1164084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C5EB400F-80FB-492C-B001-5E803EEA6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910" y="4584485"/>
            <a:ext cx="2813270" cy="1501876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9C56B4D-6729-4EAE-B787-A470D7B63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492" y="1277543"/>
            <a:ext cx="3386646" cy="1824162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71DAF95C-5CA5-4393-8C63-1A61800BE098}"/>
              </a:ext>
            </a:extLst>
          </p:cNvPr>
          <p:cNvSpPr/>
          <p:nvPr/>
        </p:nvSpPr>
        <p:spPr>
          <a:xfrm>
            <a:off x="8534906" y="1421544"/>
            <a:ext cx="99391" cy="114682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57" name="Elbow Connector 26">
            <a:extLst>
              <a:ext uri="{FF2B5EF4-FFF2-40B4-BE49-F238E27FC236}">
                <a16:creationId xmlns:a16="http://schemas.microsoft.com/office/drawing/2014/main" id="{0ACA09F5-10D7-4D6F-9E18-C4CE544743A4}"/>
              </a:ext>
            </a:extLst>
          </p:cNvPr>
          <p:cNvCxnSpPr>
            <a:cxnSpLocks/>
          </p:cNvCxnSpPr>
          <p:nvPr/>
        </p:nvCxnSpPr>
        <p:spPr>
          <a:xfrm flipH="1">
            <a:off x="2269488" y="1628899"/>
            <a:ext cx="5727175" cy="2154063"/>
          </a:xfrm>
          <a:prstGeom prst="bentConnector5">
            <a:avLst>
              <a:gd name="adj1" fmla="val -7308"/>
              <a:gd name="adj2" fmla="val -19932"/>
              <a:gd name="adj3" fmla="val 106684"/>
            </a:avLst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C55A3F3F-99C1-4245-9908-AED74707C5F4}"/>
              </a:ext>
            </a:extLst>
          </p:cNvPr>
          <p:cNvSpPr/>
          <p:nvPr/>
        </p:nvSpPr>
        <p:spPr>
          <a:xfrm>
            <a:off x="2334405" y="4288602"/>
            <a:ext cx="99391" cy="114682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Left Brace 261">
            <a:extLst>
              <a:ext uri="{FF2B5EF4-FFF2-40B4-BE49-F238E27FC236}">
                <a16:creationId xmlns:a16="http://schemas.microsoft.com/office/drawing/2014/main" id="{5AB5CE59-287D-497F-9DDB-025717367E9D}"/>
              </a:ext>
            </a:extLst>
          </p:cNvPr>
          <p:cNvSpPr/>
          <p:nvPr/>
        </p:nvSpPr>
        <p:spPr>
          <a:xfrm>
            <a:off x="4291666" y="2184265"/>
            <a:ext cx="404962" cy="3213648"/>
          </a:xfrm>
          <a:prstGeom prst="leftBrace">
            <a:avLst>
              <a:gd name="adj1" fmla="val 49868"/>
              <a:gd name="adj2" fmla="val 4931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6" name="Oval Callout 27">
            <a:extLst>
              <a:ext uri="{FF2B5EF4-FFF2-40B4-BE49-F238E27FC236}">
                <a16:creationId xmlns:a16="http://schemas.microsoft.com/office/drawing/2014/main" id="{16089016-DA96-496B-97E3-772986F6767A}"/>
              </a:ext>
            </a:extLst>
          </p:cNvPr>
          <p:cNvSpPr/>
          <p:nvPr/>
        </p:nvSpPr>
        <p:spPr>
          <a:xfrm>
            <a:off x="815508" y="4483592"/>
            <a:ext cx="3538739" cy="1506272"/>
          </a:xfrm>
          <a:prstGeom prst="wedgeEllipseCallout">
            <a:avLst>
              <a:gd name="adj1" fmla="val 33043"/>
              <a:gd name="adj2" fmla="val -55149"/>
            </a:avLst>
          </a:prstGeom>
          <a:solidFill>
            <a:schemeClr val="accent5"/>
          </a:solidFill>
          <a:ln w="19050">
            <a:noFill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 to Writeback paths are different for different instruction types</a:t>
            </a:r>
          </a:p>
          <a:p>
            <a:pPr algn="ctr" defTabSz="527517"/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Can we merge them?</a:t>
            </a:r>
            <a:endParaRPr lang="en-US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1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5" grpId="0" animBg="1"/>
      <p:bldP spid="263" grpId="0" animBg="1"/>
      <p:bldP spid="262" grpId="0" animBg="1"/>
      <p:bldP spid="2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alu_src</a:t>
            </a:r>
            <a:r>
              <a:rPr lang="en-US" sz="4400" dirty="0"/>
              <a:t> Mux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7" y="1004966"/>
            <a:ext cx="1097280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Mux controlling second input to ALU</a:t>
            </a:r>
          </a:p>
          <a:p>
            <a:pPr lvl="1"/>
            <a:r>
              <a:rPr lang="en-US" altLang="en-US" sz="2000" dirty="0"/>
              <a:t>ALU instruction provides Read Register 2 data to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input of ALU</a:t>
            </a:r>
          </a:p>
          <a:p>
            <a:pPr lvl="1"/>
            <a:r>
              <a:rPr lang="en-US" altLang="en-US" sz="2000" dirty="0"/>
              <a:t>LW/SW uses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input of ALU as an offset to form effective address</a:t>
            </a:r>
          </a:p>
          <a:p>
            <a:endParaRPr lang="en-US" sz="2077" dirty="0"/>
          </a:p>
        </p:txBody>
      </p:sp>
      <p:sp>
        <p:nvSpPr>
          <p:cNvPr id="123" name="TextBox 122"/>
          <p:cNvSpPr txBox="1"/>
          <p:nvPr/>
        </p:nvSpPr>
        <p:spPr>
          <a:xfrm>
            <a:off x="6479035" y="2184529"/>
            <a:ext cx="227581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Memory operation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6453728" y="2287064"/>
            <a:ext cx="4083645" cy="22327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25196"/>
          <a:stretch/>
        </p:blipFill>
        <p:spPr>
          <a:xfrm>
            <a:off x="1497694" y="2606065"/>
            <a:ext cx="3892503" cy="1807798"/>
          </a:xfrm>
          <a:prstGeom prst="rect">
            <a:avLst/>
          </a:prstGeom>
        </p:spPr>
      </p:pic>
      <p:cxnSp>
        <p:nvCxnSpPr>
          <p:cNvPr id="119" name="Straight Arrow Connector 118"/>
          <p:cNvCxnSpPr/>
          <p:nvPr/>
        </p:nvCxnSpPr>
        <p:spPr>
          <a:xfrm>
            <a:off x="3189951" y="3861595"/>
            <a:ext cx="114551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357216" y="2287064"/>
            <a:ext cx="91403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R-type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1331474" y="2397605"/>
            <a:ext cx="4083645" cy="21221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90376" y="4519789"/>
            <a:ext cx="2340605" cy="379194"/>
            <a:chOff x="3440459" y="4107015"/>
            <a:chExt cx="2028524" cy="328635"/>
          </a:xfrm>
        </p:grpSpPr>
        <p:cxnSp>
          <p:nvCxnSpPr>
            <p:cNvPr id="216" name="Straight Arrow Connector 215"/>
            <p:cNvCxnSpPr/>
            <p:nvPr/>
          </p:nvCxnSpPr>
          <p:spPr>
            <a:xfrm flipH="1">
              <a:off x="5251269" y="4107015"/>
              <a:ext cx="217714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3440459" y="4107015"/>
              <a:ext cx="278101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49611" y="5011969"/>
          <a:ext cx="2469379" cy="91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r>
                        <a:rPr lang="en-US" sz="1300" dirty="0" err="1"/>
                        <a:t>alu_src</a:t>
                      </a:r>
                      <a:endParaRPr lang="en-US" sz="13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MUX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Register</a:t>
                      </a:r>
                      <a:r>
                        <a:rPr lang="en-US" sz="1300" baseline="0" dirty="0"/>
                        <a:t> output 2</a:t>
                      </a:r>
                      <a:endParaRPr lang="en-US" sz="1300" dirty="0"/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Sign extended data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4" name="Rectangle 213"/>
          <p:cNvSpPr/>
          <p:nvPr/>
        </p:nvSpPr>
        <p:spPr>
          <a:xfrm>
            <a:off x="3583912" y="4917098"/>
            <a:ext cx="4863403" cy="170774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785510" y="2538400"/>
            <a:ext cx="3420077" cy="1965946"/>
            <a:chOff x="5169575" y="2389812"/>
            <a:chExt cx="2964067" cy="170382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9575" y="2389812"/>
              <a:ext cx="2964067" cy="17038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405744" y="3915650"/>
              <a:ext cx="72242" cy="13842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527517"/>
              <a:r>
                <a:rPr lang="en-US" sz="1038" b="1" dirty="0">
                  <a:solidFill>
                    <a:prstClr val="black"/>
                  </a:solidFill>
                  <a:latin typeface="Calibri"/>
                </a:rPr>
                <a:t>D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121" name="Elbow Connector 120"/>
          <p:cNvCxnSpPr>
            <a:cxnSpLocks/>
          </p:cNvCxnSpPr>
          <p:nvPr/>
        </p:nvCxnSpPr>
        <p:spPr>
          <a:xfrm flipV="1">
            <a:off x="7858125" y="3693319"/>
            <a:ext cx="777198" cy="51435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2E90F1-82FA-4875-9BCD-8B1EFB18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536" y="5004908"/>
            <a:ext cx="2683567" cy="1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33484A-AFB7-4C17-B463-C1C446E9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04" y="5168293"/>
            <a:ext cx="3622233" cy="1378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dm2reg Mux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3714"/>
            <a:ext cx="10972800" cy="4964611"/>
          </a:xfrm>
        </p:spPr>
        <p:txBody>
          <a:bodyPr/>
          <a:lstStyle/>
          <a:p>
            <a:r>
              <a:rPr lang="en-US" altLang="en-US" sz="2400" b="1" dirty="0"/>
              <a:t>Mux controlling </a:t>
            </a:r>
            <a:r>
              <a:rPr lang="en-US" altLang="en-US" sz="2400" b="1" dirty="0" err="1"/>
              <a:t>writeback</a:t>
            </a:r>
            <a:r>
              <a:rPr lang="en-US" altLang="en-US" sz="2400" b="1" dirty="0"/>
              <a:t> value to register file</a:t>
            </a:r>
          </a:p>
          <a:p>
            <a:pPr lvl="1"/>
            <a:r>
              <a:rPr lang="en-US" altLang="en-US" sz="2000" dirty="0"/>
              <a:t>ALU instructions use the result of the ALU</a:t>
            </a:r>
          </a:p>
          <a:p>
            <a:pPr lvl="1"/>
            <a:r>
              <a:rPr lang="en-US" altLang="en-US" sz="2000" dirty="0"/>
              <a:t>LW uses the read data from data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196"/>
          <a:stretch/>
        </p:blipFill>
        <p:spPr>
          <a:xfrm>
            <a:off x="1497694" y="2606065"/>
            <a:ext cx="3892503" cy="18077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216" y="2287064"/>
            <a:ext cx="91403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R-type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9035" y="2184529"/>
            <a:ext cx="227581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Memory operation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53728" y="2287064"/>
            <a:ext cx="4083645" cy="22327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474" y="2397605"/>
            <a:ext cx="4083645" cy="21221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8" name="Elbow Connector 17"/>
          <p:cNvCxnSpPr/>
          <p:nvPr/>
        </p:nvCxnSpPr>
        <p:spPr>
          <a:xfrm flipH="1">
            <a:off x="2295342" y="3729924"/>
            <a:ext cx="2489355" cy="165802"/>
          </a:xfrm>
          <a:prstGeom prst="bentConnector5">
            <a:avLst>
              <a:gd name="adj1" fmla="val -8981"/>
              <a:gd name="adj2" fmla="val 413627"/>
              <a:gd name="adj3" fmla="val 108174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583912" y="4856805"/>
            <a:ext cx="4863403" cy="170774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90376" y="4519789"/>
            <a:ext cx="2340605" cy="379194"/>
            <a:chOff x="3440459" y="4107015"/>
            <a:chExt cx="2028524" cy="328635"/>
          </a:xfrm>
        </p:grpSpPr>
        <p:cxnSp>
          <p:nvCxnSpPr>
            <p:cNvPr id="76" name="Straight Arrow Connector 75"/>
            <p:cNvCxnSpPr/>
            <p:nvPr/>
          </p:nvCxnSpPr>
          <p:spPr>
            <a:xfrm flipH="1">
              <a:off x="5251269" y="4107015"/>
              <a:ext cx="217714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3440459" y="4107015"/>
              <a:ext cx="278101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8649611" y="5011969"/>
          <a:ext cx="2469379" cy="91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dm2reg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MUX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ALU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Data memory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785510" y="2538400"/>
            <a:ext cx="3420077" cy="1965946"/>
            <a:chOff x="5169575" y="2389812"/>
            <a:chExt cx="2964067" cy="17038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9575" y="2389812"/>
              <a:ext cx="2964067" cy="170382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405744" y="3915650"/>
              <a:ext cx="72242" cy="13842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lIns="0" tIns="0" rIns="0" bIns="0" rtlCol="0">
              <a:spAutoFit/>
            </a:bodyPr>
            <a:lstStyle/>
            <a:p>
              <a:pPr defTabSz="527517"/>
              <a:r>
                <a:rPr lang="en-US" sz="1038" b="1" dirty="0">
                  <a:solidFill>
                    <a:prstClr val="black"/>
                  </a:solidFill>
                  <a:latin typeface="Calibri"/>
                </a:rPr>
                <a:t>D</a:t>
              </a:r>
            </a:p>
          </p:txBody>
        </p:sp>
      </p:grpSp>
      <p:cxnSp>
        <p:nvCxnSpPr>
          <p:cNvPr id="26" name="Elbow Connector 25"/>
          <p:cNvCxnSpPr/>
          <p:nvPr/>
        </p:nvCxnSpPr>
        <p:spPr>
          <a:xfrm flipH="1" flipV="1">
            <a:off x="7281706" y="3654563"/>
            <a:ext cx="2557307" cy="145700"/>
          </a:xfrm>
          <a:prstGeom prst="bentConnector5">
            <a:avLst>
              <a:gd name="adj1" fmla="val -7956"/>
              <a:gd name="adj2" fmla="val 863800"/>
              <a:gd name="adj3" fmla="val 111493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10190" y="5967358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414190" y="6048010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" name="Elbow Connector 21"/>
          <p:cNvCxnSpPr>
            <a:cxnSpLocks/>
            <a:stCxn id="17" idx="0"/>
          </p:cNvCxnSpPr>
          <p:nvPr/>
        </p:nvCxnSpPr>
        <p:spPr>
          <a:xfrm rot="16200000" flipH="1">
            <a:off x="6834049" y="5469875"/>
            <a:ext cx="107029" cy="1101994"/>
          </a:xfrm>
          <a:prstGeom prst="bentConnector4">
            <a:avLst>
              <a:gd name="adj1" fmla="val -213587"/>
              <a:gd name="adj2" fmla="val 83610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6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EEF20F-9341-4120-AF2E-21720439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58" y="5008154"/>
            <a:ext cx="3929525" cy="1516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reg_dst</a:t>
            </a:r>
            <a:r>
              <a:rPr lang="en-US" sz="4400" dirty="0"/>
              <a:t> Mux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72302"/>
            <a:ext cx="1097280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Different destination register ID fields for ALU and LW instructions</a:t>
            </a:r>
          </a:p>
          <a:p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196"/>
          <a:stretch/>
        </p:blipFill>
        <p:spPr>
          <a:xfrm>
            <a:off x="1497694" y="2606065"/>
            <a:ext cx="3892503" cy="1807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10" y="2538400"/>
            <a:ext cx="3420077" cy="19659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32152" y="3545857"/>
            <a:ext cx="66319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57216" y="2287064"/>
            <a:ext cx="91403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R-type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9035" y="2184529"/>
            <a:ext cx="2275816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Memory operation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53728" y="2287064"/>
            <a:ext cx="4083645" cy="22327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474" y="2397605"/>
            <a:ext cx="4083645" cy="21221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90376" y="4519789"/>
            <a:ext cx="2340605" cy="379194"/>
            <a:chOff x="3440459" y="4107015"/>
            <a:chExt cx="2028524" cy="328635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5251269" y="4107015"/>
              <a:ext cx="217714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440459" y="4107015"/>
              <a:ext cx="278101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7102405" y="3316864"/>
            <a:ext cx="16341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31799" y="2862017"/>
            <a:ext cx="1346715" cy="278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instruction[20-16]</a:t>
            </a:r>
          </a:p>
        </p:txBody>
      </p:sp>
      <p:cxnSp>
        <p:nvCxnSpPr>
          <p:cNvPr id="31" name="Elbow Connector 30"/>
          <p:cNvCxnSpPr>
            <a:cxnSpLocks/>
          </p:cNvCxnSpPr>
          <p:nvPr/>
        </p:nvCxnSpPr>
        <p:spPr>
          <a:xfrm rot="16200000" flipH="1">
            <a:off x="6490688" y="2705144"/>
            <a:ext cx="183323" cy="1025824"/>
          </a:xfrm>
          <a:prstGeom prst="bentConnector2">
            <a:avLst/>
          </a:prstGeom>
          <a:ln w="25400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4506" y="3658232"/>
            <a:ext cx="1338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527517"/>
            <a:r>
              <a:rPr lang="en-US" sz="1200" b="1" dirty="0">
                <a:solidFill>
                  <a:prstClr val="black"/>
                </a:solidFill>
                <a:latin typeface="Calibri"/>
              </a:rPr>
              <a:t>instruction[15-11]</a:t>
            </a:r>
          </a:p>
        </p:txBody>
      </p:sp>
      <p:cxnSp>
        <p:nvCxnSpPr>
          <p:cNvPr id="33" name="Elbow Connector 32"/>
          <p:cNvCxnSpPr>
            <a:cxnSpLocks/>
          </p:cNvCxnSpPr>
          <p:nvPr/>
        </p:nvCxnSpPr>
        <p:spPr>
          <a:xfrm rot="5400000" flipH="1" flipV="1">
            <a:off x="1462102" y="3446403"/>
            <a:ext cx="107891" cy="301480"/>
          </a:xfrm>
          <a:prstGeom prst="bentConnector2">
            <a:avLst/>
          </a:prstGeom>
          <a:ln w="25400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583912" y="4917098"/>
            <a:ext cx="4863403" cy="170774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8749359" y="5011969"/>
          <a:ext cx="2469379" cy="91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r>
                        <a:rPr lang="en-US" sz="1300" dirty="0" err="1"/>
                        <a:t>reg_dst</a:t>
                      </a:r>
                      <a:endParaRPr lang="en-US" sz="13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MUX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 [20-16]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instruction [15-11]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5954735" y="5382490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25771" y="5613870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7" name="Elbow Connector 26"/>
          <p:cNvCxnSpPr>
            <a:cxnSpLocks/>
          </p:cNvCxnSpPr>
          <p:nvPr/>
        </p:nvCxnSpPr>
        <p:spPr>
          <a:xfrm rot="16200000" flipH="1">
            <a:off x="5980606" y="5402226"/>
            <a:ext cx="250033" cy="226008"/>
          </a:xfrm>
          <a:prstGeom prst="bentConnector4">
            <a:avLst>
              <a:gd name="adj1" fmla="val 100735"/>
              <a:gd name="adj2" fmla="val 51709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FB9F6D2-4246-4534-A321-73A722A80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641" y="1517786"/>
            <a:ext cx="2908650" cy="7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3ED8A1-1906-4E69-8245-3166AD4C1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7"/>
          <a:stretch/>
        </p:blipFill>
        <p:spPr>
          <a:xfrm>
            <a:off x="3274830" y="4859345"/>
            <a:ext cx="4948621" cy="1627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pc_src</a:t>
            </a:r>
            <a:r>
              <a:rPr lang="en-US" sz="4400" dirty="0"/>
              <a:t> Mux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74271"/>
            <a:ext cx="1097280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Next instruction can either be at the next sequential address (PC+4) or the branch target address (</a:t>
            </a:r>
            <a:r>
              <a:rPr lang="en-US" altLang="en-US" sz="2400" b="1" dirty="0" err="1"/>
              <a:t>PC+offset</a:t>
            </a:r>
            <a:r>
              <a:rPr lang="en-US" altLang="en-US" sz="2400" b="1" dirty="0"/>
              <a:t>)</a:t>
            </a:r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53728" y="2287064"/>
            <a:ext cx="4083645" cy="2232725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1474" y="2397605"/>
            <a:ext cx="4083645" cy="212218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42269" y="4856805"/>
            <a:ext cx="5416062" cy="170774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90376" y="4519789"/>
            <a:ext cx="2340605" cy="379194"/>
            <a:chOff x="3440459" y="4107015"/>
            <a:chExt cx="2028524" cy="328635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5251269" y="4107015"/>
              <a:ext cx="217714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40459" y="4107015"/>
              <a:ext cx="278101" cy="3286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27" y="2453213"/>
            <a:ext cx="2970936" cy="200672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06" y="2738901"/>
            <a:ext cx="4016146" cy="1659207"/>
          </a:xfrm>
          <a:prstGeom prst="rect">
            <a:avLst/>
          </a:prstGeom>
        </p:spPr>
      </p:pic>
      <p:sp>
        <p:nvSpPr>
          <p:cNvPr id="247" name="TextBox 246"/>
          <p:cNvSpPr txBox="1"/>
          <p:nvPr/>
        </p:nvSpPr>
        <p:spPr>
          <a:xfrm>
            <a:off x="4354397" y="2363829"/>
            <a:ext cx="1010213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Normal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479036" y="2184529"/>
            <a:ext cx="95147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srgbClr val="4BACC6"/>
                </a:solidFill>
                <a:latin typeface="Calibri"/>
              </a:rPr>
              <a:t>Branch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8749359" y="5011969"/>
          <a:ext cx="2469379" cy="910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938">
                <a:tc>
                  <a:txBody>
                    <a:bodyPr/>
                    <a:lstStyle/>
                    <a:p>
                      <a:r>
                        <a:rPr lang="en-US" sz="1300" dirty="0" err="1"/>
                        <a:t>pc_src</a:t>
                      </a:r>
                      <a:endParaRPr lang="en-US" sz="1300" dirty="0"/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MUX Output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PC+4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38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Branch target address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6645245" y="5335934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892034" y="5115140"/>
            <a:ext cx="52753" cy="52753"/>
          </a:xfrm>
          <a:prstGeom prst="ellipse">
            <a:avLst/>
          </a:prstGeom>
          <a:noFill/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3" name="Elbow Connector 22"/>
          <p:cNvCxnSpPr>
            <a:cxnSpLocks/>
          </p:cNvCxnSpPr>
          <p:nvPr/>
        </p:nvCxnSpPr>
        <p:spPr>
          <a:xfrm rot="5400000" flipH="1" flipV="1">
            <a:off x="7171032" y="4622657"/>
            <a:ext cx="202142" cy="1201761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5">
            <a:extLst>
              <a:ext uri="{FF2B5EF4-FFF2-40B4-BE49-F238E27FC236}">
                <a16:creationId xmlns:a16="http://schemas.microsoft.com/office/drawing/2014/main" id="{E176E847-2601-409F-93BC-29190A9D9CC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45616" y="2738901"/>
            <a:ext cx="3484235" cy="845214"/>
          </a:xfrm>
          <a:prstGeom prst="bentConnector3">
            <a:avLst>
              <a:gd name="adj1" fmla="val 105222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25">
            <a:extLst>
              <a:ext uri="{FF2B5EF4-FFF2-40B4-BE49-F238E27FC236}">
                <a16:creationId xmlns:a16="http://schemas.microsoft.com/office/drawing/2014/main" id="{979677A6-0803-4C0D-B60B-DD346DE820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43168" y="2624287"/>
            <a:ext cx="1264766" cy="1258305"/>
          </a:xfrm>
          <a:prstGeom prst="bentConnector3">
            <a:avLst>
              <a:gd name="adj1" fmla="val 122016"/>
            </a:avLst>
          </a:prstGeom>
          <a:ln w="254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40DF67-8C98-4BA9-8E58-C7FBADE0E5C7}"/>
              </a:ext>
            </a:extLst>
          </p:cNvPr>
          <p:cNvCxnSpPr>
            <a:cxnSpLocks/>
          </p:cNvCxnSpPr>
          <p:nvPr/>
        </p:nvCxnSpPr>
        <p:spPr>
          <a:xfrm>
            <a:off x="3598857" y="2620315"/>
            <a:ext cx="0" cy="503888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6C13D3-223A-4ED9-A62E-5E720035EB9D}"/>
              </a:ext>
            </a:extLst>
          </p:cNvPr>
          <p:cNvCxnSpPr>
            <a:cxnSpLocks/>
          </p:cNvCxnSpPr>
          <p:nvPr/>
        </p:nvCxnSpPr>
        <p:spPr>
          <a:xfrm>
            <a:off x="10229851" y="2728122"/>
            <a:ext cx="0" cy="262728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405376-3B71-423F-890F-F3B14207A57C}"/>
              </a:ext>
            </a:extLst>
          </p:cNvPr>
          <p:cNvCxnSpPr>
            <a:cxnSpLocks/>
          </p:cNvCxnSpPr>
          <p:nvPr/>
        </p:nvCxnSpPr>
        <p:spPr>
          <a:xfrm>
            <a:off x="3413120" y="3114677"/>
            <a:ext cx="190500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Datapath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29216" y="634046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25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218740" y="2669043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218740" y="26690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218740" y="31262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5218740" y="35834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218740" y="40406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5828340" y="34310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828340" y="39644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13" name="Rounded Rectangle 49"/>
          <p:cNvSpPr>
            <a:spLocks noChangeArrowheads="1"/>
          </p:cNvSpPr>
          <p:nvPr/>
        </p:nvSpPr>
        <p:spPr bwMode="auto">
          <a:xfrm>
            <a:off x="5294924" y="4802643"/>
            <a:ext cx="838216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14" name="Trapezoid 13"/>
          <p:cNvSpPr/>
          <p:nvPr/>
        </p:nvSpPr>
        <p:spPr bwMode="auto">
          <a:xfrm rot="5400000">
            <a:off x="6933240" y="3697743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352340" y="38882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7352340" y="35834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190540" y="3812043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8190540" y="3897770"/>
            <a:ext cx="685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8571540" y="419304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8190540" y="457245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8038140" y="46502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8038140" y="391046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6247440" y="5001082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209340" y="5097919"/>
            <a:ext cx="304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0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809540" y="4040643"/>
            <a:ext cx="381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Sum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8990640" y="4366883"/>
            <a:ext cx="53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Read Data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133140" y="3651712"/>
            <a:ext cx="2057400" cy="1413426"/>
            <a:chOff x="3971109" y="4091879"/>
            <a:chExt cx="1783080" cy="1224969"/>
          </a:xfrm>
        </p:grpSpPr>
        <p:cxnSp>
          <p:nvCxnSpPr>
            <p:cNvPr id="35" name="AutoShape 11"/>
            <p:cNvCxnSpPr>
              <a:cxnSpLocks noChangeShapeType="1"/>
            </p:cNvCxnSpPr>
            <p:nvPr/>
          </p:nvCxnSpPr>
          <p:spPr bwMode="auto">
            <a:xfrm>
              <a:off x="4169229" y="4091879"/>
              <a:ext cx="726440" cy="119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hape 127"/>
            <p:cNvCxnSpPr>
              <a:cxnSpLocks noChangeShapeType="1"/>
            </p:cNvCxnSpPr>
            <p:nvPr/>
          </p:nvCxnSpPr>
          <p:spPr bwMode="auto">
            <a:xfrm flipV="1">
              <a:off x="3971109" y="4801363"/>
              <a:ext cx="594360" cy="515485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1"/>
            <p:cNvCxnSpPr>
              <a:cxnSpLocks noChangeShapeType="1"/>
            </p:cNvCxnSpPr>
            <p:nvPr/>
          </p:nvCxnSpPr>
          <p:spPr bwMode="auto">
            <a:xfrm>
              <a:off x="5423989" y="4461821"/>
              <a:ext cx="330200" cy="82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6285540" y="48788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0" name="Flowchart: Terminator 39"/>
          <p:cNvSpPr/>
          <p:nvPr/>
        </p:nvSpPr>
        <p:spPr>
          <a:xfrm>
            <a:off x="6802615" y="407275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1" name="AutoShape 11"/>
          <p:cNvCxnSpPr>
            <a:cxnSpLocks noChangeShapeType="1"/>
          </p:cNvCxnSpPr>
          <p:nvPr/>
        </p:nvCxnSpPr>
        <p:spPr bwMode="auto">
          <a:xfrm>
            <a:off x="6368370" y="4210100"/>
            <a:ext cx="421254" cy="297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Flowchart: Terminator 46"/>
          <p:cNvSpPr/>
          <p:nvPr/>
        </p:nvSpPr>
        <p:spPr>
          <a:xfrm>
            <a:off x="9487045" y="399842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9028741" y="4394147"/>
            <a:ext cx="458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hape 127"/>
          <p:cNvCxnSpPr>
            <a:cxnSpLocks noChangeShapeType="1"/>
          </p:cNvCxnSpPr>
          <p:nvPr/>
        </p:nvCxnSpPr>
        <p:spPr bwMode="auto">
          <a:xfrm flipV="1">
            <a:off x="3528644" y="2844841"/>
            <a:ext cx="1676400" cy="632874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127"/>
          <p:cNvCxnSpPr>
            <a:cxnSpLocks noChangeShapeType="1"/>
          </p:cNvCxnSpPr>
          <p:nvPr/>
        </p:nvCxnSpPr>
        <p:spPr bwMode="auto">
          <a:xfrm>
            <a:off x="4366844" y="3467143"/>
            <a:ext cx="426563" cy="381704"/>
          </a:xfrm>
          <a:prstGeom prst="bentConnector3">
            <a:avLst>
              <a:gd name="adj1" fmla="val -1824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AutoShape 11"/>
          <p:cNvCxnSpPr>
            <a:cxnSpLocks noChangeShapeType="1"/>
          </p:cNvCxnSpPr>
          <p:nvPr/>
        </p:nvCxnSpPr>
        <p:spPr bwMode="auto">
          <a:xfrm>
            <a:off x="4366844" y="3249113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04"/>
          <p:cNvGrpSpPr>
            <a:grpSpLocks/>
          </p:cNvGrpSpPr>
          <p:nvPr/>
        </p:nvGrpSpPr>
        <p:grpSpPr bwMode="auto">
          <a:xfrm>
            <a:off x="2677798" y="2889712"/>
            <a:ext cx="1295400" cy="1371600"/>
            <a:chOff x="1447800" y="4191000"/>
            <a:chExt cx="685800" cy="990600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6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68" name="Rectangle 7"/>
          <p:cNvSpPr>
            <a:spLocks noChangeArrowheads="1"/>
          </p:cNvSpPr>
          <p:nvPr/>
        </p:nvSpPr>
        <p:spPr bwMode="auto">
          <a:xfrm rot="16200000">
            <a:off x="1552260" y="3331205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69" name="Straight Connector 24"/>
          <p:cNvCxnSpPr>
            <a:cxnSpLocks noChangeShapeType="1"/>
          </p:cNvCxnSpPr>
          <p:nvPr/>
        </p:nvCxnSpPr>
        <p:spPr bwMode="auto">
          <a:xfrm rot="16200000" flipH="1">
            <a:off x="19411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traight Connector 27"/>
          <p:cNvCxnSpPr>
            <a:cxnSpLocks noChangeShapeType="1"/>
          </p:cNvCxnSpPr>
          <p:nvPr/>
        </p:nvCxnSpPr>
        <p:spPr bwMode="auto">
          <a:xfrm rot="5400000">
            <a:off x="20173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1489651" y="2735842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72" name="Shape 31"/>
          <p:cNvCxnSpPr>
            <a:cxnSpLocks noChangeShapeType="1"/>
            <a:endCxn id="68" idx="3"/>
          </p:cNvCxnSpPr>
          <p:nvPr/>
        </p:nvCxnSpPr>
        <p:spPr bwMode="auto">
          <a:xfrm>
            <a:off x="1915004" y="2866323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11"/>
          <p:cNvCxnSpPr>
            <a:cxnSpLocks noChangeShapeType="1"/>
            <a:stCxn id="68" idx="2"/>
            <a:endCxn id="67" idx="1"/>
          </p:cNvCxnSpPr>
          <p:nvPr/>
        </p:nvCxnSpPr>
        <p:spPr bwMode="auto">
          <a:xfrm flipV="1">
            <a:off x="2192023" y="3464776"/>
            <a:ext cx="485775" cy="1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127"/>
          <p:cNvCxnSpPr>
            <a:cxnSpLocks noChangeShapeType="1"/>
            <a:endCxn id="13" idx="1"/>
          </p:cNvCxnSpPr>
          <p:nvPr/>
        </p:nvCxnSpPr>
        <p:spPr bwMode="auto">
          <a:xfrm rot="16200000" flipH="1">
            <a:off x="4205281" y="3979698"/>
            <a:ext cx="1238565" cy="940724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9" name="Group 128"/>
          <p:cNvGrpSpPr/>
          <p:nvPr/>
        </p:nvGrpSpPr>
        <p:grpSpPr>
          <a:xfrm>
            <a:off x="1903098" y="1812257"/>
            <a:ext cx="7312158" cy="1663410"/>
            <a:chOff x="1249889" y="2833470"/>
            <a:chExt cx="6337204" cy="1441622"/>
          </a:xfrm>
        </p:grpSpPr>
        <p:sp>
          <p:nvSpPr>
            <p:cNvPr id="112" name="Trapezoid 111"/>
            <p:cNvSpPr/>
            <p:nvPr/>
          </p:nvSpPr>
          <p:spPr bwMode="auto">
            <a:xfrm rot="5400000">
              <a:off x="6090920" y="3064610"/>
              <a:ext cx="990600" cy="528320"/>
            </a:xfrm>
            <a:prstGeom prst="trapezoid">
              <a:avLst>
                <a:gd name="adj" fmla="val 35946"/>
              </a:avLst>
            </a:prstGeom>
            <a:solidFill>
              <a:srgbClr val="4BACC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274320" anchor="ctr"/>
            <a:lstStyle/>
            <a:p>
              <a:pPr algn="ctr" defTabSz="52751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Adder</a:t>
              </a:r>
            </a:p>
          </p:txBody>
        </p:sp>
        <p:sp>
          <p:nvSpPr>
            <p:cNvPr id="113" name="Text Box 23"/>
            <p:cNvSpPr txBox="1">
              <a:spLocks noChangeArrowheads="1"/>
            </p:cNvSpPr>
            <p:nvPr/>
          </p:nvSpPr>
          <p:spPr bwMode="auto">
            <a:xfrm>
              <a:off x="6454140" y="3229711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Sum</a:t>
              </a:r>
            </a:p>
          </p:txBody>
        </p:sp>
        <p:sp>
          <p:nvSpPr>
            <p:cNvPr id="114" name="Text Box 23"/>
            <p:cNvSpPr txBox="1">
              <a:spLocks noChangeArrowheads="1"/>
            </p:cNvSpPr>
            <p:nvPr/>
          </p:nvSpPr>
          <p:spPr bwMode="auto">
            <a:xfrm>
              <a:off x="7048500" y="3248972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16" name="AutoShape 11"/>
            <p:cNvCxnSpPr>
              <a:cxnSpLocks noChangeShapeType="1"/>
            </p:cNvCxnSpPr>
            <p:nvPr/>
          </p:nvCxnSpPr>
          <p:spPr bwMode="auto">
            <a:xfrm>
              <a:off x="2486418" y="3168678"/>
              <a:ext cx="38356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" name="Text Box 23"/>
            <p:cNvSpPr txBox="1">
              <a:spLocks noChangeArrowheads="1"/>
            </p:cNvSpPr>
            <p:nvPr/>
          </p:nvSpPr>
          <p:spPr bwMode="auto">
            <a:xfrm>
              <a:off x="6322060" y="3420952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  </a:t>
              </a:r>
            </a:p>
          </p:txBody>
        </p:sp>
        <p:sp>
          <p:nvSpPr>
            <p:cNvPr id="119" name="Rounded Rectangle 49"/>
            <p:cNvSpPr>
              <a:spLocks noChangeArrowheads="1"/>
            </p:cNvSpPr>
            <p:nvPr/>
          </p:nvSpPr>
          <p:spPr bwMode="auto">
            <a:xfrm>
              <a:off x="5529580" y="3295750"/>
              <a:ext cx="594360" cy="462280"/>
            </a:xfrm>
            <a:prstGeom prst="roundRect">
              <a:avLst>
                <a:gd name="adj" fmla="val 50000"/>
              </a:avLst>
            </a:prstGeom>
            <a:solidFill>
              <a:srgbClr val="4BACC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 dirty="0">
                  <a:solidFill>
                    <a:prstClr val="black"/>
                  </a:solidFill>
                </a:rPr>
                <a:t>Shift Left 2</a:t>
              </a:r>
            </a:p>
          </p:txBody>
        </p:sp>
        <p:cxnSp>
          <p:nvCxnSpPr>
            <p:cNvPr id="120" name="AutoShape 11"/>
            <p:cNvCxnSpPr>
              <a:cxnSpLocks noChangeShapeType="1"/>
              <a:stCxn id="119" idx="3"/>
              <a:endCxn id="118" idx="1"/>
            </p:cNvCxnSpPr>
            <p:nvPr/>
          </p:nvCxnSpPr>
          <p:spPr bwMode="auto">
            <a:xfrm>
              <a:off x="6123940" y="3526890"/>
              <a:ext cx="198120" cy="40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Elbow Connector 127"/>
            <p:cNvCxnSpPr>
              <a:stCxn id="148" idx="3"/>
              <a:endCxn id="68" idx="0"/>
            </p:cNvCxnSpPr>
            <p:nvPr/>
          </p:nvCxnSpPr>
          <p:spPr>
            <a:xfrm flipH="1">
              <a:off x="1249889" y="2964201"/>
              <a:ext cx="6337204" cy="1310891"/>
            </a:xfrm>
            <a:prstGeom prst="bentConnector5">
              <a:avLst>
                <a:gd name="adj1" fmla="val -3607"/>
                <a:gd name="adj2" fmla="val -29790"/>
                <a:gd name="adj3" fmla="val 104569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Elbow Connector 129"/>
          <p:cNvCxnSpPr>
            <a:endCxn id="119" idx="1"/>
          </p:cNvCxnSpPr>
          <p:nvPr/>
        </p:nvCxnSpPr>
        <p:spPr>
          <a:xfrm rot="5400000" flipH="1" flipV="1">
            <a:off x="5722185" y="3365665"/>
            <a:ext cx="1872324" cy="365713"/>
          </a:xfrm>
          <a:prstGeom prst="bentConnector2">
            <a:avLst/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rapezoid 139"/>
          <p:cNvSpPr/>
          <p:nvPr/>
        </p:nvSpPr>
        <p:spPr bwMode="auto">
          <a:xfrm rot="5400000">
            <a:off x="2463626" y="1972818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2720262" y="17923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42" name="Text Box 23"/>
          <p:cNvSpPr txBox="1">
            <a:spLocks noChangeArrowheads="1"/>
          </p:cNvSpPr>
          <p:nvPr/>
        </p:nvSpPr>
        <p:spPr bwMode="auto">
          <a:xfrm>
            <a:off x="2720262" y="25289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43" name="Text Box 23"/>
          <p:cNvSpPr txBox="1">
            <a:spLocks noChangeArrowheads="1"/>
          </p:cNvSpPr>
          <p:nvPr/>
        </p:nvSpPr>
        <p:spPr bwMode="auto">
          <a:xfrm>
            <a:off x="3177462" y="213539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44" name="AutoShape 11"/>
          <p:cNvCxnSpPr>
            <a:cxnSpLocks noChangeShapeType="1"/>
          </p:cNvCxnSpPr>
          <p:nvPr/>
        </p:nvCxnSpPr>
        <p:spPr bwMode="auto">
          <a:xfrm>
            <a:off x="2415462" y="1944782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41"/>
          <p:cNvCxnSpPr>
            <a:cxnSpLocks noChangeShapeType="1"/>
            <a:endCxn id="142" idx="1"/>
          </p:cNvCxnSpPr>
          <p:nvPr/>
        </p:nvCxnSpPr>
        <p:spPr bwMode="auto">
          <a:xfrm rot="5400000" flipH="1" flipV="1">
            <a:off x="2123340" y="2871864"/>
            <a:ext cx="812844" cy="380999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" name="Text Box 23"/>
          <p:cNvSpPr txBox="1">
            <a:spLocks noChangeArrowheads="1"/>
          </p:cNvSpPr>
          <p:nvPr/>
        </p:nvSpPr>
        <p:spPr bwMode="auto">
          <a:xfrm>
            <a:off x="2186862" y="1792383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48" name="Flowchart: Terminator 147"/>
          <p:cNvSpPr/>
          <p:nvPr/>
        </p:nvSpPr>
        <p:spPr>
          <a:xfrm>
            <a:off x="8989380" y="1700211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8778211" y="2424524"/>
            <a:ext cx="64543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pc_src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50" name="Straight Arrow Connector 149"/>
          <p:cNvCxnSpPr>
            <a:cxnSpLocks/>
            <a:stCxn id="149" idx="0"/>
            <a:endCxn id="148" idx="2"/>
          </p:cNvCxnSpPr>
          <p:nvPr/>
        </p:nvCxnSpPr>
        <p:spPr>
          <a:xfrm flipV="1">
            <a:off x="9100928" y="2225991"/>
            <a:ext cx="1390" cy="19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Flowchart: Terminator 158"/>
          <p:cNvSpPr/>
          <p:nvPr/>
        </p:nvSpPr>
        <p:spPr>
          <a:xfrm>
            <a:off x="4814725" y="346839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4301971" y="2554146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[25-21]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96537" y="294156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[20-16]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75256" y="357759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[15-11]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318034" y="4762873"/>
            <a:ext cx="579005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[15-0]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C45563-24F5-4693-965E-AF6B350112E6}"/>
              </a:ext>
            </a:extLst>
          </p:cNvPr>
          <p:cNvGrpSpPr/>
          <p:nvPr/>
        </p:nvGrpSpPr>
        <p:grpSpPr>
          <a:xfrm>
            <a:off x="4669547" y="2361083"/>
            <a:ext cx="1066800" cy="457200"/>
            <a:chOff x="1203960" y="3817254"/>
            <a:chExt cx="924560" cy="396240"/>
          </a:xfrm>
        </p:grpSpPr>
        <p:cxnSp>
          <p:nvCxnSpPr>
            <p:cNvPr id="99" name="Straight Connector 24">
              <a:extLst>
                <a:ext uri="{FF2B5EF4-FFF2-40B4-BE49-F238E27FC236}">
                  <a16:creationId xmlns:a16="http://schemas.microsoft.com/office/drawing/2014/main" id="{BF58F9B5-D1F5-4A7B-823C-C65E747982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27">
              <a:extLst>
                <a:ext uri="{FF2B5EF4-FFF2-40B4-BE49-F238E27FC236}">
                  <a16:creationId xmlns:a16="http://schemas.microsoft.com/office/drawing/2014/main" id="{D6B78AE7-A2F5-4B03-92B8-9A7F1CCF7B0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Text Box 22">
              <a:extLst>
                <a:ext uri="{FF2B5EF4-FFF2-40B4-BE49-F238E27FC236}">
                  <a16:creationId xmlns:a16="http://schemas.microsoft.com/office/drawing/2014/main" id="{8015EC45-C583-4048-A548-5419C945F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02" name="Shape 31">
              <a:extLst>
                <a:ext uri="{FF2B5EF4-FFF2-40B4-BE49-F238E27FC236}">
                  <a16:creationId xmlns:a16="http://schemas.microsoft.com/office/drawing/2014/main" id="{CB898F17-88C0-4727-BD70-735AD8A3EBB4}"/>
                </a:ext>
              </a:extLst>
            </p:cNvPr>
            <p:cNvCxnSpPr>
              <a:cxnSpLocks noChangeShapeType="1"/>
              <a:stCxn id="101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229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AFD2C32-1E79-404E-8B46-E0CDE5A3E597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914473" y="4598533"/>
            <a:ext cx="1081" cy="2556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1C14480-FBB8-4B49-9244-7DE93A0E364F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>
            <a:off x="9595565" y="3702331"/>
            <a:ext cx="4418" cy="296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5A8D118-A90D-4646-8813-702200621796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922024" y="3994174"/>
            <a:ext cx="5642" cy="248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A76445E-031D-4E40-B871-29552766F8B5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8609377" y="5440810"/>
            <a:ext cx="263" cy="2361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18BA85E-6194-4785-B926-76E0FCB65BEA}"/>
              </a:ext>
            </a:extLst>
          </p:cNvPr>
          <p:cNvGrpSpPr/>
          <p:nvPr/>
        </p:nvGrpSpPr>
        <p:grpSpPr>
          <a:xfrm>
            <a:off x="5394124" y="2235717"/>
            <a:ext cx="776566" cy="457605"/>
            <a:chOff x="4826706" y="3210208"/>
            <a:chExt cx="673024" cy="396591"/>
          </a:xfrm>
        </p:grpSpPr>
        <p:sp>
          <p:nvSpPr>
            <p:cNvPr id="131" name="Text Box 23">
              <a:extLst>
                <a:ext uri="{FF2B5EF4-FFF2-40B4-BE49-F238E27FC236}">
                  <a16:creationId xmlns:a16="http://schemas.microsoft.com/office/drawing/2014/main" id="{2E7BEE8F-2BD0-4452-9AF4-6C67D8A20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6706" y="3210208"/>
              <a:ext cx="673024" cy="26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385" b="1" dirty="0" err="1">
                  <a:solidFill>
                    <a:srgbClr val="FF0000"/>
                  </a:solidFill>
                  <a:latin typeface="Calibri"/>
                </a:rPr>
                <a:t>we_reg</a:t>
              </a:r>
              <a:endParaRPr lang="en-US" sz="1385" b="1" dirty="0">
                <a:solidFill>
                  <a:srgbClr val="FF0000"/>
                </a:solidFill>
                <a:latin typeface="Calibri"/>
              </a:endParaRPr>
            </a:p>
          </p:txBody>
        </p:sp>
        <p:cxnSp>
          <p:nvCxnSpPr>
            <p:cNvPr id="132" name="AutoShape 11">
              <a:extLst>
                <a:ext uri="{FF2B5EF4-FFF2-40B4-BE49-F238E27FC236}">
                  <a16:creationId xmlns:a16="http://schemas.microsoft.com/office/drawing/2014/main" id="{89610D14-267B-4030-8905-094040FC64F1}"/>
                </a:ext>
              </a:extLst>
            </p:cNvPr>
            <p:cNvCxnSpPr>
              <a:cxnSpLocks noChangeShapeType="1"/>
              <a:stCxn id="131" idx="2"/>
            </p:cNvCxnSpPr>
            <p:nvPr/>
          </p:nvCxnSpPr>
          <p:spPr bwMode="auto">
            <a:xfrm>
              <a:off x="5163218" y="3474947"/>
              <a:ext cx="6312" cy="13185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E9B0A45-5FB3-4E0A-8295-41E3257D7014}"/>
              </a:ext>
            </a:extLst>
          </p:cNvPr>
          <p:cNvCxnSpPr>
            <a:cxnSpLocks/>
            <a:stCxn id="32" idx="0"/>
            <a:endCxn id="14" idx="3"/>
          </p:cNvCxnSpPr>
          <p:nvPr/>
        </p:nvCxnSpPr>
        <p:spPr>
          <a:xfrm flipV="1">
            <a:off x="7504482" y="4464480"/>
            <a:ext cx="258" cy="1992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Oval Callout 186"/>
          <p:cNvSpPr/>
          <p:nvPr/>
        </p:nvSpPr>
        <p:spPr>
          <a:xfrm>
            <a:off x="9247264" y="1383638"/>
            <a:ext cx="2528217" cy="1102230"/>
          </a:xfrm>
          <a:prstGeom prst="wedgeEllipseCallout">
            <a:avLst>
              <a:gd name="adj1" fmla="val -41651"/>
              <a:gd name="adj2" fmla="val 54069"/>
            </a:avLst>
          </a:prstGeom>
          <a:solidFill>
            <a:schemeClr val="accent5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385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Taken branch or not</a:t>
            </a:r>
          </a:p>
          <a:p>
            <a:pPr algn="ctr" defTabSz="527517"/>
            <a:r>
              <a:rPr lang="en-US" sz="138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decide </a:t>
            </a:r>
            <a:r>
              <a:rPr lang="en-US" sz="1385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pc_src</a:t>
            </a:r>
            <a:r>
              <a:rPr lang="en-US" sz="138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125C010-F6A7-4C36-9982-AFFB98FA50C4}"/>
              </a:ext>
            </a:extLst>
          </p:cNvPr>
          <p:cNvGrpSpPr/>
          <p:nvPr/>
        </p:nvGrpSpPr>
        <p:grpSpPr>
          <a:xfrm>
            <a:off x="8292367" y="3469274"/>
            <a:ext cx="533400" cy="490051"/>
            <a:chOff x="1812534" y="3788783"/>
            <a:chExt cx="462280" cy="424711"/>
          </a:xfrm>
        </p:grpSpPr>
        <p:cxnSp>
          <p:nvCxnSpPr>
            <p:cNvPr id="110" name="Straight Connector 24">
              <a:extLst>
                <a:ext uri="{FF2B5EF4-FFF2-40B4-BE49-F238E27FC236}">
                  <a16:creationId xmlns:a16="http://schemas.microsoft.com/office/drawing/2014/main" id="{1E658CA6-FBC7-47AE-BB66-4E535835C9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Straight Connector 27">
              <a:extLst>
                <a:ext uri="{FF2B5EF4-FFF2-40B4-BE49-F238E27FC236}">
                  <a16:creationId xmlns:a16="http://schemas.microsoft.com/office/drawing/2014/main" id="{604A9267-BFC3-4335-9E0C-8B71E4573C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5" name="Text Box 22">
              <a:extLst>
                <a:ext uri="{FF2B5EF4-FFF2-40B4-BE49-F238E27FC236}">
                  <a16:creationId xmlns:a16="http://schemas.microsoft.com/office/drawing/2014/main" id="{27ACECB7-1DC0-4A79-8A7C-B40F0655D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34" y="3788783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36" name="Shape 31">
              <a:extLst>
                <a:ext uri="{FF2B5EF4-FFF2-40B4-BE49-F238E27FC236}">
                  <a16:creationId xmlns:a16="http://schemas.microsoft.com/office/drawing/2014/main" id="{DBAD41B6-C771-4814-AF54-C5515283C2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10854" y="3997762"/>
              <a:ext cx="151492" cy="89806"/>
            </a:xfrm>
            <a:prstGeom prst="bentConnector3">
              <a:avLst>
                <a:gd name="adj1" fmla="val 99042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37" name="Elbow Connector 60">
            <a:extLst>
              <a:ext uri="{FF2B5EF4-FFF2-40B4-BE49-F238E27FC236}">
                <a16:creationId xmlns:a16="http://schemas.microsoft.com/office/drawing/2014/main" id="{6FB7EFD3-2E5D-4E67-81DD-070F76D3A2A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5679" y="3355003"/>
            <a:ext cx="115723" cy="1487002"/>
          </a:xfrm>
          <a:prstGeom prst="bentConnector4">
            <a:avLst>
              <a:gd name="adj1" fmla="val -482879"/>
              <a:gd name="adj2" fmla="val 77331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hape 127">
            <a:extLst>
              <a:ext uri="{FF2B5EF4-FFF2-40B4-BE49-F238E27FC236}">
                <a16:creationId xmlns:a16="http://schemas.microsoft.com/office/drawing/2014/main" id="{C70CC6A8-103D-4D05-ACA1-B18D8B732C0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18740" y="4248392"/>
            <a:ext cx="4494181" cy="12920"/>
          </a:xfrm>
          <a:prstGeom prst="bentConnector5">
            <a:avLst>
              <a:gd name="adj1" fmla="val -5087"/>
              <a:gd name="adj2" fmla="val -11333669"/>
              <a:gd name="adj3" fmla="val 105087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AutoShape 11">
            <a:extLst>
              <a:ext uri="{FF2B5EF4-FFF2-40B4-BE49-F238E27FC236}">
                <a16:creationId xmlns:a16="http://schemas.microsoft.com/office/drawing/2014/main" id="{D63580F5-5647-47D1-9660-B660C36824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594" y="3783469"/>
            <a:ext cx="1803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Elbow Connector 165">
            <a:extLst>
              <a:ext uri="{FF2B5EF4-FFF2-40B4-BE49-F238E27FC236}">
                <a16:creationId xmlns:a16="http://schemas.microsoft.com/office/drawing/2014/main" id="{DA0D1A1A-4827-4471-A476-D0D23438C2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4560" y="3264920"/>
            <a:ext cx="320902" cy="306174"/>
          </a:xfrm>
          <a:prstGeom prst="bentConnector3">
            <a:avLst>
              <a:gd name="adj1" fmla="val 99470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5">
            <a:extLst>
              <a:ext uri="{FF2B5EF4-FFF2-40B4-BE49-F238E27FC236}">
                <a16:creationId xmlns:a16="http://schemas.microsoft.com/office/drawing/2014/main" id="{809D1AE4-F27E-4422-975D-D79A0D0B9D1E}"/>
              </a:ext>
            </a:extLst>
          </p:cNvPr>
          <p:cNvCxnSpPr>
            <a:cxnSpLocks/>
          </p:cNvCxnSpPr>
          <p:nvPr/>
        </p:nvCxnSpPr>
        <p:spPr>
          <a:xfrm flipV="1">
            <a:off x="7028491" y="1775686"/>
            <a:ext cx="1962149" cy="416158"/>
          </a:xfrm>
          <a:prstGeom prst="bentConnector3">
            <a:avLst>
              <a:gd name="adj1" fmla="val 162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A43B7A7-16F4-4E57-A392-B4DACDB6EB28}"/>
              </a:ext>
            </a:extLst>
          </p:cNvPr>
          <p:cNvSpPr txBox="1"/>
          <p:nvPr/>
        </p:nvSpPr>
        <p:spPr>
          <a:xfrm>
            <a:off x="4555962" y="4242458"/>
            <a:ext cx="73212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reg_dst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221B4E-757C-4218-8A60-4491219947AF}"/>
              </a:ext>
            </a:extLst>
          </p:cNvPr>
          <p:cNvSpPr txBox="1"/>
          <p:nvPr/>
        </p:nvSpPr>
        <p:spPr>
          <a:xfrm>
            <a:off x="6562902" y="4854215"/>
            <a:ext cx="703141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alu_src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D3536E-F3D8-44F2-A096-D254EC3E37E5}"/>
              </a:ext>
            </a:extLst>
          </p:cNvPr>
          <p:cNvSpPr txBox="1"/>
          <p:nvPr/>
        </p:nvSpPr>
        <p:spPr>
          <a:xfrm>
            <a:off x="7134829" y="4663709"/>
            <a:ext cx="739305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alu_ctrl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57" name="AutoShape 11">
            <a:extLst>
              <a:ext uri="{FF2B5EF4-FFF2-40B4-BE49-F238E27FC236}">
                <a16:creationId xmlns:a16="http://schemas.microsoft.com/office/drawing/2014/main" id="{7CA8F3B0-F2F3-41FA-BF33-710B426811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29840" y="4335959"/>
            <a:ext cx="172825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8" name="Elbow Connector 107">
            <a:extLst>
              <a:ext uri="{FF2B5EF4-FFF2-40B4-BE49-F238E27FC236}">
                <a16:creationId xmlns:a16="http://schemas.microsoft.com/office/drawing/2014/main" id="{B94862C9-35D7-484C-B3EF-878DB76D8B5F}"/>
              </a:ext>
            </a:extLst>
          </p:cNvPr>
          <p:cNvCxnSpPr>
            <a:cxnSpLocks/>
          </p:cNvCxnSpPr>
          <p:nvPr/>
        </p:nvCxnSpPr>
        <p:spPr>
          <a:xfrm>
            <a:off x="6562902" y="4224780"/>
            <a:ext cx="1627638" cy="576983"/>
          </a:xfrm>
          <a:prstGeom prst="bentConnector3">
            <a:avLst>
              <a:gd name="adj1" fmla="val 6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A67DA8D-3BE9-4C1A-A426-D919C2EFCBBE}"/>
              </a:ext>
            </a:extLst>
          </p:cNvPr>
          <p:cNvSpPr txBox="1"/>
          <p:nvPr/>
        </p:nvSpPr>
        <p:spPr>
          <a:xfrm>
            <a:off x="9221296" y="3396863"/>
            <a:ext cx="748538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dm2reg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84A491-D1DF-4A15-8EC1-210D6C427084}"/>
              </a:ext>
            </a:extLst>
          </p:cNvPr>
          <p:cNvSpPr txBox="1"/>
          <p:nvPr/>
        </p:nvSpPr>
        <p:spPr>
          <a:xfrm>
            <a:off x="8242834" y="5676916"/>
            <a:ext cx="733086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we_dm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62" name="Elbow Connector 152">
            <a:extLst>
              <a:ext uri="{FF2B5EF4-FFF2-40B4-BE49-F238E27FC236}">
                <a16:creationId xmlns:a16="http://schemas.microsoft.com/office/drawing/2014/main" id="{95A681A7-5D04-4BFA-93EA-458BE8E8B0CE}"/>
              </a:ext>
            </a:extLst>
          </p:cNvPr>
          <p:cNvCxnSpPr>
            <a:cxnSpLocks/>
          </p:cNvCxnSpPr>
          <p:nvPr/>
        </p:nvCxnSpPr>
        <p:spPr>
          <a:xfrm flipV="1">
            <a:off x="8365203" y="2114515"/>
            <a:ext cx="624177" cy="2819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4" grpId="0"/>
      <p:bldP spid="26" grpId="0"/>
      <p:bldP spid="27" grpId="0"/>
      <p:bldP spid="39" grpId="0"/>
      <p:bldP spid="40" grpId="0" animBg="1"/>
      <p:bldP spid="47" grpId="0" animBg="1"/>
      <p:bldP spid="68" grpId="0" animBg="1"/>
      <p:bldP spid="71" grpId="0"/>
      <p:bldP spid="140" grpId="0" animBg="1"/>
      <p:bldP spid="141" grpId="0"/>
      <p:bldP spid="142" grpId="0"/>
      <p:bldP spid="143" grpId="0"/>
      <p:bldP spid="146" grpId="0"/>
      <p:bldP spid="148" grpId="0" animBg="1"/>
      <p:bldP spid="149" grpId="0"/>
      <p:bldP spid="159" grpId="0" animBg="1"/>
      <p:bldP spid="172" grpId="0"/>
      <p:bldP spid="173" grpId="0"/>
      <p:bldP spid="174" grpId="0"/>
      <p:bldP spid="175" grpId="0"/>
      <p:bldP spid="187" grpId="0" animBg="1"/>
      <p:bldP spid="28" grpId="0"/>
      <p:bldP spid="30" grpId="0"/>
      <p:bldP spid="32" grpId="0"/>
      <p:bldP spid="48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Elbow Connector 107"/>
          <p:cNvCxnSpPr>
            <a:cxnSpLocks/>
          </p:cNvCxnSpPr>
          <p:nvPr/>
        </p:nvCxnSpPr>
        <p:spPr>
          <a:xfrm>
            <a:off x="6562902" y="4224780"/>
            <a:ext cx="1627638" cy="576983"/>
          </a:xfrm>
          <a:prstGeom prst="bentConnector3">
            <a:avLst>
              <a:gd name="adj1" fmla="val 6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Datapath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29216" y="634046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26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218740" y="2669043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218740" y="26690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218740" y="31262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5218740" y="35834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218740" y="40406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5828340" y="34310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828340" y="39644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13" name="Rounded Rectangle 49"/>
          <p:cNvSpPr>
            <a:spLocks noChangeArrowheads="1"/>
          </p:cNvSpPr>
          <p:nvPr/>
        </p:nvSpPr>
        <p:spPr bwMode="auto">
          <a:xfrm>
            <a:off x="5294924" y="4802643"/>
            <a:ext cx="838216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14" name="Trapezoid 13"/>
          <p:cNvSpPr/>
          <p:nvPr/>
        </p:nvSpPr>
        <p:spPr bwMode="auto">
          <a:xfrm rot="5400000">
            <a:off x="6933240" y="3697743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352340" y="38882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7352340" y="35834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190540" y="3812043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8190540" y="3897770"/>
            <a:ext cx="685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8571540" y="419304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8190540" y="457245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8038140" y="46502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8038140" y="391046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6247440" y="5001082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209340" y="5097919"/>
            <a:ext cx="304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0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809540" y="4040643"/>
            <a:ext cx="381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Sum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8990640" y="4366883"/>
            <a:ext cx="53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Read Data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18740" y="3651712"/>
            <a:ext cx="4494181" cy="1413426"/>
            <a:chOff x="3178629" y="4091879"/>
            <a:chExt cx="3894957" cy="1224969"/>
          </a:xfrm>
        </p:grpSpPr>
        <p:cxnSp>
          <p:nvCxnSpPr>
            <p:cNvPr id="35" name="AutoShape 11"/>
            <p:cNvCxnSpPr>
              <a:cxnSpLocks noChangeShapeType="1"/>
            </p:cNvCxnSpPr>
            <p:nvPr/>
          </p:nvCxnSpPr>
          <p:spPr bwMode="auto">
            <a:xfrm>
              <a:off x="4169229" y="4091879"/>
              <a:ext cx="726440" cy="119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hape 127"/>
            <p:cNvCxnSpPr>
              <a:cxnSpLocks noChangeShapeType="1"/>
            </p:cNvCxnSpPr>
            <p:nvPr/>
          </p:nvCxnSpPr>
          <p:spPr bwMode="auto">
            <a:xfrm flipV="1">
              <a:off x="3971109" y="4801363"/>
              <a:ext cx="594360" cy="515485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1"/>
            <p:cNvCxnSpPr>
              <a:cxnSpLocks noChangeShapeType="1"/>
            </p:cNvCxnSpPr>
            <p:nvPr/>
          </p:nvCxnSpPr>
          <p:spPr bwMode="auto">
            <a:xfrm>
              <a:off x="5423989" y="4461821"/>
              <a:ext cx="330200" cy="82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hape 127"/>
            <p:cNvCxnSpPr>
              <a:cxnSpLocks noChangeShapeType="1"/>
              <a:stCxn id="47" idx="3"/>
              <a:endCxn id="10" idx="1"/>
            </p:cNvCxnSpPr>
            <p:nvPr/>
          </p:nvCxnSpPr>
          <p:spPr bwMode="auto">
            <a:xfrm flipH="1" flipV="1">
              <a:off x="3178629" y="4609002"/>
              <a:ext cx="3894957" cy="11197"/>
            </a:xfrm>
            <a:prstGeom prst="bentConnector5">
              <a:avLst>
                <a:gd name="adj1" fmla="val -5087"/>
                <a:gd name="adj2" fmla="val -11333669"/>
                <a:gd name="adj3" fmla="val 10508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6285540" y="48788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0" name="Flowchart: Terminator 39"/>
          <p:cNvSpPr/>
          <p:nvPr/>
        </p:nvSpPr>
        <p:spPr>
          <a:xfrm>
            <a:off x="6802615" y="407275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1" name="AutoShape 11"/>
          <p:cNvCxnSpPr>
            <a:cxnSpLocks noChangeShapeType="1"/>
          </p:cNvCxnSpPr>
          <p:nvPr/>
        </p:nvCxnSpPr>
        <p:spPr bwMode="auto">
          <a:xfrm>
            <a:off x="6368370" y="4210100"/>
            <a:ext cx="421254" cy="297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6562902" y="4854215"/>
            <a:ext cx="703141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alu_src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45" name="Straight Arrow Connector 44"/>
          <p:cNvCxnSpPr>
            <a:stCxn id="43" idx="0"/>
            <a:endCxn id="40" idx="2"/>
          </p:cNvCxnSpPr>
          <p:nvPr/>
        </p:nvCxnSpPr>
        <p:spPr>
          <a:xfrm flipV="1">
            <a:off x="6914473" y="4598532"/>
            <a:ext cx="1080" cy="255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owchart: Terminator 46"/>
          <p:cNvSpPr/>
          <p:nvPr/>
        </p:nvSpPr>
        <p:spPr>
          <a:xfrm>
            <a:off x="9487045" y="399842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21296" y="3396863"/>
            <a:ext cx="748538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dm2reg</a:t>
            </a:r>
          </a:p>
        </p:txBody>
      </p:sp>
      <p:cxnSp>
        <p:nvCxnSpPr>
          <p:cNvPr id="49" name="Straight Arrow Connector 48"/>
          <p:cNvCxnSpPr>
            <a:stCxn id="48" idx="2"/>
            <a:endCxn id="47" idx="0"/>
          </p:cNvCxnSpPr>
          <p:nvPr/>
        </p:nvCxnSpPr>
        <p:spPr>
          <a:xfrm>
            <a:off x="9595565" y="3702331"/>
            <a:ext cx="4418" cy="296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9028741" y="4394147"/>
            <a:ext cx="458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hape 127"/>
          <p:cNvCxnSpPr>
            <a:cxnSpLocks noChangeShapeType="1"/>
          </p:cNvCxnSpPr>
          <p:nvPr/>
        </p:nvCxnSpPr>
        <p:spPr bwMode="auto">
          <a:xfrm flipV="1">
            <a:off x="3528644" y="2844841"/>
            <a:ext cx="1676400" cy="632874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127"/>
          <p:cNvCxnSpPr>
            <a:cxnSpLocks noChangeShapeType="1"/>
          </p:cNvCxnSpPr>
          <p:nvPr/>
        </p:nvCxnSpPr>
        <p:spPr bwMode="auto">
          <a:xfrm>
            <a:off x="4366844" y="3467143"/>
            <a:ext cx="426563" cy="381704"/>
          </a:xfrm>
          <a:prstGeom prst="bentConnector3">
            <a:avLst>
              <a:gd name="adj1" fmla="val -1824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AutoShape 11"/>
          <p:cNvCxnSpPr>
            <a:cxnSpLocks noChangeShapeType="1"/>
          </p:cNvCxnSpPr>
          <p:nvPr/>
        </p:nvCxnSpPr>
        <p:spPr bwMode="auto">
          <a:xfrm>
            <a:off x="4366844" y="3249113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04"/>
          <p:cNvGrpSpPr>
            <a:grpSpLocks/>
          </p:cNvGrpSpPr>
          <p:nvPr/>
        </p:nvGrpSpPr>
        <p:grpSpPr bwMode="auto">
          <a:xfrm>
            <a:off x="2677798" y="2889712"/>
            <a:ext cx="1295400" cy="1371600"/>
            <a:chOff x="1447800" y="4191000"/>
            <a:chExt cx="685800" cy="990600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6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68" name="Rectangle 7"/>
          <p:cNvSpPr>
            <a:spLocks noChangeArrowheads="1"/>
          </p:cNvSpPr>
          <p:nvPr/>
        </p:nvSpPr>
        <p:spPr bwMode="auto">
          <a:xfrm rot="16200000">
            <a:off x="1552260" y="3331205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69" name="Straight Connector 24"/>
          <p:cNvCxnSpPr>
            <a:cxnSpLocks noChangeShapeType="1"/>
          </p:cNvCxnSpPr>
          <p:nvPr/>
        </p:nvCxnSpPr>
        <p:spPr bwMode="auto">
          <a:xfrm rot="16200000" flipH="1">
            <a:off x="19411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traight Connector 27"/>
          <p:cNvCxnSpPr>
            <a:cxnSpLocks noChangeShapeType="1"/>
          </p:cNvCxnSpPr>
          <p:nvPr/>
        </p:nvCxnSpPr>
        <p:spPr bwMode="auto">
          <a:xfrm rot="5400000">
            <a:off x="20173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1489651" y="2735842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72" name="Shape 31"/>
          <p:cNvCxnSpPr>
            <a:cxnSpLocks noChangeShapeType="1"/>
            <a:endCxn id="68" idx="3"/>
          </p:cNvCxnSpPr>
          <p:nvPr/>
        </p:nvCxnSpPr>
        <p:spPr bwMode="auto">
          <a:xfrm>
            <a:off x="1915004" y="2866323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11"/>
          <p:cNvCxnSpPr>
            <a:cxnSpLocks noChangeShapeType="1"/>
            <a:stCxn id="68" idx="2"/>
            <a:endCxn id="67" idx="1"/>
          </p:cNvCxnSpPr>
          <p:nvPr/>
        </p:nvCxnSpPr>
        <p:spPr bwMode="auto">
          <a:xfrm flipV="1">
            <a:off x="2192023" y="3464776"/>
            <a:ext cx="485775" cy="1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127"/>
          <p:cNvCxnSpPr>
            <a:cxnSpLocks noChangeShapeType="1"/>
            <a:endCxn id="13" idx="1"/>
          </p:cNvCxnSpPr>
          <p:nvPr/>
        </p:nvCxnSpPr>
        <p:spPr bwMode="auto">
          <a:xfrm rot="16200000" flipH="1">
            <a:off x="4205281" y="3979698"/>
            <a:ext cx="1238565" cy="940724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9" name="Group 128"/>
          <p:cNvGrpSpPr/>
          <p:nvPr/>
        </p:nvGrpSpPr>
        <p:grpSpPr>
          <a:xfrm>
            <a:off x="1903098" y="1812257"/>
            <a:ext cx="7312158" cy="1663410"/>
            <a:chOff x="1249889" y="2833470"/>
            <a:chExt cx="6337204" cy="1441622"/>
          </a:xfrm>
        </p:grpSpPr>
        <p:sp>
          <p:nvSpPr>
            <p:cNvPr id="112" name="Trapezoid 111"/>
            <p:cNvSpPr/>
            <p:nvPr/>
          </p:nvSpPr>
          <p:spPr bwMode="auto">
            <a:xfrm rot="5400000">
              <a:off x="6090920" y="3064610"/>
              <a:ext cx="990600" cy="528320"/>
            </a:xfrm>
            <a:prstGeom prst="trapezoid">
              <a:avLst>
                <a:gd name="adj" fmla="val 35946"/>
              </a:avLst>
            </a:prstGeom>
            <a:solidFill>
              <a:srgbClr val="4BACC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274320" anchor="ctr"/>
            <a:lstStyle/>
            <a:p>
              <a:pPr algn="ctr" defTabSz="52751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Adder</a:t>
              </a:r>
            </a:p>
          </p:txBody>
        </p:sp>
        <p:sp>
          <p:nvSpPr>
            <p:cNvPr id="113" name="Text Box 23"/>
            <p:cNvSpPr txBox="1">
              <a:spLocks noChangeArrowheads="1"/>
            </p:cNvSpPr>
            <p:nvPr/>
          </p:nvSpPr>
          <p:spPr bwMode="auto">
            <a:xfrm>
              <a:off x="6454140" y="3229711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Sum</a:t>
              </a:r>
            </a:p>
          </p:txBody>
        </p:sp>
        <p:sp>
          <p:nvSpPr>
            <p:cNvPr id="114" name="Text Box 23"/>
            <p:cNvSpPr txBox="1">
              <a:spLocks noChangeArrowheads="1"/>
            </p:cNvSpPr>
            <p:nvPr/>
          </p:nvSpPr>
          <p:spPr bwMode="auto">
            <a:xfrm>
              <a:off x="7048500" y="3248972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16" name="AutoShape 11"/>
            <p:cNvCxnSpPr>
              <a:cxnSpLocks noChangeShapeType="1"/>
            </p:cNvCxnSpPr>
            <p:nvPr/>
          </p:nvCxnSpPr>
          <p:spPr bwMode="auto">
            <a:xfrm>
              <a:off x="2486418" y="3168678"/>
              <a:ext cx="38356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" name="Text Box 23"/>
            <p:cNvSpPr txBox="1">
              <a:spLocks noChangeArrowheads="1"/>
            </p:cNvSpPr>
            <p:nvPr/>
          </p:nvSpPr>
          <p:spPr bwMode="auto">
            <a:xfrm>
              <a:off x="6322060" y="3420952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  </a:t>
              </a:r>
            </a:p>
          </p:txBody>
        </p:sp>
        <p:sp>
          <p:nvSpPr>
            <p:cNvPr id="119" name="Rounded Rectangle 49"/>
            <p:cNvSpPr>
              <a:spLocks noChangeArrowheads="1"/>
            </p:cNvSpPr>
            <p:nvPr/>
          </p:nvSpPr>
          <p:spPr bwMode="auto">
            <a:xfrm>
              <a:off x="5529580" y="3295750"/>
              <a:ext cx="594360" cy="462280"/>
            </a:xfrm>
            <a:prstGeom prst="roundRect">
              <a:avLst>
                <a:gd name="adj" fmla="val 50000"/>
              </a:avLst>
            </a:prstGeom>
            <a:solidFill>
              <a:srgbClr val="4BACC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 dirty="0">
                  <a:solidFill>
                    <a:prstClr val="black"/>
                  </a:solidFill>
                </a:rPr>
                <a:t>Shift Left 2</a:t>
              </a:r>
            </a:p>
          </p:txBody>
        </p:sp>
        <p:cxnSp>
          <p:nvCxnSpPr>
            <p:cNvPr id="120" name="AutoShape 11"/>
            <p:cNvCxnSpPr>
              <a:cxnSpLocks noChangeShapeType="1"/>
              <a:stCxn id="119" idx="3"/>
              <a:endCxn id="118" idx="1"/>
            </p:cNvCxnSpPr>
            <p:nvPr/>
          </p:nvCxnSpPr>
          <p:spPr bwMode="auto">
            <a:xfrm>
              <a:off x="6123940" y="3526890"/>
              <a:ext cx="198120" cy="40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Elbow Connector 127"/>
            <p:cNvCxnSpPr>
              <a:stCxn id="148" idx="3"/>
              <a:endCxn id="68" idx="0"/>
            </p:cNvCxnSpPr>
            <p:nvPr/>
          </p:nvCxnSpPr>
          <p:spPr>
            <a:xfrm flipH="1">
              <a:off x="1249889" y="2964201"/>
              <a:ext cx="6337204" cy="1310891"/>
            </a:xfrm>
            <a:prstGeom prst="bentConnector5">
              <a:avLst>
                <a:gd name="adj1" fmla="val -3607"/>
                <a:gd name="adj2" fmla="val -29790"/>
                <a:gd name="adj3" fmla="val 104569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Elbow Connector 129"/>
          <p:cNvCxnSpPr>
            <a:endCxn id="119" idx="1"/>
          </p:cNvCxnSpPr>
          <p:nvPr/>
        </p:nvCxnSpPr>
        <p:spPr>
          <a:xfrm rot="5400000" flipH="1" flipV="1">
            <a:off x="5722185" y="3365665"/>
            <a:ext cx="1872324" cy="365713"/>
          </a:xfrm>
          <a:prstGeom prst="bentConnector2">
            <a:avLst/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rapezoid 139"/>
          <p:cNvSpPr/>
          <p:nvPr/>
        </p:nvSpPr>
        <p:spPr bwMode="auto">
          <a:xfrm rot="5400000">
            <a:off x="2463626" y="1972818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2720262" y="17923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42" name="Text Box 23"/>
          <p:cNvSpPr txBox="1">
            <a:spLocks noChangeArrowheads="1"/>
          </p:cNvSpPr>
          <p:nvPr/>
        </p:nvSpPr>
        <p:spPr bwMode="auto">
          <a:xfrm>
            <a:off x="2720262" y="25289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43" name="Text Box 23"/>
          <p:cNvSpPr txBox="1">
            <a:spLocks noChangeArrowheads="1"/>
          </p:cNvSpPr>
          <p:nvPr/>
        </p:nvSpPr>
        <p:spPr bwMode="auto">
          <a:xfrm>
            <a:off x="3177462" y="213539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44" name="AutoShape 11"/>
          <p:cNvCxnSpPr>
            <a:cxnSpLocks noChangeShapeType="1"/>
          </p:cNvCxnSpPr>
          <p:nvPr/>
        </p:nvCxnSpPr>
        <p:spPr bwMode="auto">
          <a:xfrm>
            <a:off x="2415462" y="1944782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41"/>
          <p:cNvCxnSpPr>
            <a:cxnSpLocks noChangeShapeType="1"/>
            <a:endCxn id="142" idx="1"/>
          </p:cNvCxnSpPr>
          <p:nvPr/>
        </p:nvCxnSpPr>
        <p:spPr bwMode="auto">
          <a:xfrm rot="5400000" flipH="1" flipV="1">
            <a:off x="2123340" y="2871864"/>
            <a:ext cx="812844" cy="380999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" name="Text Box 23"/>
          <p:cNvSpPr txBox="1">
            <a:spLocks noChangeArrowheads="1"/>
          </p:cNvSpPr>
          <p:nvPr/>
        </p:nvSpPr>
        <p:spPr bwMode="auto">
          <a:xfrm>
            <a:off x="2186862" y="1792383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48" name="Flowchart: Terminator 147"/>
          <p:cNvSpPr/>
          <p:nvPr/>
        </p:nvSpPr>
        <p:spPr>
          <a:xfrm>
            <a:off x="8989380" y="1700211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53" name="Elbow Connector 152"/>
          <p:cNvCxnSpPr>
            <a:cxnSpLocks/>
            <a:stCxn id="113" idx="3"/>
          </p:cNvCxnSpPr>
          <p:nvPr/>
        </p:nvCxnSpPr>
        <p:spPr>
          <a:xfrm flipV="1">
            <a:off x="8365203" y="2114515"/>
            <a:ext cx="624177" cy="2819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cxnSpLocks/>
          </p:cNvCxnSpPr>
          <p:nvPr/>
        </p:nvCxnSpPr>
        <p:spPr>
          <a:xfrm flipV="1">
            <a:off x="7028491" y="1775686"/>
            <a:ext cx="1962149" cy="416158"/>
          </a:xfrm>
          <a:prstGeom prst="bentConnector3">
            <a:avLst>
              <a:gd name="adj1" fmla="val 162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Flowchart: Terminator 158"/>
          <p:cNvSpPr/>
          <p:nvPr/>
        </p:nvSpPr>
        <p:spPr>
          <a:xfrm>
            <a:off x="4814725" y="346839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555962" y="4242458"/>
            <a:ext cx="73212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reg_dst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61" name="Straight Arrow Connector 160"/>
          <p:cNvCxnSpPr>
            <a:cxnSpLocks/>
            <a:stCxn id="160" idx="0"/>
            <a:endCxn id="159" idx="2"/>
          </p:cNvCxnSpPr>
          <p:nvPr/>
        </p:nvCxnSpPr>
        <p:spPr>
          <a:xfrm flipV="1">
            <a:off x="4922024" y="3994172"/>
            <a:ext cx="5639" cy="248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cxnSpLocks/>
          </p:cNvCxnSpPr>
          <p:nvPr/>
        </p:nvCxnSpPr>
        <p:spPr>
          <a:xfrm rot="16200000" flipH="1">
            <a:off x="4494560" y="3264920"/>
            <a:ext cx="320902" cy="306174"/>
          </a:xfrm>
          <a:prstGeom prst="bentConnector3">
            <a:avLst>
              <a:gd name="adj1" fmla="val 99470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4301971" y="2554146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[25-21]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96537" y="294156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[20-16]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75256" y="357759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[15-11]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318034" y="4762873"/>
            <a:ext cx="579005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[15-0]</a:t>
            </a:r>
          </a:p>
        </p:txBody>
      </p:sp>
      <p:sp>
        <p:nvSpPr>
          <p:cNvPr id="3" name="Flowchart: Delay 2"/>
          <p:cNvSpPr/>
          <p:nvPr/>
        </p:nvSpPr>
        <p:spPr>
          <a:xfrm>
            <a:off x="8503293" y="3072311"/>
            <a:ext cx="387847" cy="247578"/>
          </a:xfrm>
          <a:prstGeom prst="flowChartDelay">
            <a:avLst/>
          </a:prstGeom>
          <a:ln w="38100">
            <a:solidFill>
              <a:srgbClr val="036DB7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5" name="Elbow Connector 24"/>
          <p:cNvCxnSpPr>
            <a:stCxn id="3" idx="3"/>
            <a:endCxn id="148" idx="2"/>
          </p:cNvCxnSpPr>
          <p:nvPr/>
        </p:nvCxnSpPr>
        <p:spPr>
          <a:xfrm flipV="1">
            <a:off x="8891141" y="2225991"/>
            <a:ext cx="211178" cy="97010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3"/>
          </p:cNvCxnSpPr>
          <p:nvPr/>
        </p:nvCxnSpPr>
        <p:spPr>
          <a:xfrm flipV="1">
            <a:off x="7809540" y="3243421"/>
            <a:ext cx="693747" cy="466982"/>
          </a:xfrm>
          <a:prstGeom prst="bentConnector3">
            <a:avLst>
              <a:gd name="adj1" fmla="val 14303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214250" y="3128126"/>
            <a:ext cx="302788" cy="83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553777" y="2939656"/>
            <a:ext cx="693716" cy="30546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0070C0"/>
                </a:solidFill>
                <a:latin typeface="Calibri"/>
              </a:rPr>
              <a:t>Branch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42834" y="5676916"/>
            <a:ext cx="733086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we_dm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01" name="Straight Arrow Connector 100"/>
          <p:cNvCxnSpPr>
            <a:cxnSpLocks/>
            <a:stCxn id="100" idx="0"/>
            <a:endCxn id="17" idx="2"/>
          </p:cNvCxnSpPr>
          <p:nvPr/>
        </p:nvCxnSpPr>
        <p:spPr>
          <a:xfrm flipV="1">
            <a:off x="8609377" y="5440808"/>
            <a:ext cx="263" cy="236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5394124" y="2235717"/>
            <a:ext cx="776566" cy="457605"/>
            <a:chOff x="4826706" y="3210208"/>
            <a:chExt cx="673024" cy="396591"/>
          </a:xfrm>
        </p:grpSpPr>
        <p:sp>
          <p:nvSpPr>
            <p:cNvPr id="104" name="Text Box 23"/>
            <p:cNvSpPr txBox="1">
              <a:spLocks noChangeArrowheads="1"/>
            </p:cNvSpPr>
            <p:nvPr/>
          </p:nvSpPr>
          <p:spPr bwMode="auto">
            <a:xfrm>
              <a:off x="4826706" y="3210208"/>
              <a:ext cx="673024" cy="26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rIns="45720"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385" b="1" dirty="0" err="1">
                  <a:solidFill>
                    <a:srgbClr val="FF0000"/>
                  </a:solidFill>
                  <a:latin typeface="Calibri"/>
                </a:rPr>
                <a:t>we_reg</a:t>
              </a:r>
              <a:endParaRPr lang="en-US" sz="1385" b="1" dirty="0">
                <a:solidFill>
                  <a:srgbClr val="FF0000"/>
                </a:solidFill>
                <a:latin typeface="Calibri"/>
              </a:endParaRPr>
            </a:p>
          </p:txBody>
        </p:sp>
        <p:cxnSp>
          <p:nvCxnSpPr>
            <p:cNvPr id="105" name="AutoShape 11"/>
            <p:cNvCxnSpPr>
              <a:cxnSpLocks noChangeShapeType="1"/>
              <a:stCxn id="104" idx="2"/>
            </p:cNvCxnSpPr>
            <p:nvPr/>
          </p:nvCxnSpPr>
          <p:spPr bwMode="auto">
            <a:xfrm>
              <a:off x="5163218" y="3474947"/>
              <a:ext cx="6312" cy="13185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6" name="TextBox 105"/>
          <p:cNvSpPr txBox="1"/>
          <p:nvPr/>
        </p:nvSpPr>
        <p:spPr>
          <a:xfrm>
            <a:off x="7134829" y="4663709"/>
            <a:ext cx="739305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alu_ctrl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07" name="Straight Arrow Connector 106"/>
          <p:cNvCxnSpPr>
            <a:cxnSpLocks/>
            <a:stCxn id="106" idx="0"/>
            <a:endCxn id="14" idx="3"/>
          </p:cNvCxnSpPr>
          <p:nvPr/>
        </p:nvCxnSpPr>
        <p:spPr>
          <a:xfrm flipV="1">
            <a:off x="7504482" y="4464480"/>
            <a:ext cx="258" cy="1992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9939F8D-E619-4E9D-9DBC-9D440DC0DB1A}"/>
              </a:ext>
            </a:extLst>
          </p:cNvPr>
          <p:cNvGrpSpPr/>
          <p:nvPr/>
        </p:nvGrpSpPr>
        <p:grpSpPr>
          <a:xfrm>
            <a:off x="4669547" y="2361083"/>
            <a:ext cx="1066800" cy="457200"/>
            <a:chOff x="1203960" y="3817254"/>
            <a:chExt cx="924560" cy="396240"/>
          </a:xfrm>
        </p:grpSpPr>
        <p:cxnSp>
          <p:nvCxnSpPr>
            <p:cNvPr id="111" name="Straight Connector 24">
              <a:extLst>
                <a:ext uri="{FF2B5EF4-FFF2-40B4-BE49-F238E27FC236}">
                  <a16:creationId xmlns:a16="http://schemas.microsoft.com/office/drawing/2014/main" id="{FAA1A606-CD5C-4FEE-A6B8-3115D3A5E7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Straight Connector 27">
              <a:extLst>
                <a:ext uri="{FF2B5EF4-FFF2-40B4-BE49-F238E27FC236}">
                  <a16:creationId xmlns:a16="http://schemas.microsoft.com/office/drawing/2014/main" id="{787872E2-93B9-4460-91B9-37D69E1B29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" name="Text Box 22">
              <a:extLst>
                <a:ext uri="{FF2B5EF4-FFF2-40B4-BE49-F238E27FC236}">
                  <a16:creationId xmlns:a16="http://schemas.microsoft.com/office/drawing/2014/main" id="{848E67FF-DD30-4B8D-9F47-007A1E9DD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21" name="Shape 31">
              <a:extLst>
                <a:ext uri="{FF2B5EF4-FFF2-40B4-BE49-F238E27FC236}">
                  <a16:creationId xmlns:a16="http://schemas.microsoft.com/office/drawing/2014/main" id="{3DAC190C-7D10-4465-AD48-9397D73CDD6D}"/>
                </a:ext>
              </a:extLst>
            </p:cNvPr>
            <p:cNvCxnSpPr>
              <a:cxnSpLocks noChangeShapeType="1"/>
              <a:stCxn id="117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2297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BC282A4-AE34-492E-9C8E-241C4A4D9757}"/>
              </a:ext>
            </a:extLst>
          </p:cNvPr>
          <p:cNvGrpSpPr/>
          <p:nvPr/>
        </p:nvGrpSpPr>
        <p:grpSpPr>
          <a:xfrm>
            <a:off x="8292367" y="3469274"/>
            <a:ext cx="533400" cy="490051"/>
            <a:chOff x="1812534" y="3788783"/>
            <a:chExt cx="462280" cy="424711"/>
          </a:xfrm>
        </p:grpSpPr>
        <p:cxnSp>
          <p:nvCxnSpPr>
            <p:cNvPr id="136" name="Straight Connector 24">
              <a:extLst>
                <a:ext uri="{FF2B5EF4-FFF2-40B4-BE49-F238E27FC236}">
                  <a16:creationId xmlns:a16="http://schemas.microsoft.com/office/drawing/2014/main" id="{0FEA3ECA-ED0E-4016-BD27-42AD5A6F2C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27">
              <a:extLst>
                <a:ext uri="{FF2B5EF4-FFF2-40B4-BE49-F238E27FC236}">
                  <a16:creationId xmlns:a16="http://schemas.microsoft.com/office/drawing/2014/main" id="{56056E06-61BC-4158-9639-747D351217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Text Box 22">
              <a:extLst>
                <a:ext uri="{FF2B5EF4-FFF2-40B4-BE49-F238E27FC236}">
                  <a16:creationId xmlns:a16="http://schemas.microsoft.com/office/drawing/2014/main" id="{5C0B7244-EFED-4810-8BFA-D8BB61DB8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34" y="3788783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39" name="Shape 31">
              <a:extLst>
                <a:ext uri="{FF2B5EF4-FFF2-40B4-BE49-F238E27FC236}">
                  <a16:creationId xmlns:a16="http://schemas.microsoft.com/office/drawing/2014/main" id="{3714AC84-E8F9-430F-A370-708788429C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10854" y="3997762"/>
              <a:ext cx="151492" cy="89806"/>
            </a:xfrm>
            <a:prstGeom prst="bentConnector3">
              <a:avLst>
                <a:gd name="adj1" fmla="val 99042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47" name="AutoShape 11">
            <a:extLst>
              <a:ext uri="{FF2B5EF4-FFF2-40B4-BE49-F238E27FC236}">
                <a16:creationId xmlns:a16="http://schemas.microsoft.com/office/drawing/2014/main" id="{35E08AFB-E5C7-484D-B964-1053B12C83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29840" y="4335959"/>
            <a:ext cx="172825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Elbow Connector 60">
            <a:extLst>
              <a:ext uri="{FF2B5EF4-FFF2-40B4-BE49-F238E27FC236}">
                <a16:creationId xmlns:a16="http://schemas.microsoft.com/office/drawing/2014/main" id="{D4A00018-A392-42A3-9C2C-BDB8EF28D8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5679" y="3355003"/>
            <a:ext cx="115723" cy="1487002"/>
          </a:xfrm>
          <a:prstGeom prst="bentConnector4">
            <a:avLst>
              <a:gd name="adj1" fmla="val -482879"/>
              <a:gd name="adj2" fmla="val 77331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AutoShape 11">
            <a:extLst>
              <a:ext uri="{FF2B5EF4-FFF2-40B4-BE49-F238E27FC236}">
                <a16:creationId xmlns:a16="http://schemas.microsoft.com/office/drawing/2014/main" id="{65A5D624-2063-4883-900E-71CAC204EE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594" y="3783469"/>
            <a:ext cx="1803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2786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Datapath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65156" y="633003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27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218740" y="2669043"/>
            <a:ext cx="1143000" cy="2057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>
                <a:solidFill>
                  <a:prstClr val="black"/>
                </a:solidFill>
              </a:rPr>
              <a:t>Register File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5218740" y="26690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1 #</a:t>
            </a:r>
          </a:p>
        </p:txBody>
      </p:sp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218740" y="31262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2 #</a:t>
            </a:r>
          </a:p>
        </p:txBody>
      </p:sp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5218740" y="35834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Reg. #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218740" y="4040643"/>
            <a:ext cx="762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5828340" y="34310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1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828340" y="3964443"/>
            <a:ext cx="5334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</a:t>
            </a:r>
            <a:br>
              <a:rPr lang="en-US" sz="1050" dirty="0">
                <a:solidFill>
                  <a:prstClr val="black"/>
                </a:solidFill>
                <a:latin typeface="Arial" charset="0"/>
              </a:rPr>
            </a:br>
            <a:r>
              <a:rPr lang="en-US" sz="1050" dirty="0">
                <a:solidFill>
                  <a:prstClr val="black"/>
                </a:solidFill>
                <a:latin typeface="Arial" charset="0"/>
              </a:rPr>
              <a:t>data 2</a:t>
            </a:r>
          </a:p>
        </p:txBody>
      </p:sp>
      <p:sp>
        <p:nvSpPr>
          <p:cNvPr id="13" name="Rounded Rectangle 49"/>
          <p:cNvSpPr>
            <a:spLocks noChangeArrowheads="1"/>
          </p:cNvSpPr>
          <p:nvPr/>
        </p:nvSpPr>
        <p:spPr bwMode="auto">
          <a:xfrm>
            <a:off x="5294924" y="4802643"/>
            <a:ext cx="838216" cy="533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>
                <a:solidFill>
                  <a:prstClr val="black"/>
                </a:solidFill>
              </a:rPr>
              <a:t>Sign Extend</a:t>
            </a:r>
          </a:p>
        </p:txBody>
      </p:sp>
      <p:sp>
        <p:nvSpPr>
          <p:cNvPr id="14" name="Trapezoid 13"/>
          <p:cNvSpPr/>
          <p:nvPr/>
        </p:nvSpPr>
        <p:spPr bwMode="auto">
          <a:xfrm rot="5400000">
            <a:off x="6933240" y="3697743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7352340" y="38882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7352340" y="3583445"/>
            <a:ext cx="4572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190540" y="3812043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8190540" y="3897770"/>
            <a:ext cx="6858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8571540" y="419304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8190540" y="457245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8038140" y="46502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8038140" y="391046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" name="Straight Connector 253"/>
          <p:cNvCxnSpPr>
            <a:cxnSpLocks noChangeShapeType="1"/>
          </p:cNvCxnSpPr>
          <p:nvPr/>
        </p:nvCxnSpPr>
        <p:spPr bwMode="auto">
          <a:xfrm rot="5400000" flipH="1" flipV="1">
            <a:off x="6247440" y="5001082"/>
            <a:ext cx="152400" cy="762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209340" y="5097919"/>
            <a:ext cx="304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7809540" y="4040643"/>
            <a:ext cx="381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Sum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8990640" y="4366883"/>
            <a:ext cx="53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Read Data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218740" y="3651712"/>
            <a:ext cx="4494181" cy="1413426"/>
            <a:chOff x="3178629" y="4091879"/>
            <a:chExt cx="3894957" cy="1224969"/>
          </a:xfrm>
        </p:grpSpPr>
        <p:cxnSp>
          <p:nvCxnSpPr>
            <p:cNvPr id="35" name="AutoShape 11"/>
            <p:cNvCxnSpPr>
              <a:cxnSpLocks noChangeShapeType="1"/>
            </p:cNvCxnSpPr>
            <p:nvPr/>
          </p:nvCxnSpPr>
          <p:spPr bwMode="auto">
            <a:xfrm>
              <a:off x="4169229" y="4091879"/>
              <a:ext cx="726440" cy="119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hape 127"/>
            <p:cNvCxnSpPr>
              <a:cxnSpLocks noChangeShapeType="1"/>
            </p:cNvCxnSpPr>
            <p:nvPr/>
          </p:nvCxnSpPr>
          <p:spPr bwMode="auto">
            <a:xfrm flipV="1">
              <a:off x="3971109" y="4801363"/>
              <a:ext cx="594360" cy="515485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1"/>
            <p:cNvCxnSpPr>
              <a:cxnSpLocks noChangeShapeType="1"/>
            </p:cNvCxnSpPr>
            <p:nvPr/>
          </p:nvCxnSpPr>
          <p:spPr bwMode="auto">
            <a:xfrm>
              <a:off x="5423989" y="4461821"/>
              <a:ext cx="330200" cy="82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hape 127"/>
            <p:cNvCxnSpPr>
              <a:cxnSpLocks noChangeShapeType="1"/>
              <a:stCxn id="47" idx="3"/>
              <a:endCxn id="10" idx="1"/>
            </p:cNvCxnSpPr>
            <p:nvPr/>
          </p:nvCxnSpPr>
          <p:spPr bwMode="auto">
            <a:xfrm flipH="1" flipV="1">
              <a:off x="3178629" y="4609002"/>
              <a:ext cx="3894957" cy="11197"/>
            </a:xfrm>
            <a:prstGeom prst="bentConnector5">
              <a:avLst>
                <a:gd name="adj1" fmla="val -5087"/>
                <a:gd name="adj2" fmla="val -11309094"/>
                <a:gd name="adj3" fmla="val 10508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6285540" y="487884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0" name="Flowchart: Terminator 39"/>
          <p:cNvSpPr/>
          <p:nvPr/>
        </p:nvSpPr>
        <p:spPr>
          <a:xfrm>
            <a:off x="6802615" y="407275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1" name="AutoShape 11"/>
          <p:cNvCxnSpPr>
            <a:cxnSpLocks noChangeShapeType="1"/>
          </p:cNvCxnSpPr>
          <p:nvPr/>
        </p:nvCxnSpPr>
        <p:spPr bwMode="auto">
          <a:xfrm>
            <a:off x="6368370" y="4210100"/>
            <a:ext cx="421254" cy="297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11"/>
          <p:cNvCxnSpPr>
            <a:cxnSpLocks noChangeShapeType="1"/>
          </p:cNvCxnSpPr>
          <p:nvPr/>
        </p:nvCxnSpPr>
        <p:spPr bwMode="auto">
          <a:xfrm>
            <a:off x="7029840" y="4335959"/>
            <a:ext cx="172825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3364678" y="5215059"/>
            <a:ext cx="703141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alu_src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7" name="Flowchart: Terminator 46"/>
          <p:cNvSpPr/>
          <p:nvPr/>
        </p:nvSpPr>
        <p:spPr>
          <a:xfrm>
            <a:off x="9487045" y="399842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57430" y="5677385"/>
            <a:ext cx="748538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dm2reg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9028741" y="4394147"/>
            <a:ext cx="4583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cxnSpLocks/>
            <a:stCxn id="26" idx="0"/>
          </p:cNvCxnSpPr>
          <p:nvPr/>
        </p:nvCxnSpPr>
        <p:spPr>
          <a:xfrm rot="16200000" flipH="1">
            <a:off x="8685679" y="3355003"/>
            <a:ext cx="115723" cy="1487002"/>
          </a:xfrm>
          <a:prstGeom prst="bentConnector4">
            <a:avLst>
              <a:gd name="adj1" fmla="val -482879"/>
              <a:gd name="adj2" fmla="val 77331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hape 127"/>
          <p:cNvCxnSpPr>
            <a:cxnSpLocks noChangeShapeType="1"/>
          </p:cNvCxnSpPr>
          <p:nvPr/>
        </p:nvCxnSpPr>
        <p:spPr bwMode="auto">
          <a:xfrm flipV="1">
            <a:off x="3528644" y="2844841"/>
            <a:ext cx="1676400" cy="632874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hape 127"/>
          <p:cNvCxnSpPr>
            <a:cxnSpLocks noChangeShapeType="1"/>
          </p:cNvCxnSpPr>
          <p:nvPr/>
        </p:nvCxnSpPr>
        <p:spPr bwMode="auto">
          <a:xfrm>
            <a:off x="4366844" y="3467143"/>
            <a:ext cx="426563" cy="381704"/>
          </a:xfrm>
          <a:prstGeom prst="bentConnector3">
            <a:avLst>
              <a:gd name="adj1" fmla="val -1824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AutoShape 11"/>
          <p:cNvCxnSpPr>
            <a:cxnSpLocks noChangeShapeType="1"/>
          </p:cNvCxnSpPr>
          <p:nvPr/>
        </p:nvCxnSpPr>
        <p:spPr bwMode="auto">
          <a:xfrm>
            <a:off x="4366844" y="3249113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104"/>
          <p:cNvGrpSpPr>
            <a:grpSpLocks/>
          </p:cNvGrpSpPr>
          <p:nvPr/>
        </p:nvGrpSpPr>
        <p:grpSpPr bwMode="auto">
          <a:xfrm>
            <a:off x="2677798" y="2889712"/>
            <a:ext cx="1295400" cy="1371600"/>
            <a:chOff x="1447800" y="4191000"/>
            <a:chExt cx="685800" cy="990600"/>
          </a:xfrm>
        </p:grpSpPr>
        <p:sp>
          <p:nvSpPr>
            <p:cNvPr id="65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6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68" name="Rectangle 7"/>
          <p:cNvSpPr>
            <a:spLocks noChangeArrowheads="1"/>
          </p:cNvSpPr>
          <p:nvPr/>
        </p:nvSpPr>
        <p:spPr bwMode="auto">
          <a:xfrm rot="16200000">
            <a:off x="1552260" y="3331205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69" name="Straight Connector 24"/>
          <p:cNvCxnSpPr>
            <a:cxnSpLocks noChangeShapeType="1"/>
          </p:cNvCxnSpPr>
          <p:nvPr/>
        </p:nvCxnSpPr>
        <p:spPr bwMode="auto">
          <a:xfrm rot="16200000" flipH="1">
            <a:off x="19411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Straight Connector 27"/>
          <p:cNvCxnSpPr>
            <a:cxnSpLocks noChangeShapeType="1"/>
          </p:cNvCxnSpPr>
          <p:nvPr/>
        </p:nvCxnSpPr>
        <p:spPr bwMode="auto">
          <a:xfrm rot="5400000">
            <a:off x="2017397" y="3018467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22"/>
          <p:cNvSpPr txBox="1">
            <a:spLocks noChangeArrowheads="1"/>
          </p:cNvSpPr>
          <p:nvPr/>
        </p:nvSpPr>
        <p:spPr bwMode="auto">
          <a:xfrm>
            <a:off x="1489651" y="2735842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72" name="Shape 31"/>
          <p:cNvCxnSpPr>
            <a:cxnSpLocks noChangeShapeType="1"/>
            <a:endCxn id="68" idx="3"/>
          </p:cNvCxnSpPr>
          <p:nvPr/>
        </p:nvCxnSpPr>
        <p:spPr bwMode="auto">
          <a:xfrm>
            <a:off x="1915004" y="2866323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11"/>
          <p:cNvCxnSpPr>
            <a:cxnSpLocks noChangeShapeType="1"/>
            <a:stCxn id="68" idx="2"/>
            <a:endCxn id="67" idx="1"/>
          </p:cNvCxnSpPr>
          <p:nvPr/>
        </p:nvCxnSpPr>
        <p:spPr bwMode="auto">
          <a:xfrm flipV="1">
            <a:off x="2192023" y="3464776"/>
            <a:ext cx="485775" cy="1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Shape 127"/>
          <p:cNvCxnSpPr>
            <a:cxnSpLocks noChangeShapeType="1"/>
            <a:endCxn id="13" idx="1"/>
          </p:cNvCxnSpPr>
          <p:nvPr/>
        </p:nvCxnSpPr>
        <p:spPr bwMode="auto">
          <a:xfrm rot="16200000" flipH="1">
            <a:off x="4205281" y="3979698"/>
            <a:ext cx="1238565" cy="940724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9" name="Group 128"/>
          <p:cNvGrpSpPr/>
          <p:nvPr/>
        </p:nvGrpSpPr>
        <p:grpSpPr>
          <a:xfrm>
            <a:off x="1903098" y="1812257"/>
            <a:ext cx="7312158" cy="1663410"/>
            <a:chOff x="1249889" y="2833470"/>
            <a:chExt cx="6337204" cy="1441622"/>
          </a:xfrm>
        </p:grpSpPr>
        <p:sp>
          <p:nvSpPr>
            <p:cNvPr id="112" name="Trapezoid 111"/>
            <p:cNvSpPr/>
            <p:nvPr/>
          </p:nvSpPr>
          <p:spPr bwMode="auto">
            <a:xfrm rot="5400000">
              <a:off x="6090920" y="3064610"/>
              <a:ext cx="990600" cy="528320"/>
            </a:xfrm>
            <a:prstGeom prst="trapezoid">
              <a:avLst>
                <a:gd name="adj" fmla="val 35946"/>
              </a:avLst>
            </a:prstGeom>
            <a:solidFill>
              <a:srgbClr val="4BACC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274320" anchor="ctr"/>
            <a:lstStyle/>
            <a:p>
              <a:pPr algn="ctr" defTabSz="52751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Adder</a:t>
              </a:r>
            </a:p>
          </p:txBody>
        </p:sp>
        <p:sp>
          <p:nvSpPr>
            <p:cNvPr id="113" name="Text Box 23"/>
            <p:cNvSpPr txBox="1">
              <a:spLocks noChangeArrowheads="1"/>
            </p:cNvSpPr>
            <p:nvPr/>
          </p:nvSpPr>
          <p:spPr bwMode="auto">
            <a:xfrm>
              <a:off x="6454140" y="3229711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Sum</a:t>
              </a:r>
            </a:p>
          </p:txBody>
        </p:sp>
        <p:sp>
          <p:nvSpPr>
            <p:cNvPr id="114" name="Text Box 23"/>
            <p:cNvSpPr txBox="1">
              <a:spLocks noChangeArrowheads="1"/>
            </p:cNvSpPr>
            <p:nvPr/>
          </p:nvSpPr>
          <p:spPr bwMode="auto">
            <a:xfrm>
              <a:off x="7048500" y="3248972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16" name="AutoShape 11"/>
            <p:cNvCxnSpPr>
              <a:cxnSpLocks noChangeShapeType="1"/>
            </p:cNvCxnSpPr>
            <p:nvPr/>
          </p:nvCxnSpPr>
          <p:spPr bwMode="auto">
            <a:xfrm>
              <a:off x="2486418" y="3168678"/>
              <a:ext cx="38356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" name="Text Box 23"/>
            <p:cNvSpPr txBox="1">
              <a:spLocks noChangeArrowheads="1"/>
            </p:cNvSpPr>
            <p:nvPr/>
          </p:nvSpPr>
          <p:spPr bwMode="auto">
            <a:xfrm>
              <a:off x="6322060" y="3420952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  </a:t>
              </a:r>
            </a:p>
          </p:txBody>
        </p:sp>
        <p:sp>
          <p:nvSpPr>
            <p:cNvPr id="119" name="Rounded Rectangle 49"/>
            <p:cNvSpPr>
              <a:spLocks noChangeArrowheads="1"/>
            </p:cNvSpPr>
            <p:nvPr/>
          </p:nvSpPr>
          <p:spPr bwMode="auto">
            <a:xfrm>
              <a:off x="5529580" y="3295750"/>
              <a:ext cx="594360" cy="462280"/>
            </a:xfrm>
            <a:prstGeom prst="roundRect">
              <a:avLst>
                <a:gd name="adj" fmla="val 50000"/>
              </a:avLst>
            </a:prstGeom>
            <a:solidFill>
              <a:srgbClr val="4BACC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 dirty="0">
                  <a:solidFill>
                    <a:prstClr val="black"/>
                  </a:solidFill>
                </a:rPr>
                <a:t>Shift Left 2</a:t>
              </a:r>
            </a:p>
          </p:txBody>
        </p:sp>
        <p:cxnSp>
          <p:nvCxnSpPr>
            <p:cNvPr id="120" name="AutoShape 11"/>
            <p:cNvCxnSpPr>
              <a:cxnSpLocks noChangeShapeType="1"/>
              <a:stCxn id="119" idx="3"/>
              <a:endCxn id="118" idx="1"/>
            </p:cNvCxnSpPr>
            <p:nvPr/>
          </p:nvCxnSpPr>
          <p:spPr bwMode="auto">
            <a:xfrm>
              <a:off x="6123940" y="3526890"/>
              <a:ext cx="198120" cy="40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Elbow Connector 127"/>
            <p:cNvCxnSpPr>
              <a:stCxn id="148" idx="3"/>
              <a:endCxn id="68" idx="0"/>
            </p:cNvCxnSpPr>
            <p:nvPr/>
          </p:nvCxnSpPr>
          <p:spPr>
            <a:xfrm flipH="1">
              <a:off x="1249889" y="2964201"/>
              <a:ext cx="6337204" cy="1310891"/>
            </a:xfrm>
            <a:prstGeom prst="bentConnector5">
              <a:avLst>
                <a:gd name="adj1" fmla="val -3607"/>
                <a:gd name="adj2" fmla="val -29790"/>
                <a:gd name="adj3" fmla="val 104569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Elbow Connector 129"/>
          <p:cNvCxnSpPr>
            <a:endCxn id="119" idx="1"/>
          </p:cNvCxnSpPr>
          <p:nvPr/>
        </p:nvCxnSpPr>
        <p:spPr>
          <a:xfrm rot="5400000" flipH="1" flipV="1">
            <a:off x="5722185" y="3365665"/>
            <a:ext cx="1872324" cy="365713"/>
          </a:xfrm>
          <a:prstGeom prst="bentConnector2">
            <a:avLst/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rapezoid 139"/>
          <p:cNvSpPr/>
          <p:nvPr/>
        </p:nvSpPr>
        <p:spPr bwMode="auto">
          <a:xfrm rot="5400000">
            <a:off x="2463626" y="1972818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2720262" y="17923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42" name="Text Box 23"/>
          <p:cNvSpPr txBox="1">
            <a:spLocks noChangeArrowheads="1"/>
          </p:cNvSpPr>
          <p:nvPr/>
        </p:nvSpPr>
        <p:spPr bwMode="auto">
          <a:xfrm>
            <a:off x="2720262" y="2528983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43" name="Text Box 23"/>
          <p:cNvSpPr txBox="1">
            <a:spLocks noChangeArrowheads="1"/>
          </p:cNvSpPr>
          <p:nvPr/>
        </p:nvSpPr>
        <p:spPr bwMode="auto">
          <a:xfrm>
            <a:off x="3177462" y="2135399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44" name="AutoShape 11"/>
          <p:cNvCxnSpPr>
            <a:cxnSpLocks noChangeShapeType="1"/>
          </p:cNvCxnSpPr>
          <p:nvPr/>
        </p:nvCxnSpPr>
        <p:spPr bwMode="auto">
          <a:xfrm>
            <a:off x="2415462" y="1944782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Shape 41"/>
          <p:cNvCxnSpPr>
            <a:cxnSpLocks noChangeShapeType="1"/>
            <a:endCxn id="142" idx="1"/>
          </p:cNvCxnSpPr>
          <p:nvPr/>
        </p:nvCxnSpPr>
        <p:spPr bwMode="auto">
          <a:xfrm rot="5400000" flipH="1" flipV="1">
            <a:off x="2123340" y="2871864"/>
            <a:ext cx="812844" cy="380999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6" name="Text Box 23"/>
          <p:cNvSpPr txBox="1">
            <a:spLocks noChangeArrowheads="1"/>
          </p:cNvSpPr>
          <p:nvPr/>
        </p:nvSpPr>
        <p:spPr bwMode="auto">
          <a:xfrm>
            <a:off x="2186862" y="1792383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48" name="Flowchart: Terminator 147"/>
          <p:cNvSpPr/>
          <p:nvPr/>
        </p:nvSpPr>
        <p:spPr>
          <a:xfrm>
            <a:off x="8989380" y="1700211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53" name="Elbow Connector 152"/>
          <p:cNvCxnSpPr>
            <a:cxnSpLocks/>
          </p:cNvCxnSpPr>
          <p:nvPr/>
        </p:nvCxnSpPr>
        <p:spPr>
          <a:xfrm flipV="1">
            <a:off x="8365203" y="2108663"/>
            <a:ext cx="624177" cy="28775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cxnSpLocks/>
          </p:cNvCxnSpPr>
          <p:nvPr/>
        </p:nvCxnSpPr>
        <p:spPr>
          <a:xfrm flipV="1">
            <a:off x="7028491" y="1784317"/>
            <a:ext cx="1968239" cy="400349"/>
          </a:xfrm>
          <a:prstGeom prst="bentConnector3">
            <a:avLst>
              <a:gd name="adj1" fmla="val -329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Flowchart: Terminator 158"/>
          <p:cNvSpPr/>
          <p:nvPr/>
        </p:nvSpPr>
        <p:spPr>
          <a:xfrm>
            <a:off x="4814725" y="3468392"/>
            <a:ext cx="225876" cy="525780"/>
          </a:xfrm>
          <a:prstGeom prst="flowChartTerminator">
            <a:avLst/>
          </a:prstGeom>
          <a:solidFill>
            <a:srgbClr val="FF0000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3305194" y="4475254"/>
            <a:ext cx="732123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reg_dst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64" name="AutoShape 11"/>
          <p:cNvCxnSpPr>
            <a:cxnSpLocks noChangeShapeType="1"/>
          </p:cNvCxnSpPr>
          <p:nvPr/>
        </p:nvCxnSpPr>
        <p:spPr bwMode="auto">
          <a:xfrm>
            <a:off x="5040594" y="3783469"/>
            <a:ext cx="18032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6" name="Elbow Connector 165"/>
          <p:cNvCxnSpPr>
            <a:cxnSpLocks/>
          </p:cNvCxnSpPr>
          <p:nvPr/>
        </p:nvCxnSpPr>
        <p:spPr>
          <a:xfrm rot="16200000" flipH="1">
            <a:off x="4489193" y="3259552"/>
            <a:ext cx="335037" cy="302773"/>
          </a:xfrm>
          <a:prstGeom prst="bentConnector3">
            <a:avLst>
              <a:gd name="adj1" fmla="val 101174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4301971" y="2554146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[25-21]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296537" y="294156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[20-16]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4275256" y="3577592"/>
            <a:ext cx="660758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[15-11]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318034" y="4762873"/>
            <a:ext cx="579005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dirty="0">
                <a:solidFill>
                  <a:prstClr val="black"/>
                </a:solidFill>
                <a:latin typeface="Calibri"/>
              </a:rPr>
              <a:t>[15-0]</a:t>
            </a:r>
          </a:p>
        </p:txBody>
      </p:sp>
      <p:sp>
        <p:nvSpPr>
          <p:cNvPr id="3" name="Flowchart: Delay 2"/>
          <p:cNvSpPr/>
          <p:nvPr/>
        </p:nvSpPr>
        <p:spPr>
          <a:xfrm>
            <a:off x="8503293" y="3072311"/>
            <a:ext cx="387847" cy="247578"/>
          </a:xfrm>
          <a:prstGeom prst="flowChartDelay">
            <a:avLst/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5" name="Elbow Connector 24"/>
          <p:cNvCxnSpPr>
            <a:stCxn id="3" idx="3"/>
            <a:endCxn id="148" idx="2"/>
          </p:cNvCxnSpPr>
          <p:nvPr/>
        </p:nvCxnSpPr>
        <p:spPr>
          <a:xfrm flipV="1">
            <a:off x="8891141" y="2225991"/>
            <a:ext cx="211178" cy="9701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3"/>
          </p:cNvCxnSpPr>
          <p:nvPr/>
        </p:nvCxnSpPr>
        <p:spPr>
          <a:xfrm flipV="1">
            <a:off x="7809540" y="3243421"/>
            <a:ext cx="693747" cy="466982"/>
          </a:xfrm>
          <a:prstGeom prst="bentConnector3">
            <a:avLst>
              <a:gd name="adj1" fmla="val 14303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300591" y="4719642"/>
            <a:ext cx="688907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branch</a:t>
            </a:r>
          </a:p>
        </p:txBody>
      </p:sp>
      <p:sp>
        <p:nvSpPr>
          <p:cNvPr id="4" name="Oval 3"/>
          <p:cNvSpPr/>
          <p:nvPr/>
        </p:nvSpPr>
        <p:spPr>
          <a:xfrm>
            <a:off x="2551683" y="4524202"/>
            <a:ext cx="879423" cy="1577593"/>
          </a:xfrm>
          <a:prstGeom prst="ellipse">
            <a:avLst/>
          </a:prstGeom>
          <a:ln w="1905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srgbClr val="FF0000"/>
                </a:solidFill>
                <a:latin typeface="Calibri"/>
              </a:rPr>
              <a:t>Control</a:t>
            </a:r>
          </a:p>
        </p:txBody>
      </p:sp>
      <p:cxnSp>
        <p:nvCxnSpPr>
          <p:cNvPr id="44" name="Elbow Connector 43"/>
          <p:cNvCxnSpPr>
            <a:stCxn id="4" idx="7"/>
            <a:endCxn id="159" idx="2"/>
          </p:cNvCxnSpPr>
          <p:nvPr/>
        </p:nvCxnSpPr>
        <p:spPr>
          <a:xfrm rot="5400000" flipH="1" flipV="1">
            <a:off x="3734458" y="3562032"/>
            <a:ext cx="761063" cy="1625346"/>
          </a:xfrm>
          <a:prstGeom prst="bentConnector3">
            <a:avLst>
              <a:gd name="adj1" fmla="val 2468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endCxn id="17" idx="2"/>
          </p:cNvCxnSpPr>
          <p:nvPr/>
        </p:nvCxnSpPr>
        <p:spPr>
          <a:xfrm flipV="1">
            <a:off x="3376244" y="5440809"/>
            <a:ext cx="5233396" cy="2800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341292" y="5447645"/>
            <a:ext cx="733086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we_dm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11" name="Elbow Connector 110"/>
          <p:cNvCxnSpPr/>
          <p:nvPr/>
        </p:nvCxnSpPr>
        <p:spPr>
          <a:xfrm flipV="1">
            <a:off x="3282600" y="4503792"/>
            <a:ext cx="6328411" cy="142334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40" idx="2"/>
          </p:cNvCxnSpPr>
          <p:nvPr/>
        </p:nvCxnSpPr>
        <p:spPr>
          <a:xfrm flipV="1">
            <a:off x="3427199" y="4598531"/>
            <a:ext cx="3488354" cy="88607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 Box 23"/>
          <p:cNvSpPr txBox="1">
            <a:spLocks noChangeArrowheads="1"/>
          </p:cNvSpPr>
          <p:nvPr/>
        </p:nvSpPr>
        <p:spPr bwMode="auto">
          <a:xfrm>
            <a:off x="3154549" y="4244637"/>
            <a:ext cx="776566" cy="30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rIns="45720"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we_reg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39" name="Elbow Connector 138"/>
          <p:cNvCxnSpPr>
            <a:endCxn id="6" idx="0"/>
          </p:cNvCxnSpPr>
          <p:nvPr/>
        </p:nvCxnSpPr>
        <p:spPr>
          <a:xfrm flipV="1">
            <a:off x="3135081" y="2669044"/>
            <a:ext cx="2655159" cy="1862572"/>
          </a:xfrm>
          <a:prstGeom prst="bentConnector4">
            <a:avLst>
              <a:gd name="adj1" fmla="val 39238"/>
              <a:gd name="adj2" fmla="val 114162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hape 127"/>
          <p:cNvCxnSpPr>
            <a:cxnSpLocks noChangeShapeType="1"/>
          </p:cNvCxnSpPr>
          <p:nvPr/>
        </p:nvCxnSpPr>
        <p:spPr bwMode="auto">
          <a:xfrm rot="5400000">
            <a:off x="2229102" y="3162584"/>
            <a:ext cx="2472996" cy="1827833"/>
          </a:xfrm>
          <a:prstGeom prst="bentConnector4">
            <a:avLst>
              <a:gd name="adj1" fmla="val -59402"/>
              <a:gd name="adj2" fmla="val 160060"/>
            </a:avLst>
          </a:prstGeom>
          <a:noFill/>
          <a:ln w="19050" algn="ctr">
            <a:solidFill>
              <a:srgbClr val="0070C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1" name="Rectangle 150"/>
          <p:cNvSpPr/>
          <p:nvPr/>
        </p:nvSpPr>
        <p:spPr>
          <a:xfrm>
            <a:off x="4301972" y="1764417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00" b="1" dirty="0">
                <a:solidFill>
                  <a:srgbClr val="0070C0"/>
                </a:solidFill>
                <a:latin typeface="Calibri"/>
              </a:rPr>
              <a:t>[31-26], [5-0]</a:t>
            </a:r>
          </a:p>
        </p:txBody>
      </p:sp>
      <p:cxnSp>
        <p:nvCxnSpPr>
          <p:cNvPr id="107" name="Elbow Connector 106"/>
          <p:cNvCxnSpPr>
            <a:cxnSpLocks/>
            <a:endCxn id="20" idx="1"/>
          </p:cNvCxnSpPr>
          <p:nvPr/>
        </p:nvCxnSpPr>
        <p:spPr>
          <a:xfrm>
            <a:off x="6587007" y="4244637"/>
            <a:ext cx="1603533" cy="535569"/>
          </a:xfrm>
          <a:prstGeom prst="bentConnector3">
            <a:avLst>
              <a:gd name="adj1" fmla="val 104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flipV="1">
            <a:off x="3376244" y="3153188"/>
            <a:ext cx="5120062" cy="1809794"/>
          </a:xfrm>
          <a:prstGeom prst="bentConnector3">
            <a:avLst>
              <a:gd name="adj1" fmla="val 64860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Callout 186">
            <a:extLst>
              <a:ext uri="{FF2B5EF4-FFF2-40B4-BE49-F238E27FC236}">
                <a16:creationId xmlns:a16="http://schemas.microsoft.com/office/drawing/2014/main" id="{FA50B0F2-3170-481F-8FEA-0D97500D76AA}"/>
              </a:ext>
            </a:extLst>
          </p:cNvPr>
          <p:cNvSpPr/>
          <p:nvPr/>
        </p:nvSpPr>
        <p:spPr>
          <a:xfrm>
            <a:off x="4808098" y="1081717"/>
            <a:ext cx="2908757" cy="694052"/>
          </a:xfrm>
          <a:prstGeom prst="wedgeEllipseCallout">
            <a:avLst>
              <a:gd name="adj1" fmla="val -33774"/>
              <a:gd name="adj2" fmla="val 63877"/>
            </a:avLst>
          </a:prstGeom>
          <a:solidFill>
            <a:schemeClr val="accent5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38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Opcode and </a:t>
            </a:r>
            <a:r>
              <a:rPr lang="en-US" sz="1385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</a:t>
            </a:r>
            <a:r>
              <a:rPr lang="en-US" sz="138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used for generating selector values</a:t>
            </a:r>
            <a:endParaRPr lang="en-US" sz="1385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31F764-78B3-477E-B37E-5EEE2E0DD68A}"/>
              </a:ext>
            </a:extLst>
          </p:cNvPr>
          <p:cNvGrpSpPr/>
          <p:nvPr/>
        </p:nvGrpSpPr>
        <p:grpSpPr>
          <a:xfrm>
            <a:off x="4669547" y="2361083"/>
            <a:ext cx="1066800" cy="457200"/>
            <a:chOff x="1203960" y="3817254"/>
            <a:chExt cx="924560" cy="396240"/>
          </a:xfrm>
        </p:grpSpPr>
        <p:cxnSp>
          <p:nvCxnSpPr>
            <p:cNvPr id="108" name="Straight Connector 24">
              <a:extLst>
                <a:ext uri="{FF2B5EF4-FFF2-40B4-BE49-F238E27FC236}">
                  <a16:creationId xmlns:a16="http://schemas.microsoft.com/office/drawing/2014/main" id="{658481A0-F380-4C0C-B19C-4890534240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Straight Connector 27">
              <a:extLst>
                <a:ext uri="{FF2B5EF4-FFF2-40B4-BE49-F238E27FC236}">
                  <a16:creationId xmlns:a16="http://schemas.microsoft.com/office/drawing/2014/main" id="{FAE0D004-B49D-4846-8A4F-0F0701076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5" name="Text Box 22">
              <a:extLst>
                <a:ext uri="{FF2B5EF4-FFF2-40B4-BE49-F238E27FC236}">
                  <a16:creationId xmlns:a16="http://schemas.microsoft.com/office/drawing/2014/main" id="{72CC1CBF-DDA8-4B83-B059-6F93BBD39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3960" y="3817254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17" name="Shape 31">
              <a:extLst>
                <a:ext uri="{FF2B5EF4-FFF2-40B4-BE49-F238E27FC236}">
                  <a16:creationId xmlns:a16="http://schemas.microsoft.com/office/drawing/2014/main" id="{BE91B2CD-9A70-4CB4-BFC2-E4D3E4D79929}"/>
                </a:ext>
              </a:extLst>
            </p:cNvPr>
            <p:cNvCxnSpPr>
              <a:cxnSpLocks noChangeShapeType="1"/>
              <a:stCxn id="115" idx="3"/>
            </p:cNvCxnSpPr>
            <p:nvPr/>
          </p:nvCxnSpPr>
          <p:spPr bwMode="auto">
            <a:xfrm>
              <a:off x="1666240" y="3930618"/>
              <a:ext cx="389361" cy="150796"/>
            </a:xfrm>
            <a:prstGeom prst="bentConnector3">
              <a:avLst>
                <a:gd name="adj1" fmla="val 10194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D77141A-CA6F-48DA-9948-91C476E58CF7}"/>
              </a:ext>
            </a:extLst>
          </p:cNvPr>
          <p:cNvGrpSpPr/>
          <p:nvPr/>
        </p:nvGrpSpPr>
        <p:grpSpPr>
          <a:xfrm>
            <a:off x="8292367" y="3469274"/>
            <a:ext cx="533400" cy="490051"/>
            <a:chOff x="1812534" y="3788783"/>
            <a:chExt cx="462280" cy="424711"/>
          </a:xfrm>
        </p:grpSpPr>
        <p:cxnSp>
          <p:nvCxnSpPr>
            <p:cNvPr id="122" name="Straight Connector 24">
              <a:extLst>
                <a:ext uri="{FF2B5EF4-FFF2-40B4-BE49-F238E27FC236}">
                  <a16:creationId xmlns:a16="http://schemas.microsoft.com/office/drawing/2014/main" id="{5A63C12C-D408-4E53-9ADE-46785244E5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96342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" name="Straight Connector 27">
              <a:extLst>
                <a:ext uri="{FF2B5EF4-FFF2-40B4-BE49-F238E27FC236}">
                  <a16:creationId xmlns:a16="http://schemas.microsoft.com/office/drawing/2014/main" id="{43964719-2DFC-4632-9EE5-D5954F4AB6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9460" y="4114434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4" name="Text Box 22">
              <a:extLst>
                <a:ext uri="{FF2B5EF4-FFF2-40B4-BE49-F238E27FC236}">
                  <a16:creationId xmlns:a16="http://schemas.microsoft.com/office/drawing/2014/main" id="{E9F31F96-6894-4B81-A787-9FE1527DE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534" y="3788783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prstClr val="black"/>
                  </a:solidFill>
                </a:rPr>
                <a:t>CLK</a:t>
              </a:r>
            </a:p>
          </p:txBody>
        </p:sp>
        <p:cxnSp>
          <p:nvCxnSpPr>
            <p:cNvPr id="125" name="Shape 31">
              <a:extLst>
                <a:ext uri="{FF2B5EF4-FFF2-40B4-BE49-F238E27FC236}">
                  <a16:creationId xmlns:a16="http://schemas.microsoft.com/office/drawing/2014/main" id="{53BAB013-F354-4371-8740-FB1A428E06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10854" y="3997762"/>
              <a:ext cx="151492" cy="89806"/>
            </a:xfrm>
            <a:prstGeom prst="bentConnector3">
              <a:avLst>
                <a:gd name="adj1" fmla="val 99042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6" name="Elbow Connector 130">
            <a:extLst>
              <a:ext uri="{FF2B5EF4-FFF2-40B4-BE49-F238E27FC236}">
                <a16:creationId xmlns:a16="http://schemas.microsoft.com/office/drawing/2014/main" id="{183D1F2C-4913-4FF9-A6CA-D25A6FF18AE7}"/>
              </a:ext>
            </a:extLst>
          </p:cNvPr>
          <p:cNvCxnSpPr>
            <a:cxnSpLocks/>
            <a:stCxn id="4" idx="4"/>
            <a:endCxn id="14" idx="3"/>
          </p:cNvCxnSpPr>
          <p:nvPr/>
        </p:nvCxnSpPr>
        <p:spPr>
          <a:xfrm rot="5400000" flipH="1" flipV="1">
            <a:off x="4429410" y="3026465"/>
            <a:ext cx="1637315" cy="4513345"/>
          </a:xfrm>
          <a:prstGeom prst="bentConnector3">
            <a:avLst>
              <a:gd name="adj1" fmla="val -16110"/>
            </a:avLst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B12254B-1A0F-4ADD-922C-23B3CA586C55}"/>
              </a:ext>
            </a:extLst>
          </p:cNvPr>
          <p:cNvSpPr txBox="1"/>
          <p:nvPr/>
        </p:nvSpPr>
        <p:spPr>
          <a:xfrm>
            <a:off x="2959495" y="6072614"/>
            <a:ext cx="739305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 err="1">
                <a:solidFill>
                  <a:srgbClr val="FF0000"/>
                </a:solidFill>
                <a:latin typeface="Calibri"/>
              </a:rPr>
              <a:t>alu_ctrl</a:t>
            </a:r>
            <a:endParaRPr lang="en-US" sz="1385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9CED826-4654-4BDA-9140-5BBDC8863989}"/>
              </a:ext>
            </a:extLst>
          </p:cNvPr>
          <p:cNvSpPr/>
          <p:nvPr/>
        </p:nvSpPr>
        <p:spPr>
          <a:xfrm>
            <a:off x="1409463" y="5021703"/>
            <a:ext cx="1219436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27517"/>
            <a:r>
              <a:rPr lang="en-US" sz="1269" b="1" dirty="0">
                <a:solidFill>
                  <a:srgbClr val="0070C0"/>
                </a:solidFill>
                <a:latin typeface="Calibri"/>
              </a:rPr>
              <a:t>opcode &amp; </a:t>
            </a:r>
            <a:r>
              <a:rPr lang="en-US" sz="1269" b="1" dirty="0" err="1">
                <a:solidFill>
                  <a:srgbClr val="0070C0"/>
                </a:solidFill>
                <a:latin typeface="Calibri"/>
              </a:rPr>
              <a:t>funct</a:t>
            </a:r>
            <a:endParaRPr lang="en-US" sz="1269" b="1" dirty="0">
              <a:solidFill>
                <a:srgbClr val="0070C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0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160" grpId="0"/>
      <p:bldP spid="3" grpId="0" animBg="1"/>
      <p:bldP spid="97" grpId="0"/>
      <p:bldP spid="4" grpId="0" animBg="1"/>
      <p:bldP spid="110" grpId="0"/>
      <p:bldP spid="137" grpId="0"/>
      <p:bldP spid="102" grpId="0" animBg="1"/>
      <p:bldP spid="127" grpId="0"/>
      <p:bldP spid="1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44E0-ABCA-48EC-9DF8-F743FBA7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Control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9569-DAA0-4585-85A1-926BF512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The control unit is a combinational decoder for the single-cycle CPU</a:t>
            </a:r>
          </a:p>
          <a:p>
            <a:r>
              <a:rPr lang="en-US" sz="2400" b="1" dirty="0"/>
              <a:t>The CU contains</a:t>
            </a:r>
          </a:p>
          <a:p>
            <a:pPr lvl="1"/>
            <a:r>
              <a:rPr lang="en-US" sz="2000" dirty="0"/>
              <a:t>A main decoder for Opcode</a:t>
            </a:r>
          </a:p>
          <a:p>
            <a:pPr lvl="1"/>
            <a:r>
              <a:rPr lang="en-US" sz="2000" dirty="0"/>
              <a:t>An ALU decoder for </a:t>
            </a:r>
            <a:r>
              <a:rPr lang="en-US" sz="2000" dirty="0" err="1"/>
              <a:t>Funct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8730F-98C3-40AD-B032-F9C4C8046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6FC4E-8A18-4C93-8B5A-9616E80EEABA}"/>
              </a:ext>
            </a:extLst>
          </p:cNvPr>
          <p:cNvSpPr/>
          <p:nvPr/>
        </p:nvSpPr>
        <p:spPr>
          <a:xfrm>
            <a:off x="4631035" y="3040409"/>
            <a:ext cx="2888490" cy="30714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Control Unit</a:t>
            </a: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algn="ctr" defTabSz="527517"/>
            <a:endParaRPr lang="en-US" sz="2077" dirty="0">
              <a:solidFill>
                <a:prstClr val="black"/>
              </a:solidFill>
              <a:latin typeface="Calibri"/>
            </a:endParaRPr>
          </a:p>
          <a:p>
            <a:pPr defTabSz="527517"/>
            <a:endParaRPr lang="en-US" sz="2077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945E5-07A0-4D17-9AD2-789A1D4421A2}"/>
              </a:ext>
            </a:extLst>
          </p:cNvPr>
          <p:cNvSpPr/>
          <p:nvPr/>
        </p:nvSpPr>
        <p:spPr>
          <a:xfrm>
            <a:off x="5928262" y="3645782"/>
            <a:ext cx="1228040" cy="1176151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Main Decoder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6E8D4A-DC32-4110-B37B-03ECFB652C1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58073" y="4233857"/>
            <a:ext cx="1470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0FF62C-ECDB-4132-A076-3802F93363FE}"/>
              </a:ext>
            </a:extLst>
          </p:cNvPr>
          <p:cNvSpPr txBox="1"/>
          <p:nvPr/>
        </p:nvSpPr>
        <p:spPr>
          <a:xfrm>
            <a:off x="3260920" y="4020781"/>
            <a:ext cx="125168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Opcode</a:t>
            </a:r>
            <a:r>
              <a:rPr lang="en-US" sz="2077" baseline="-25000" dirty="0">
                <a:solidFill>
                  <a:prstClr val="black"/>
                </a:solidFill>
                <a:latin typeface="Calibri"/>
              </a:rPr>
              <a:t>5:0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63107-C4EA-4A7C-971E-DABE8ECBABB2}"/>
              </a:ext>
            </a:extLst>
          </p:cNvPr>
          <p:cNvSpPr/>
          <p:nvPr/>
        </p:nvSpPr>
        <p:spPr>
          <a:xfrm>
            <a:off x="5928262" y="5193805"/>
            <a:ext cx="1228040" cy="77389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ALU</a:t>
            </a:r>
          </a:p>
          <a:p>
            <a:pPr algn="ctr"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Decoder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8388F-2C33-42FD-8703-FBDC8F04D81B}"/>
              </a:ext>
            </a:extLst>
          </p:cNvPr>
          <p:cNvCxnSpPr>
            <a:cxnSpLocks/>
          </p:cNvCxnSpPr>
          <p:nvPr/>
        </p:nvCxnSpPr>
        <p:spPr>
          <a:xfrm>
            <a:off x="4458073" y="5563537"/>
            <a:ext cx="1470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F6E8D6-D3D6-49CD-95F2-12FFE0E0CB69}"/>
              </a:ext>
            </a:extLst>
          </p:cNvPr>
          <p:cNvSpPr txBox="1"/>
          <p:nvPr/>
        </p:nvSpPr>
        <p:spPr>
          <a:xfrm>
            <a:off x="3425233" y="5350461"/>
            <a:ext cx="101502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prstClr val="black"/>
                </a:solidFill>
                <a:latin typeface="Calibri"/>
              </a:rPr>
              <a:t>Funct</a:t>
            </a:r>
            <a:r>
              <a:rPr lang="en-US" sz="2077" baseline="-25000" dirty="0">
                <a:solidFill>
                  <a:prstClr val="black"/>
                </a:solidFill>
                <a:latin typeface="Calibri"/>
              </a:rPr>
              <a:t>5:0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A2AA1D-3273-4A43-8ADF-0EB2330B7811}"/>
              </a:ext>
            </a:extLst>
          </p:cNvPr>
          <p:cNvCxnSpPr/>
          <p:nvPr/>
        </p:nvCxnSpPr>
        <p:spPr>
          <a:xfrm>
            <a:off x="7156302" y="3766855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2CCEF-C669-45FF-A1CD-8FE71BC4F488}"/>
              </a:ext>
            </a:extLst>
          </p:cNvPr>
          <p:cNvCxnSpPr/>
          <p:nvPr/>
        </p:nvCxnSpPr>
        <p:spPr>
          <a:xfrm>
            <a:off x="7156302" y="3962881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3FE33C-CAE3-4CC1-9160-0E94E13B50F0}"/>
              </a:ext>
            </a:extLst>
          </p:cNvPr>
          <p:cNvCxnSpPr/>
          <p:nvPr/>
        </p:nvCxnSpPr>
        <p:spPr>
          <a:xfrm>
            <a:off x="7156302" y="4150257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A6ED4-27CF-4842-9133-A6F7E1BEF3FB}"/>
              </a:ext>
            </a:extLst>
          </p:cNvPr>
          <p:cNvCxnSpPr/>
          <p:nvPr/>
        </p:nvCxnSpPr>
        <p:spPr>
          <a:xfrm>
            <a:off x="7156302" y="4340518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C0E6FC-DCC0-4122-96C3-29AA19725FAC}"/>
              </a:ext>
            </a:extLst>
          </p:cNvPr>
          <p:cNvCxnSpPr/>
          <p:nvPr/>
        </p:nvCxnSpPr>
        <p:spPr>
          <a:xfrm>
            <a:off x="7156302" y="4530777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065FBA-7636-4C26-81B5-813991BB8DDA}"/>
              </a:ext>
            </a:extLst>
          </p:cNvPr>
          <p:cNvCxnSpPr/>
          <p:nvPr/>
        </p:nvCxnSpPr>
        <p:spPr>
          <a:xfrm>
            <a:off x="7156302" y="4738334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1A08FD-E7AB-485F-B837-415CA7304D3D}"/>
              </a:ext>
            </a:extLst>
          </p:cNvPr>
          <p:cNvSpPr txBox="1"/>
          <p:nvPr/>
        </p:nvSpPr>
        <p:spPr>
          <a:xfrm>
            <a:off x="7688782" y="3519910"/>
            <a:ext cx="926920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dm2reg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CBA0F-73F5-48A3-9EE9-EE249CFEDEEB}"/>
              </a:ext>
            </a:extLst>
          </p:cNvPr>
          <p:cNvSpPr txBox="1"/>
          <p:nvPr/>
        </p:nvSpPr>
        <p:spPr>
          <a:xfrm>
            <a:off x="7682390" y="3732986"/>
            <a:ext cx="902363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we_dm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3094D-3E60-4E15-889D-2332D71BF721}"/>
              </a:ext>
            </a:extLst>
          </p:cNvPr>
          <p:cNvSpPr txBox="1"/>
          <p:nvPr/>
        </p:nvSpPr>
        <p:spPr>
          <a:xfrm>
            <a:off x="7685860" y="3940540"/>
            <a:ext cx="849848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>
                <a:solidFill>
                  <a:prstClr val="black"/>
                </a:solidFill>
                <a:latin typeface="Calibri"/>
              </a:rPr>
              <a:t>branch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AD0B62-9035-406C-AD7B-B89F9E48D655}"/>
              </a:ext>
            </a:extLst>
          </p:cNvPr>
          <p:cNvSpPr txBox="1"/>
          <p:nvPr/>
        </p:nvSpPr>
        <p:spPr>
          <a:xfrm>
            <a:off x="7685861" y="4132143"/>
            <a:ext cx="867289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alu_src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9228C-1B8A-43ED-9D98-60299D5FCF2E}"/>
              </a:ext>
            </a:extLst>
          </p:cNvPr>
          <p:cNvSpPr txBox="1"/>
          <p:nvPr/>
        </p:nvSpPr>
        <p:spPr>
          <a:xfrm>
            <a:off x="7692821" y="4352522"/>
            <a:ext cx="905056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reg_dst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BE483-6E74-4458-8C46-12BDECC5E6FA}"/>
              </a:ext>
            </a:extLst>
          </p:cNvPr>
          <p:cNvSpPr txBox="1"/>
          <p:nvPr/>
        </p:nvSpPr>
        <p:spPr>
          <a:xfrm>
            <a:off x="7701477" y="4566318"/>
            <a:ext cx="896015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we_reg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F3993D-549E-492B-AE82-817E1692A15B}"/>
              </a:ext>
            </a:extLst>
          </p:cNvPr>
          <p:cNvCxnSpPr/>
          <p:nvPr/>
        </p:nvCxnSpPr>
        <p:spPr>
          <a:xfrm>
            <a:off x="7159669" y="5589422"/>
            <a:ext cx="5880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4063AE-A37D-4BBE-A586-5082248F73F8}"/>
              </a:ext>
            </a:extLst>
          </p:cNvPr>
          <p:cNvSpPr txBox="1"/>
          <p:nvPr/>
        </p:nvSpPr>
        <p:spPr>
          <a:xfrm>
            <a:off x="7704844" y="5417407"/>
            <a:ext cx="91082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alu_ctrl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99EE9-7E5D-4101-807E-7271DDFE92FF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6542282" y="4821933"/>
            <a:ext cx="0" cy="371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F7CBAB2-C4FB-42B9-B31A-E695FACED849}"/>
              </a:ext>
            </a:extLst>
          </p:cNvPr>
          <p:cNvSpPr txBox="1"/>
          <p:nvPr/>
        </p:nvSpPr>
        <p:spPr>
          <a:xfrm>
            <a:off x="5675239" y="4797837"/>
            <a:ext cx="846707" cy="37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846" dirty="0" err="1">
                <a:solidFill>
                  <a:prstClr val="black"/>
                </a:solidFill>
                <a:latin typeface="Calibri"/>
              </a:rPr>
              <a:t>alu_op</a:t>
            </a:r>
            <a:endParaRPr lang="en-US" sz="1846" baseline="-25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68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 animBg="1"/>
      <p:bldP spid="13" grpId="0"/>
      <p:bldP spid="21" grpId="0"/>
      <p:bldP spid="23" grpId="0"/>
      <p:bldP spid="24" grpId="0"/>
      <p:bldP spid="25" grpId="0"/>
      <p:bldP spid="26" grpId="0"/>
      <p:bldP spid="27" grpId="0"/>
      <p:bldP spid="29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ALU Usage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Load/Store: </a:t>
            </a:r>
          </a:p>
          <a:p>
            <a:pPr lvl="1"/>
            <a:r>
              <a:rPr lang="en-US" altLang="en-US" sz="2000" dirty="0"/>
              <a:t>Memory address = Base address + offset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/>
              <a:t>add</a:t>
            </a:r>
          </a:p>
          <a:p>
            <a:pPr lvl="1"/>
            <a:endParaRPr lang="en-US" altLang="en-US" sz="2000" i="1" dirty="0"/>
          </a:p>
          <a:p>
            <a:r>
              <a:rPr lang="en-US" altLang="en-US" sz="2400" b="1" dirty="0"/>
              <a:t>Branch: </a:t>
            </a:r>
          </a:p>
          <a:p>
            <a:pPr lvl="1"/>
            <a:r>
              <a:rPr lang="en-US" altLang="en-US" sz="2000" dirty="0"/>
              <a:t>Branch if two values are equal/not equal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/>
              <a:t>subtract</a:t>
            </a:r>
          </a:p>
          <a:p>
            <a:pPr lvl="1"/>
            <a:endParaRPr lang="en-US" altLang="en-US" sz="2400" dirty="0"/>
          </a:p>
          <a:p>
            <a:r>
              <a:rPr lang="en-US" altLang="en-US" sz="2400" b="1" dirty="0"/>
              <a:t>R-type: </a:t>
            </a:r>
          </a:p>
          <a:p>
            <a:pPr lvl="1"/>
            <a:r>
              <a:rPr lang="en-US" altLang="en-US" sz="2000" dirty="0"/>
              <a:t>Opcode &amp; </a:t>
            </a:r>
            <a:r>
              <a:rPr lang="en-US" altLang="en-US" sz="2000" dirty="0" err="1"/>
              <a:t>Funct</a:t>
            </a:r>
            <a:r>
              <a:rPr lang="en-US" altLang="en-US" sz="2000" dirty="0"/>
              <a:t> field together indicates an ALU operation</a:t>
            </a:r>
            <a:endParaRPr lang="en-AU" altLang="en-US" sz="2000" dirty="0"/>
          </a:p>
          <a:p>
            <a:pPr lvl="1" eaLnBrk="1" hangingPunct="1"/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892041" y="4968109"/>
            <a:ext cx="6913563" cy="774700"/>
            <a:chOff x="703" y="981"/>
            <a:chExt cx="4355" cy="488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rs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rt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rd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shamt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 sz="2000">
                  <a:solidFill>
                    <a:prstClr val="black"/>
                  </a:solidFill>
                </a:rPr>
                <a:t>funct</a:t>
              </a:r>
              <a:endParaRPr lang="en-AU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31:26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5:0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25:21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20:16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15:11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527517"/>
              <a:r>
                <a:rPr lang="en-US" altLang="en-US">
                  <a:solidFill>
                    <a:prstClr val="black"/>
                  </a:solidFill>
                </a:rPr>
                <a:t>10:6</a:t>
              </a:r>
              <a:endParaRPr lang="en-AU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1868105" y="5020497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R-type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20" name="Oval Callout 186">
            <a:extLst>
              <a:ext uri="{FF2B5EF4-FFF2-40B4-BE49-F238E27FC236}">
                <a16:creationId xmlns:a16="http://schemas.microsoft.com/office/drawing/2014/main" id="{58EBFA0F-E60E-4055-BA7C-DB0223CBF022}"/>
              </a:ext>
            </a:extLst>
          </p:cNvPr>
          <p:cNvSpPr/>
          <p:nvPr/>
        </p:nvSpPr>
        <p:spPr>
          <a:xfrm>
            <a:off x="7600950" y="1909763"/>
            <a:ext cx="4200525" cy="1871662"/>
          </a:xfrm>
          <a:prstGeom prst="wedgeEllipseCallout">
            <a:avLst>
              <a:gd name="adj1" fmla="val -37038"/>
              <a:gd name="adj2" fmla="val -32137"/>
            </a:avLst>
          </a:prstGeom>
          <a:solidFill>
            <a:schemeClr val="accent5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846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three instruction types can be distinguished by Opcode</a:t>
            </a:r>
          </a:p>
        </p:txBody>
      </p:sp>
    </p:spTree>
    <p:extLst>
      <p:ext uri="{BB962C8B-B14F-4D97-AF65-F5344CB8AC3E}">
        <p14:creationId xmlns:p14="http://schemas.microsoft.com/office/powerpoint/2010/main" val="8639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01EE-C9A0-4852-83BC-C095A4DD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Instruction Execution on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621F-1DA6-4A5C-AB06-B6075C990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9628"/>
            <a:ext cx="10972800" cy="4964611"/>
          </a:xfrm>
        </p:spPr>
        <p:txBody>
          <a:bodyPr>
            <a:normAutofit/>
          </a:bodyPr>
          <a:lstStyle/>
          <a:p>
            <a:r>
              <a:rPr lang="en-US" sz="2400" dirty="0"/>
              <a:t>To run a software, CPU</a:t>
            </a:r>
          </a:p>
          <a:p>
            <a:pPr lvl="1"/>
            <a:r>
              <a:rPr lang="en-US" sz="2000" b="1" dirty="0"/>
              <a:t>Fetches</a:t>
            </a:r>
            <a:r>
              <a:rPr lang="en-US" sz="2000" dirty="0"/>
              <a:t> instructions from memory in the right order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Decodes</a:t>
            </a:r>
            <a:r>
              <a:rPr lang="en-US" sz="2000" dirty="0"/>
              <a:t> the instruction and </a:t>
            </a:r>
            <a:r>
              <a:rPr lang="en-US" sz="2000" b="1" dirty="0"/>
              <a:t>Reads</a:t>
            </a:r>
            <a:r>
              <a:rPr lang="en-US" sz="2000" dirty="0"/>
              <a:t> the operand values from register file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Executes</a:t>
            </a:r>
            <a:r>
              <a:rPr lang="en-US" sz="2000" dirty="0"/>
              <a:t> the computation by using ALU 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Loads/store</a:t>
            </a:r>
            <a:r>
              <a:rPr lang="en-US" sz="2000" dirty="0"/>
              <a:t> data from/to memory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Writes back </a:t>
            </a:r>
            <a:r>
              <a:rPr lang="en-US" sz="2000" dirty="0"/>
              <a:t>the computation results to register file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32C41-46F2-4BA9-8DFB-072DDFFD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DE4A6-7E91-495A-92FE-D743457D4660}"/>
              </a:ext>
            </a:extLst>
          </p:cNvPr>
          <p:cNvSpPr/>
          <p:nvPr/>
        </p:nvSpPr>
        <p:spPr>
          <a:xfrm>
            <a:off x="1461951" y="4924650"/>
            <a:ext cx="1524000" cy="141949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Instruction Fetch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C5503-E060-4FEA-923E-FDA9BB1A6A46}"/>
              </a:ext>
            </a:extLst>
          </p:cNvPr>
          <p:cNvSpPr/>
          <p:nvPr/>
        </p:nvSpPr>
        <p:spPr>
          <a:xfrm>
            <a:off x="3223998" y="4924650"/>
            <a:ext cx="1524000" cy="141949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Decode &amp; Register</a:t>
            </a:r>
          </a:p>
          <a:p>
            <a:pPr algn="ctr"/>
            <a:r>
              <a:rPr lang="en-US" sz="1400" dirty="0"/>
              <a:t>Identify opcode &amp; read operands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662774-DF22-4CC0-8989-FE599FB37F4E}"/>
              </a:ext>
            </a:extLst>
          </p:cNvPr>
          <p:cNvSpPr/>
          <p:nvPr/>
        </p:nvSpPr>
        <p:spPr>
          <a:xfrm>
            <a:off x="5035378" y="4920295"/>
            <a:ext cx="1524000" cy="141949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Execute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E649C-D6C0-4FAC-AAB9-6CA1A39C4FBC}"/>
              </a:ext>
            </a:extLst>
          </p:cNvPr>
          <p:cNvSpPr/>
          <p:nvPr/>
        </p:nvSpPr>
        <p:spPr>
          <a:xfrm>
            <a:off x="6872889" y="4924650"/>
            <a:ext cx="1524000" cy="141949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C16B5-6B9F-45EB-95A9-FBF75BE8E31B}"/>
              </a:ext>
            </a:extLst>
          </p:cNvPr>
          <p:cNvSpPr/>
          <p:nvPr/>
        </p:nvSpPr>
        <p:spPr>
          <a:xfrm>
            <a:off x="8675565" y="4920294"/>
            <a:ext cx="1524000" cy="1419497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Write Result</a:t>
            </a:r>
          </a:p>
          <a:p>
            <a:pPr algn="ctr"/>
            <a:r>
              <a:rPr lang="en-US" sz="1400" dirty="0"/>
              <a:t>Write to </a:t>
            </a:r>
          </a:p>
          <a:p>
            <a:pPr algn="ctr"/>
            <a:r>
              <a:rPr lang="en-US" sz="1400" dirty="0" err="1"/>
              <a:t>dst</a:t>
            </a:r>
            <a:r>
              <a:rPr lang="en-US" sz="1400" dirty="0"/>
              <a:t> register</a:t>
            </a:r>
          </a:p>
        </p:txBody>
      </p:sp>
    </p:spTree>
    <p:extLst>
      <p:ext uri="{BB962C8B-B14F-4D97-AF65-F5344CB8AC3E}">
        <p14:creationId xmlns:p14="http://schemas.microsoft.com/office/powerpoint/2010/main" val="8817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Single-cycle CPU Control Unit</a:t>
            </a:r>
            <a:endParaRPr lang="en-AU" altLang="en-US" sz="440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161553"/>
            <a:ext cx="11417300" cy="49646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Main Decoder is used to generate instruction type indicator &amp; mux control</a:t>
            </a:r>
          </a:p>
          <a:p>
            <a:pPr lvl="1"/>
            <a:r>
              <a:rPr lang="en-US" altLang="en-US" sz="2000" dirty="0"/>
              <a:t>To cover 3 types of instructions, we need a </a:t>
            </a:r>
            <a:r>
              <a:rPr lang="en-US" altLang="en-US" sz="2000" b="1" dirty="0"/>
              <a:t>2-bit indicator, </a:t>
            </a:r>
            <a:r>
              <a:rPr lang="en-US" sz="2000" b="1" dirty="0" err="1">
                <a:latin typeface="Arial" charset="0"/>
              </a:rPr>
              <a:t>alu_op</a:t>
            </a:r>
            <a:endParaRPr lang="en-US" altLang="en-US" sz="2000" b="1" dirty="0"/>
          </a:p>
          <a:p>
            <a:pPr lvl="1"/>
            <a:r>
              <a:rPr lang="en-US" sz="2000" dirty="0" err="1">
                <a:latin typeface="Arial" charset="0"/>
              </a:rPr>
              <a:t>alu_op</a:t>
            </a:r>
            <a:r>
              <a:rPr lang="en-US" sz="2000" dirty="0">
                <a:latin typeface="Arial" charset="0"/>
              </a:rPr>
              <a:t> will be the input of ALU Decoder</a:t>
            </a:r>
            <a:endParaRPr lang="en-US" altLang="en-US" sz="2000" dirty="0"/>
          </a:p>
          <a:p>
            <a:endParaRPr lang="en-US" altLang="en-US" sz="2800" dirty="0"/>
          </a:p>
          <a:p>
            <a:r>
              <a:rPr lang="en-US" altLang="en-US" sz="2400" b="1" dirty="0"/>
              <a:t>For R-type instructions, the ALU Decoder will also check the </a:t>
            </a:r>
            <a:r>
              <a:rPr lang="en-US" altLang="en-US" sz="2400" b="1" dirty="0" err="1"/>
              <a:t>Funct</a:t>
            </a:r>
            <a:r>
              <a:rPr lang="en-US" altLang="en-US" sz="2400" b="1" dirty="0"/>
              <a:t> field</a:t>
            </a:r>
            <a:endParaRPr lang="en-US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" name="Group 69">
            <a:extLst>
              <a:ext uri="{FF2B5EF4-FFF2-40B4-BE49-F238E27FC236}">
                <a16:creationId xmlns:a16="http://schemas.microsoft.com/office/drawing/2014/main" id="{36BD19DB-06BA-4C9C-836F-9383DC548523}"/>
              </a:ext>
            </a:extLst>
          </p:cNvPr>
          <p:cNvGraphicFramePr>
            <a:graphicFrameLocks noGrp="1"/>
          </p:cNvGraphicFramePr>
          <p:nvPr/>
        </p:nvGraphicFramePr>
        <p:xfrm>
          <a:off x="1348153" y="4161963"/>
          <a:ext cx="9495693" cy="1688638"/>
        </p:xfrm>
        <a:graphic>
          <a:graphicData uri="http://schemas.openxmlformats.org/drawingml/2006/table">
            <a:tbl>
              <a:tblPr/>
              <a:tblGrid>
                <a:gridCol w="1324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873">
                  <a:extLst>
                    <a:ext uri="{9D8B030D-6E8A-4147-A177-3AD203B41FA5}">
                      <a16:colId xmlns:a16="http://schemas.microsoft.com/office/drawing/2014/main" val="3454210683"/>
                    </a:ext>
                  </a:extLst>
                </a:gridCol>
                <a:gridCol w="1057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62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50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7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Instruction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we_reg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reg_dst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alu_src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we_dm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dm2reg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alu_op</a:t>
                      </a:r>
                      <a:r>
                        <a:rPr kumimoji="0" lang="en-AU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1:0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86CAD886-9530-4FEF-8462-5637579512D9}"/>
              </a:ext>
            </a:extLst>
          </p:cNvPr>
          <p:cNvSpPr/>
          <p:nvPr/>
        </p:nvSpPr>
        <p:spPr>
          <a:xfrm rot="16200000">
            <a:off x="3180071" y="3519123"/>
            <a:ext cx="214513" cy="907859"/>
          </a:xfrm>
          <a:prstGeom prst="rightBrace">
            <a:avLst>
              <a:gd name="adj1" fmla="val 56666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1BBE0C-FE33-40F3-BA9F-7585F82DAD7F}"/>
              </a:ext>
            </a:extLst>
          </p:cNvPr>
          <p:cNvSpPr txBox="1"/>
          <p:nvPr/>
        </p:nvSpPr>
        <p:spPr>
          <a:xfrm>
            <a:off x="2892248" y="3455624"/>
            <a:ext cx="77457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749E0E0-6F53-4625-B0D7-AA67530492D3}"/>
              </a:ext>
            </a:extLst>
          </p:cNvPr>
          <p:cNvSpPr/>
          <p:nvPr/>
        </p:nvSpPr>
        <p:spPr>
          <a:xfrm rot="16200000">
            <a:off x="7269436" y="518009"/>
            <a:ext cx="244303" cy="6880295"/>
          </a:xfrm>
          <a:prstGeom prst="rightBrace">
            <a:avLst>
              <a:gd name="adj1" fmla="val 56666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F46C2-B603-4515-9A50-6FD8850DFB65}"/>
              </a:ext>
            </a:extLst>
          </p:cNvPr>
          <p:cNvSpPr txBox="1"/>
          <p:nvPr/>
        </p:nvSpPr>
        <p:spPr>
          <a:xfrm>
            <a:off x="6862054" y="3429000"/>
            <a:ext cx="98135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3964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ALU Decoder</a:t>
            </a:r>
            <a:endParaRPr lang="en-AU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2144733" y="2246775"/>
          <a:ext cx="7524577" cy="3038625"/>
        </p:xfrm>
        <a:graphic>
          <a:graphicData uri="http://schemas.openxmlformats.org/drawingml/2006/table">
            <a:tbl>
              <a:tblPr/>
              <a:tblGrid>
                <a:gridCol w="929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9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opcode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alu_op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1:0</a:t>
                      </a:r>
                      <a:endParaRPr kumimoji="0" lang="en-AU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Operation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function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alu_ctrl</a:t>
                      </a:r>
                      <a:r>
                        <a:rPr kumimoji="0" lang="en-US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2:0</a:t>
                      </a:r>
                      <a:endParaRPr kumimoji="0" lang="en-AU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6DB7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36DB7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 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6DB7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36DB7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 word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36DB7"/>
                          </a:solidFill>
                          <a:effectLst/>
                          <a:latin typeface="Arial" charset="0"/>
                        </a:rPr>
                        <a:t>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036DB7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 equal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XXXXXX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2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6DB7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36DB7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100101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014A22E8-B5FC-4B6B-961C-7040CE85B299}"/>
              </a:ext>
            </a:extLst>
          </p:cNvPr>
          <p:cNvSpPr/>
          <p:nvPr/>
        </p:nvSpPr>
        <p:spPr>
          <a:xfrm rot="16200000">
            <a:off x="3513768" y="1614001"/>
            <a:ext cx="214513" cy="907859"/>
          </a:xfrm>
          <a:prstGeom prst="rightBrace">
            <a:avLst>
              <a:gd name="adj1" fmla="val 56666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754B62D-978A-480A-B412-102468381B86}"/>
              </a:ext>
            </a:extLst>
          </p:cNvPr>
          <p:cNvSpPr/>
          <p:nvPr/>
        </p:nvSpPr>
        <p:spPr>
          <a:xfrm rot="16200000">
            <a:off x="6111123" y="1636332"/>
            <a:ext cx="214513" cy="907859"/>
          </a:xfrm>
          <a:prstGeom prst="rightBrace">
            <a:avLst>
              <a:gd name="adj1" fmla="val 56666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ABFA7-6D70-4626-9764-B6939A4B4A9B}"/>
              </a:ext>
            </a:extLst>
          </p:cNvPr>
          <p:cNvSpPr txBox="1"/>
          <p:nvPr/>
        </p:nvSpPr>
        <p:spPr>
          <a:xfrm>
            <a:off x="3225944" y="1550502"/>
            <a:ext cx="77457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EBD23-1B6E-4968-B5D0-D3995477242B}"/>
              </a:ext>
            </a:extLst>
          </p:cNvPr>
          <p:cNvSpPr txBox="1"/>
          <p:nvPr/>
        </p:nvSpPr>
        <p:spPr>
          <a:xfrm>
            <a:off x="5815901" y="1549596"/>
            <a:ext cx="774571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0C52007-2983-4AE8-A8B0-E8A228F8159B}"/>
              </a:ext>
            </a:extLst>
          </p:cNvPr>
          <p:cNvSpPr/>
          <p:nvPr/>
        </p:nvSpPr>
        <p:spPr>
          <a:xfrm rot="16200000">
            <a:off x="8994182" y="1604032"/>
            <a:ext cx="214513" cy="907859"/>
          </a:xfrm>
          <a:prstGeom prst="rightBrace">
            <a:avLst>
              <a:gd name="adj1" fmla="val 56666"/>
              <a:gd name="adj2" fmla="val 50000"/>
            </a:avLst>
          </a:prstGeom>
          <a:ln w="19050">
            <a:solidFill>
              <a:srgbClr val="0070C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9E891-39E5-4EC5-B8AA-9BAB30FED7A0}"/>
              </a:ext>
            </a:extLst>
          </p:cNvPr>
          <p:cNvSpPr txBox="1"/>
          <p:nvPr/>
        </p:nvSpPr>
        <p:spPr>
          <a:xfrm>
            <a:off x="8613412" y="1517296"/>
            <a:ext cx="981359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1697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So Far…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Our design supports the following instructions</a:t>
            </a:r>
          </a:p>
          <a:p>
            <a:pPr lvl="1"/>
            <a:r>
              <a:rPr lang="en-US" altLang="en-US" sz="2000" dirty="0"/>
              <a:t>Memory Reference Instructions:</a:t>
            </a:r>
          </a:p>
          <a:p>
            <a:pPr lvl="2"/>
            <a:r>
              <a:rPr lang="en-US" altLang="en-US" sz="2000" b="1" dirty="0"/>
              <a:t>LW, SW</a:t>
            </a:r>
          </a:p>
          <a:p>
            <a:pPr lvl="1"/>
            <a:r>
              <a:rPr lang="en-US" altLang="en-US" sz="2000" dirty="0"/>
              <a:t>Arithmetic and Logic Instructions:</a:t>
            </a:r>
          </a:p>
          <a:p>
            <a:pPr lvl="2"/>
            <a:r>
              <a:rPr lang="en-US" altLang="en-US" sz="2000" b="1" dirty="0"/>
              <a:t>ADD, SUB, AND, OR, SLT</a:t>
            </a:r>
          </a:p>
          <a:p>
            <a:pPr lvl="1"/>
            <a:r>
              <a:rPr lang="en-US" altLang="en-US" sz="2000" dirty="0"/>
              <a:t>Branch and Jump Instructions:</a:t>
            </a:r>
          </a:p>
          <a:p>
            <a:pPr lvl="2"/>
            <a:r>
              <a:rPr lang="en-US" altLang="en-US" sz="2000" b="1" dirty="0"/>
              <a:t>BEQ</a:t>
            </a:r>
          </a:p>
          <a:p>
            <a:endParaRPr lang="en-US" altLang="en-US" sz="2800" dirty="0"/>
          </a:p>
          <a:p>
            <a:r>
              <a:rPr lang="en-US" altLang="en-US" sz="2400" b="1" dirty="0">
                <a:solidFill>
                  <a:srgbClr val="0070C0"/>
                </a:solidFill>
              </a:rPr>
              <a:t>How to extend the design to support more MIPS instructions?</a:t>
            </a:r>
          </a:p>
          <a:p>
            <a:endParaRPr lang="en-US" altLang="en-US" sz="3200" dirty="0"/>
          </a:p>
          <a:p>
            <a:pPr lvl="2"/>
            <a:endParaRPr lang="en-US" alt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5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Extension to Support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65156" y="633003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33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34A699-563B-46A5-A6F5-C8D66064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18" y="1140411"/>
            <a:ext cx="6216215" cy="3673681"/>
          </a:xfrm>
          <a:prstGeom prst="rect">
            <a:avLst/>
          </a:prstGeom>
        </p:spPr>
      </p:pic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9FDF75F4-266E-4840-BB7A-978D4BD0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342" y="5028411"/>
            <a:ext cx="9844302" cy="1378356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No need to extend the current datapath</a:t>
            </a:r>
          </a:p>
          <a:p>
            <a:r>
              <a:rPr lang="en-US" altLang="en-US" sz="2400" dirty="0"/>
              <a:t>Need to extend the control unit, specifically only the </a:t>
            </a:r>
            <a:r>
              <a:rPr lang="en-US" altLang="en-US" sz="2400" b="1" dirty="0"/>
              <a:t>Main Decoder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881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BE69-3628-44D4-8DE4-ABC41CFE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Decoder for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7525-1912-430D-8357-2BA0CA9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5" name="Group 69">
            <a:extLst>
              <a:ext uri="{FF2B5EF4-FFF2-40B4-BE49-F238E27FC236}">
                <a16:creationId xmlns:a16="http://schemas.microsoft.com/office/drawing/2014/main" id="{C90A0196-66E8-46A5-96C4-C46981A762B6}"/>
              </a:ext>
            </a:extLst>
          </p:cNvPr>
          <p:cNvGraphicFramePr>
            <a:graphicFrameLocks noGrp="1"/>
          </p:cNvGraphicFramePr>
          <p:nvPr/>
        </p:nvGraphicFramePr>
        <p:xfrm>
          <a:off x="1542553" y="4356549"/>
          <a:ext cx="9465433" cy="2011680"/>
        </p:xfrm>
        <a:graphic>
          <a:graphicData uri="http://schemas.openxmlformats.org/drawingml/2006/table">
            <a:tbl>
              <a:tblPr/>
              <a:tblGrid>
                <a:gridCol w="132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148">
                  <a:extLst>
                    <a:ext uri="{9D8B030D-6E8A-4147-A177-3AD203B41FA5}">
                      <a16:colId xmlns:a16="http://schemas.microsoft.com/office/drawing/2014/main" val="3454210683"/>
                    </a:ext>
                  </a:extLst>
                </a:gridCol>
                <a:gridCol w="10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1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21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7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Instruction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we_reg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reg_dst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alu_src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we_dm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dm2reg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alu_op</a:t>
                      </a:r>
                      <a:r>
                        <a:rPr kumimoji="0" lang="en-AU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1:0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8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03687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6541578-FFDE-48D8-9D8A-023E3BEA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37" y="1074092"/>
            <a:ext cx="5289650" cy="3126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1A14-E169-4C1B-958D-BFD18FFF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04" y="1338325"/>
            <a:ext cx="2687585" cy="11302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259E55-794C-4994-A34F-E4CFBF2A2FF0}"/>
              </a:ext>
            </a:extLst>
          </p:cNvPr>
          <p:cNvCxnSpPr>
            <a:cxnSpLocks/>
          </p:cNvCxnSpPr>
          <p:nvPr/>
        </p:nvCxnSpPr>
        <p:spPr>
          <a:xfrm>
            <a:off x="9303699" y="1675494"/>
            <a:ext cx="811357" cy="45122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Extension to Support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65156" y="633003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35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9FDF75F4-266E-4840-BB7A-978D4BD0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765" y="5503226"/>
            <a:ext cx="9495692" cy="896544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70C0"/>
                </a:solidFill>
              </a:rPr>
              <a:t>Can we support </a:t>
            </a:r>
            <a:r>
              <a:rPr lang="en-US" alt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sz="2400" b="1" dirty="0">
                <a:solidFill>
                  <a:srgbClr val="0070C0"/>
                </a:solidFill>
              </a:rPr>
              <a:t> with this datapath?</a:t>
            </a:r>
            <a:endParaRPr lang="en-US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05379-389B-48F3-BD26-AF2FCE4C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47" y="1289271"/>
            <a:ext cx="6490510" cy="3835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BE6D0-E76F-4E18-BC4D-A1EBAFBC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1" y="2120770"/>
            <a:ext cx="2958706" cy="1131157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94D7AE9-398D-4321-B09F-35E94266BBA3}"/>
              </a:ext>
            </a:extLst>
          </p:cNvPr>
          <p:cNvSpPr/>
          <p:nvPr/>
        </p:nvSpPr>
        <p:spPr>
          <a:xfrm>
            <a:off x="3854884" y="2601448"/>
            <a:ext cx="426863" cy="378539"/>
          </a:xfrm>
          <a:prstGeom prst="rightArrow">
            <a:avLst/>
          </a:prstGeom>
          <a:solidFill>
            <a:schemeClr val="accent3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57C36-0C24-421B-B097-319E82C4DFBA}"/>
              </a:ext>
            </a:extLst>
          </p:cNvPr>
          <p:cNvSpPr txBox="1"/>
          <p:nvPr/>
        </p:nvSpPr>
        <p:spPr>
          <a:xfrm>
            <a:off x="3816715" y="2480639"/>
            <a:ext cx="308098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78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build="p"/>
      <p:bldP spid="4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Extension to Support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065156" y="6330036"/>
            <a:ext cx="2461846" cy="365125"/>
          </a:xfrm>
          <a:prstGeom prst="rect">
            <a:avLst/>
          </a:prstGeom>
        </p:spPr>
        <p:txBody>
          <a:bodyPr vert="horz" lIns="105508" tIns="52754" rIns="105508" bIns="5275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z="1385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36</a:t>
            </a:fld>
            <a:endParaRPr lang="en-US" sz="1385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1" name="Content Placeholder 2">
            <a:extLst>
              <a:ext uri="{FF2B5EF4-FFF2-40B4-BE49-F238E27FC236}">
                <a16:creationId xmlns:a16="http://schemas.microsoft.com/office/drawing/2014/main" id="{9FDF75F4-266E-4840-BB7A-978D4BD03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047" y="5575064"/>
            <a:ext cx="10440063" cy="693322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Both datapath and control unit (main decoder) need to be extended</a:t>
            </a:r>
            <a:endParaRPr lang="en-US" alt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DFFCA-09BB-4753-A595-8881BF7D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350" y="1216896"/>
            <a:ext cx="6718629" cy="42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BE69-3628-44D4-8DE4-ABC41CFE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Decoder for </a:t>
            </a:r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67525-1912-430D-8357-2BA0CA98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5" name="Group 69">
            <a:extLst>
              <a:ext uri="{FF2B5EF4-FFF2-40B4-BE49-F238E27FC236}">
                <a16:creationId xmlns:a16="http://schemas.microsoft.com/office/drawing/2014/main" id="{C90A0196-66E8-46A5-96C4-C46981A762B6}"/>
              </a:ext>
            </a:extLst>
          </p:cNvPr>
          <p:cNvGraphicFramePr>
            <a:graphicFrameLocks noGrp="1"/>
          </p:cNvGraphicFramePr>
          <p:nvPr/>
        </p:nvGraphicFramePr>
        <p:xfrm>
          <a:off x="880796" y="3980445"/>
          <a:ext cx="10091865" cy="2560835"/>
        </p:xfrm>
        <a:graphic>
          <a:graphicData uri="http://schemas.openxmlformats.org/drawingml/2006/table">
            <a:tbl>
              <a:tblPr/>
              <a:tblGrid>
                <a:gridCol w="127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891">
                  <a:extLst>
                    <a:ext uri="{9D8B030D-6E8A-4147-A177-3AD203B41FA5}">
                      <a16:colId xmlns:a16="http://schemas.microsoft.com/office/drawing/2014/main" val="3454210683"/>
                    </a:ext>
                  </a:extLst>
                </a:gridCol>
                <a:gridCol w="1017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0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36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8358">
                  <a:extLst>
                    <a:ext uri="{9D8B030D-6E8A-4147-A177-3AD203B41FA5}">
                      <a16:colId xmlns:a16="http://schemas.microsoft.com/office/drawing/2014/main" val="1311717962"/>
                    </a:ext>
                  </a:extLst>
                </a:gridCol>
              </a:tblGrid>
              <a:tr h="5345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Instruction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we_reg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reg_dst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alu_src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we_dm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dm2reg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alu_op</a:t>
                      </a:r>
                      <a:r>
                        <a:rPr kumimoji="0" lang="en-AU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1:0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Jump</a:t>
                      </a:r>
                      <a:endParaRPr kumimoji="0" lang="en-AU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036878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XX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188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C9D9675-2DE8-44AC-8C12-79355723D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7" y="1055436"/>
            <a:ext cx="4395385" cy="27523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07250C-CB19-4073-91A2-E3C53524AE93}"/>
              </a:ext>
            </a:extLst>
          </p:cNvPr>
          <p:cNvSpPr/>
          <p:nvPr/>
        </p:nvSpPr>
        <p:spPr>
          <a:xfrm>
            <a:off x="10027402" y="3885690"/>
            <a:ext cx="1028700" cy="2750344"/>
          </a:xfrm>
          <a:prstGeom prst="roundRect">
            <a:avLst/>
          </a:prstGeom>
          <a:ln w="25400">
            <a:solidFill>
              <a:srgbClr val="FF0000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B9CC-68AB-4004-BB67-7384DB01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Datapath of </a:t>
            </a:r>
            <a:r>
              <a:rPr lang="en-US" sz="4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213A-8936-4AB9-9676-4D37DFF2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52F7616-0F6F-4A40-8FD6-20A6DFDE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21" y="1187441"/>
            <a:ext cx="7887029" cy="49387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EFEFE-8B02-45B4-A56C-745FC8A183B5}"/>
              </a:ext>
            </a:extLst>
          </p:cNvPr>
          <p:cNvCxnSpPr>
            <a:cxnSpLocks/>
          </p:cNvCxnSpPr>
          <p:nvPr/>
        </p:nvCxnSpPr>
        <p:spPr>
          <a:xfrm>
            <a:off x="2655810" y="3287759"/>
            <a:ext cx="46438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9C5F08E-BBB4-4E31-B93A-42D2516CE4CF}"/>
              </a:ext>
            </a:extLst>
          </p:cNvPr>
          <p:cNvCxnSpPr/>
          <p:nvPr/>
        </p:nvCxnSpPr>
        <p:spPr>
          <a:xfrm>
            <a:off x="4745713" y="3292711"/>
            <a:ext cx="1370215" cy="1371195"/>
          </a:xfrm>
          <a:prstGeom prst="bentConnector3">
            <a:avLst>
              <a:gd name="adj1" fmla="val 0"/>
            </a:avLst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02B789-D513-4C61-8EB1-096226257E9C}"/>
              </a:ext>
            </a:extLst>
          </p:cNvPr>
          <p:cNvCxnSpPr>
            <a:cxnSpLocks/>
          </p:cNvCxnSpPr>
          <p:nvPr/>
        </p:nvCxnSpPr>
        <p:spPr>
          <a:xfrm flipV="1">
            <a:off x="6147304" y="4058664"/>
            <a:ext cx="1174872" cy="613840"/>
          </a:xfrm>
          <a:prstGeom prst="bentConnector3">
            <a:avLst>
              <a:gd name="adj1" fmla="val 41229"/>
            </a:avLst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BD16B83-7B14-47EA-838D-B3DD479F92FD}"/>
              </a:ext>
            </a:extLst>
          </p:cNvPr>
          <p:cNvCxnSpPr>
            <a:cxnSpLocks/>
          </p:cNvCxnSpPr>
          <p:nvPr/>
        </p:nvCxnSpPr>
        <p:spPr>
          <a:xfrm>
            <a:off x="7765300" y="3727444"/>
            <a:ext cx="1507671" cy="35170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008276-33D9-473C-ADDC-C251B6D3A3AE}"/>
              </a:ext>
            </a:extLst>
          </p:cNvPr>
          <p:cNvCxnSpPr>
            <a:cxnSpLocks/>
            <a:stCxn id="35" idx="6"/>
            <a:endCxn id="31" idx="2"/>
          </p:cNvCxnSpPr>
          <p:nvPr/>
        </p:nvCxnSpPr>
        <p:spPr>
          <a:xfrm flipH="1" flipV="1">
            <a:off x="5511198" y="3979684"/>
            <a:ext cx="3955582" cy="3098"/>
          </a:xfrm>
          <a:prstGeom prst="bentConnector5">
            <a:avLst>
              <a:gd name="adj1" fmla="val -6668"/>
              <a:gd name="adj2" fmla="val -65161304"/>
              <a:gd name="adj3" fmla="val 136534"/>
            </a:avLst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94B10E5-EC4F-41BF-B865-4E0F6D6ECEAE}"/>
              </a:ext>
            </a:extLst>
          </p:cNvPr>
          <p:cNvSpPr/>
          <p:nvPr/>
        </p:nvSpPr>
        <p:spPr>
          <a:xfrm>
            <a:off x="5511197" y="3768778"/>
            <a:ext cx="473352" cy="421810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908DB16-E1A5-48C7-89E8-76E80744BDE1}"/>
              </a:ext>
            </a:extLst>
          </p:cNvPr>
          <p:cNvSpPr/>
          <p:nvPr/>
        </p:nvSpPr>
        <p:spPr>
          <a:xfrm>
            <a:off x="9350074" y="3937197"/>
            <a:ext cx="116706" cy="91170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FB7034-592A-4577-9A9C-2F381412406D}"/>
              </a:ext>
            </a:extLst>
          </p:cNvPr>
          <p:cNvSpPr/>
          <p:nvPr/>
        </p:nvSpPr>
        <p:spPr>
          <a:xfrm>
            <a:off x="2723163" y="3218095"/>
            <a:ext cx="473352" cy="210905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516564-133C-479F-8111-77F7AFCE1A55}"/>
              </a:ext>
            </a:extLst>
          </p:cNvPr>
          <p:cNvSpPr/>
          <p:nvPr/>
        </p:nvSpPr>
        <p:spPr>
          <a:xfrm>
            <a:off x="8799620" y="1602683"/>
            <a:ext cx="219990" cy="421810"/>
          </a:xfrm>
          <a:prstGeom prst="ellipse">
            <a:avLst/>
          </a:prstGeom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0A6DC65-89A6-413E-9FD9-41615BD171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2575" y="-373451"/>
            <a:ext cx="1404508" cy="5839781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A29B80E-717C-48F7-8EAD-DC95C4FF8BA2}"/>
              </a:ext>
            </a:extLst>
          </p:cNvPr>
          <p:cNvCxnSpPr>
            <a:cxnSpLocks/>
          </p:cNvCxnSpPr>
          <p:nvPr/>
        </p:nvCxnSpPr>
        <p:spPr>
          <a:xfrm flipH="1">
            <a:off x="2675458" y="1773833"/>
            <a:ext cx="6296446" cy="1509960"/>
          </a:xfrm>
          <a:prstGeom prst="bentConnector5">
            <a:avLst>
              <a:gd name="adj1" fmla="val -12145"/>
              <a:gd name="adj2" fmla="val -40098"/>
              <a:gd name="adj3" fmla="val 110384"/>
            </a:avLst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Speech Bubble: Oval 105">
            <a:extLst>
              <a:ext uri="{FF2B5EF4-FFF2-40B4-BE49-F238E27FC236}">
                <a16:creationId xmlns:a16="http://schemas.microsoft.com/office/drawing/2014/main" id="{4AF7376A-6AC0-4AA9-8184-A0FA5FE2276A}"/>
              </a:ext>
            </a:extLst>
          </p:cNvPr>
          <p:cNvSpPr/>
          <p:nvPr/>
        </p:nvSpPr>
        <p:spPr>
          <a:xfrm>
            <a:off x="7255483" y="1187441"/>
            <a:ext cx="4747846" cy="2182735"/>
          </a:xfrm>
          <a:prstGeom prst="wedgeEllipseCallout">
            <a:avLst>
              <a:gd name="adj1" fmla="val -25528"/>
              <a:gd name="adj2" fmla="val 63521"/>
            </a:avLst>
          </a:prstGeom>
          <a:solidFill>
            <a:srgbClr val="4BACC6"/>
          </a:solidFill>
          <a:ln w="19050">
            <a:noFill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There are parallel paths.</a:t>
            </a:r>
          </a:p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The longest path (critical path) decides the execution time of the instruction.</a:t>
            </a:r>
          </a:p>
        </p:txBody>
      </p:sp>
    </p:spTree>
    <p:extLst>
      <p:ext uri="{BB962C8B-B14F-4D97-AF65-F5344CB8AC3E}">
        <p14:creationId xmlns:p14="http://schemas.microsoft.com/office/powerpoint/2010/main" val="28275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B9CC-68AB-4004-BB67-7384DB01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65AE4-8044-4642-AABE-A1915C246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129" y="5007900"/>
            <a:ext cx="9495692" cy="1118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Critical path for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000" b="1" dirty="0"/>
              <a:t> = 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pcq_PC</a:t>
            </a:r>
            <a:r>
              <a:rPr lang="en-US" sz="2000" b="1" dirty="0"/>
              <a:t> + 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i</a:t>
            </a:r>
            <a:r>
              <a:rPr lang="en-US" sz="2000" b="1" baseline="-25000" dirty="0"/>
              <a:t>-mem </a:t>
            </a:r>
            <a:r>
              <a:rPr lang="en-US" sz="2000" b="1" dirty="0"/>
              <a:t>+ 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RFread</a:t>
            </a:r>
            <a:r>
              <a:rPr lang="en-US" sz="2000" b="1" baseline="-25000" dirty="0"/>
              <a:t> </a:t>
            </a:r>
            <a:r>
              <a:rPr lang="en-US" sz="2000" b="1" dirty="0"/>
              <a:t>+ T</a:t>
            </a:r>
            <a:r>
              <a:rPr lang="en-US" sz="2000" b="1" baseline="-25000" dirty="0"/>
              <a:t>ALU </a:t>
            </a:r>
            <a:r>
              <a:rPr lang="en-US" sz="2000" b="1" dirty="0"/>
              <a:t>+ T</a:t>
            </a:r>
            <a:r>
              <a:rPr lang="en-US" sz="2000" b="1" baseline="-25000" dirty="0"/>
              <a:t>d-mem </a:t>
            </a:r>
            <a:r>
              <a:rPr lang="en-US" sz="2000" b="1" dirty="0"/>
              <a:t>+ T</a:t>
            </a:r>
            <a:r>
              <a:rPr lang="en-US" sz="2000" b="1" baseline="-25000" dirty="0"/>
              <a:t>MUX </a:t>
            </a:r>
            <a:r>
              <a:rPr lang="en-US" sz="2000" b="1" dirty="0"/>
              <a:t>+ 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RFwrite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                                = (30 + 250 + 150 + 200 + 250 + 25 + 20) </a:t>
            </a:r>
            <a:r>
              <a:rPr lang="en-US" sz="2000" b="1" dirty="0" err="1"/>
              <a:t>ps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                                = 925 </a:t>
            </a:r>
            <a:r>
              <a:rPr lang="en-US" sz="2000" b="1" dirty="0" err="1"/>
              <a:t>ps</a:t>
            </a:r>
            <a:r>
              <a:rPr lang="en-US" sz="20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213A-8936-4AB9-9676-4D37DFF2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52F7616-0F6F-4A40-8FD6-20A6DFDE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95" y="1049953"/>
            <a:ext cx="5051120" cy="3162925"/>
          </a:xfrm>
          <a:prstGeom prst="rect">
            <a:avLst/>
          </a:prstGeom>
        </p:spPr>
      </p:pic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37905BE9-1319-4C04-80E4-67FBEBED9F91}"/>
              </a:ext>
            </a:extLst>
          </p:cNvPr>
          <p:cNvGraphicFramePr>
            <a:graphicFrameLocks noGrp="1"/>
          </p:cNvGraphicFramePr>
          <p:nvPr/>
        </p:nvGraphicFramePr>
        <p:xfrm>
          <a:off x="951881" y="1131469"/>
          <a:ext cx="4832054" cy="359312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13243">
                  <a:extLst>
                    <a:ext uri="{9D8B030D-6E8A-4147-A177-3AD203B41FA5}">
                      <a16:colId xmlns:a16="http://schemas.microsoft.com/office/drawing/2014/main" val="2783346120"/>
                    </a:ext>
                  </a:extLst>
                </a:gridCol>
                <a:gridCol w="1471164">
                  <a:extLst>
                    <a:ext uri="{9D8B030D-6E8A-4147-A177-3AD203B41FA5}">
                      <a16:colId xmlns:a16="http://schemas.microsoft.com/office/drawing/2014/main" val="684689837"/>
                    </a:ext>
                  </a:extLst>
                </a:gridCol>
                <a:gridCol w="1047647">
                  <a:extLst>
                    <a:ext uri="{9D8B030D-6E8A-4147-A177-3AD203B41FA5}">
                      <a16:colId xmlns:a16="http://schemas.microsoft.com/office/drawing/2014/main" val="1335327082"/>
                    </a:ext>
                  </a:extLst>
                </a:gridCol>
              </a:tblGrid>
              <a:tr h="59787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Function Unit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Parameter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Delay (</a:t>
                      </a:r>
                      <a:r>
                        <a:rPr lang="en-US" sz="1600" dirty="0" err="1">
                          <a:latin typeface="+mn-lt"/>
                        </a:rPr>
                        <a:t>ps</a:t>
                      </a:r>
                      <a:r>
                        <a:rPr lang="en-US" sz="1600" dirty="0">
                          <a:latin typeface="+mn-lt"/>
                        </a:rPr>
                        <a:t>)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403008642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Register clock-to-Q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</a:rPr>
                        <a:t>T</a:t>
                      </a:r>
                      <a:r>
                        <a:rPr lang="en-US" sz="1600" baseline="-25000" dirty="0" err="1">
                          <a:latin typeface="+mn-lt"/>
                        </a:rPr>
                        <a:t>pcq_PC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30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44503996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MUX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</a:t>
                      </a:r>
                      <a:r>
                        <a:rPr lang="en-US" sz="1600" baseline="-25000" dirty="0">
                          <a:latin typeface="+mn-lt"/>
                        </a:rPr>
                        <a:t>MUX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25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3114017309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Sign-extend</a:t>
                      </a: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T</a:t>
                      </a:r>
                      <a:r>
                        <a:rPr lang="en-US" sz="1600" baseline="-25000" dirty="0" err="1">
                          <a:latin typeface="+mn-lt"/>
                        </a:rPr>
                        <a:t>s_ext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595668981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ALU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</a:t>
                      </a:r>
                      <a:r>
                        <a:rPr lang="en-US" sz="1600" baseline="-25000" dirty="0">
                          <a:latin typeface="+mn-lt"/>
                        </a:rPr>
                        <a:t>ALU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200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30332573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Mem read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</a:rPr>
                        <a:t>T</a:t>
                      </a:r>
                      <a:r>
                        <a:rPr lang="en-US" sz="1600" baseline="-25000" dirty="0" err="1">
                          <a:latin typeface="+mn-lt"/>
                        </a:rPr>
                        <a:t>mem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250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122535213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Register file read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</a:rPr>
                        <a:t>T</a:t>
                      </a:r>
                      <a:r>
                        <a:rPr lang="en-US" sz="1600" baseline="-25000" dirty="0" err="1">
                          <a:latin typeface="+mn-lt"/>
                        </a:rPr>
                        <a:t>RFread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150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2865996911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Register file write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</a:rPr>
                        <a:t>T</a:t>
                      </a:r>
                      <a:r>
                        <a:rPr lang="en-US" sz="1600" baseline="-25000" dirty="0" err="1">
                          <a:latin typeface="+mn-lt"/>
                        </a:rPr>
                        <a:t>RFwrite</a:t>
                      </a:r>
                      <a:endParaRPr lang="en-US" sz="1600" baseline="-250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20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5508" marR="105508" marT="52754" marB="52754"/>
                </a:tc>
                <a:extLst>
                  <a:ext uri="{0D108BD9-81ED-4DB2-BD59-A6C34878D82A}">
                    <a16:rowId xmlns:a16="http://schemas.microsoft.com/office/drawing/2014/main" val="5999957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9BACAA9-5109-477B-9944-B8D9B97BFC61}"/>
              </a:ext>
            </a:extLst>
          </p:cNvPr>
          <p:cNvSpPr/>
          <p:nvPr/>
        </p:nvSpPr>
        <p:spPr>
          <a:xfrm>
            <a:off x="3765327" y="5033899"/>
            <a:ext cx="6526464" cy="354473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42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Implementing a Single-Cycle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9876"/>
            <a:ext cx="10972800" cy="49646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61" b="1" dirty="0"/>
              <a:t>All instructions execute in a single clock cycle</a:t>
            </a:r>
          </a:p>
          <a:p>
            <a:pPr lvl="1">
              <a:defRPr/>
            </a:pPr>
            <a:r>
              <a:rPr lang="en-US" altLang="en-US" sz="2000" dirty="0"/>
              <a:t>Instructions to Implement: LW, SW; ADD, SUB, AND, OR, SLT; BEQ</a:t>
            </a:r>
            <a:endParaRPr lang="en-US" sz="2000" dirty="0"/>
          </a:p>
          <a:p>
            <a:pPr lvl="1">
              <a:defRPr/>
            </a:pPr>
            <a:r>
              <a:rPr lang="en-US" sz="2000" dirty="0"/>
              <a:t>CPI = 1</a:t>
            </a:r>
          </a:p>
          <a:p>
            <a:pPr marL="527517" lvl="1" indent="0">
              <a:buNone/>
              <a:defRPr/>
            </a:pPr>
            <a:endParaRPr lang="en-US" sz="1800" dirty="0"/>
          </a:p>
          <a:p>
            <a:pPr>
              <a:defRPr/>
            </a:pPr>
            <a:r>
              <a:rPr lang="en-US" sz="2400" b="1" dirty="0"/>
              <a:t>Different instructions need different execution times</a:t>
            </a:r>
          </a:p>
          <a:p>
            <a:pPr lvl="1">
              <a:defRPr/>
            </a:pPr>
            <a:r>
              <a:rPr lang="en-US" sz="2000" dirty="0"/>
              <a:t>i.e. LW needs to access memory </a:t>
            </a:r>
            <a:r>
              <a:rPr lang="en-US" sz="2000" i="1" dirty="0"/>
              <a:t>vs. </a:t>
            </a:r>
            <a:r>
              <a:rPr lang="en-US" sz="2000" dirty="0"/>
              <a:t>ADD does not need to access memory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/>
              <a:t>Single-cycle CPU’s clock cycle period should be set to the </a:t>
            </a:r>
            <a:r>
              <a:rPr lang="en-US" sz="2400" b="1" dirty="0">
                <a:solidFill>
                  <a:srgbClr val="FF0000"/>
                </a:solidFill>
              </a:rPr>
              <a:t>longest instruction’s execution time</a:t>
            </a:r>
          </a:p>
          <a:p>
            <a:pPr lvl="1">
              <a:defRPr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8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D8C7-C1AD-498F-B4A6-DB399321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Single-Cycle CPU Performance Analysis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2FA5-C6DA-4544-8F3D-45664E734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553"/>
            <a:ext cx="11334750" cy="4964611"/>
          </a:xfrm>
        </p:spPr>
        <p:txBody>
          <a:bodyPr>
            <a:normAutofit/>
          </a:bodyPr>
          <a:lstStyle/>
          <a:p>
            <a:r>
              <a:rPr lang="en-US" sz="2400" b="1" dirty="0"/>
              <a:t>The longest instruction’s execution time is 925 ps.</a:t>
            </a:r>
          </a:p>
          <a:p>
            <a:r>
              <a:rPr lang="en-US" sz="2400" b="1" dirty="0"/>
              <a:t>If we run 100 billion instructions, what is the total execution time?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The clock cycle period should be set to 925 </a:t>
            </a:r>
            <a:r>
              <a:rPr lang="en-US" sz="2400" dirty="0" err="1">
                <a:solidFill>
                  <a:srgbClr val="0070C0"/>
                </a:solidFill>
              </a:rPr>
              <a:t>ps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CPU time 	= # instructions x CPI x cycle period</a:t>
            </a:r>
          </a:p>
          <a:p>
            <a:pPr marL="0" indent="0">
              <a:buNone/>
            </a:pPr>
            <a:r>
              <a:rPr lang="en-US" sz="2400" dirty="0"/>
              <a:t>					= 100 x 10</a:t>
            </a:r>
            <a:r>
              <a:rPr lang="en-US" sz="2400" baseline="30000" dirty="0"/>
              <a:t>9</a:t>
            </a:r>
            <a:r>
              <a:rPr lang="en-US" sz="2400" dirty="0"/>
              <a:t> x 1 x 925 x 10</a:t>
            </a:r>
            <a:r>
              <a:rPr lang="en-US" sz="2400" baseline="30000" dirty="0"/>
              <a:t>-12</a:t>
            </a:r>
          </a:p>
          <a:p>
            <a:pPr marL="0" indent="0">
              <a:buNone/>
            </a:pPr>
            <a:r>
              <a:rPr lang="en-US" sz="2400" dirty="0"/>
              <a:t>					= 92.5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044-722C-4C43-9EC9-8A7ECF3A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1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4400" dirty="0"/>
              <a:t>Performance Issues</a:t>
            </a:r>
            <a:endParaRPr lang="en-AU" altLang="en-US" sz="4400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Longest delay determines clock period</a:t>
            </a:r>
          </a:p>
          <a:p>
            <a:pPr lvl="1" eaLnBrk="1" hangingPunct="1"/>
            <a:r>
              <a:rPr lang="en-US" altLang="en-US" sz="2000" dirty="0"/>
              <a:t>Critical path: load instruction</a:t>
            </a:r>
          </a:p>
          <a:p>
            <a:pPr lvl="1" eaLnBrk="1" hangingPunct="1"/>
            <a:r>
              <a:rPr lang="en-US" altLang="en-US" sz="2000" dirty="0"/>
              <a:t>Instruction memory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register file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ALU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data memory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register file</a:t>
            </a:r>
          </a:p>
          <a:p>
            <a:pPr lvl="1" eaLnBrk="1" hangingPunct="1"/>
            <a:endParaRPr lang="en-US" altLang="en-US" sz="2000" dirty="0"/>
          </a:p>
          <a:p>
            <a:pPr eaLnBrk="1" hangingPunct="1"/>
            <a:r>
              <a:rPr lang="en-US" altLang="en-US" sz="2400" b="1" dirty="0"/>
              <a:t>Violates design principle</a:t>
            </a:r>
          </a:p>
          <a:p>
            <a:pPr lvl="1" eaLnBrk="1" hangingPunct="1"/>
            <a:r>
              <a:rPr lang="en-US" altLang="en-US" sz="2000" dirty="0"/>
              <a:t>Making the common case fast </a:t>
            </a:r>
          </a:p>
          <a:p>
            <a:pPr lvl="1" eaLnBrk="1" hangingPunct="1"/>
            <a:r>
              <a:rPr lang="en-US" altLang="en-US" sz="2000" dirty="0"/>
              <a:t>More arithmetic operations than memory operations</a:t>
            </a:r>
          </a:p>
          <a:p>
            <a:pPr lvl="1" eaLnBrk="1" hangingPunct="1"/>
            <a:endParaRPr lang="en-US" altLang="en-US" sz="2000" dirty="0"/>
          </a:p>
          <a:p>
            <a:pPr eaLnBrk="1" hangingPunct="1"/>
            <a:r>
              <a:rPr lang="en-US" altLang="en-US" sz="2400" b="1" dirty="0"/>
              <a:t>Most modern CPUs use multi-cycle processors</a:t>
            </a:r>
          </a:p>
          <a:p>
            <a:pPr lvl="1"/>
            <a:r>
              <a:rPr lang="en-US" altLang="en-US" sz="2000" dirty="0"/>
              <a:t>Each instruction takes multiple cycles</a:t>
            </a:r>
          </a:p>
          <a:p>
            <a:pPr lvl="1"/>
            <a:r>
              <a:rPr lang="en-US" altLang="en-US" sz="2000" dirty="0"/>
              <a:t>Multiple instructions can execute concurrently (parallelism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/>
              <a:t>pipelining)</a:t>
            </a:r>
            <a:endParaRPr lang="en-US" altLang="en-US" sz="1539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Laundry tasks</a:t>
            </a:r>
          </a:p>
          <a:p>
            <a:pPr lvl="1"/>
            <a:r>
              <a:rPr lang="en-US" altLang="en-US" sz="2800" dirty="0"/>
              <a:t>Place one dirty load of clothes in the washer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/>
              <a:t>Place the wet load in the dryer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/>
              <a:t>Place the dry load on a table and fold</a:t>
            </a:r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/>
              <a:t>Ask your roommate to put the clothes away</a:t>
            </a:r>
          </a:p>
          <a:p>
            <a:pPr lvl="1"/>
            <a:endParaRPr lang="en-US" altLang="en-US" sz="2800" dirty="0"/>
          </a:p>
          <a:p>
            <a:pPr marL="0" indent="0">
              <a:buNone/>
            </a:pPr>
            <a:endParaRPr lang="en-US" alt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52" y="1695293"/>
            <a:ext cx="666395" cy="851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8" y="2719843"/>
            <a:ext cx="637597" cy="927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52" y="3698299"/>
            <a:ext cx="685493" cy="551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78" y="4596127"/>
            <a:ext cx="635267" cy="8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538161" y="1201321"/>
            <a:ext cx="11245672" cy="49646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Lots of dirty clothes -- need to wash them over four separate loads </a:t>
            </a:r>
          </a:p>
          <a:p>
            <a:pPr eaLnBrk="1" hangingPunct="1"/>
            <a:r>
              <a:rPr lang="en-US" altLang="en-US" sz="2400" b="1" dirty="0"/>
              <a:t>Assume each task takes 30 minutes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80" y="2731751"/>
            <a:ext cx="7528413" cy="2846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330" y="3434443"/>
            <a:ext cx="1582615" cy="593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846" y="3912337"/>
            <a:ext cx="1582615" cy="593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80" y="4428331"/>
            <a:ext cx="1582615" cy="593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096" y="4910798"/>
            <a:ext cx="1582615" cy="59348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8610706" y="3363567"/>
            <a:ext cx="2643562" cy="1385864"/>
          </a:xfrm>
          <a:prstGeom prst="wedgeEllipseCallout">
            <a:avLst>
              <a:gd name="adj1" fmla="val -50671"/>
              <a:gd name="adj2" fmla="val 3856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400" b="1" dirty="0">
                <a:solidFill>
                  <a:srgbClr val="FFFF00"/>
                </a:solidFill>
                <a:latin typeface="Calibri"/>
              </a:rPr>
              <a:t>Inefficient!</a:t>
            </a:r>
          </a:p>
        </p:txBody>
      </p:sp>
    </p:spTree>
    <p:extLst>
      <p:ext uri="{BB962C8B-B14F-4D97-AF65-F5344CB8AC3E}">
        <p14:creationId xmlns:p14="http://schemas.microsoft.com/office/powerpoint/2010/main" val="294434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161553"/>
            <a:ext cx="11285551" cy="49646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You can start the next load as soon as the washer finishes washing the previous load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60" y="2139870"/>
            <a:ext cx="7913077" cy="3374048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16200000">
            <a:off x="7326923" y="4069467"/>
            <a:ext cx="452176" cy="3341077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272" y="5991901"/>
            <a:ext cx="222048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Saved 4.5 hours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34" y="3391205"/>
            <a:ext cx="384663" cy="51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377" y="3413186"/>
            <a:ext cx="373673" cy="494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042" y="3424175"/>
            <a:ext cx="384663" cy="472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695" y="3391205"/>
            <a:ext cx="395654" cy="5165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02" y="3896762"/>
            <a:ext cx="384663" cy="5165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245" y="3918742"/>
            <a:ext cx="373673" cy="4945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909" y="3929731"/>
            <a:ext cx="384663" cy="4725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3562" y="3896762"/>
            <a:ext cx="395654" cy="5165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275" y="4380337"/>
            <a:ext cx="384663" cy="516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918" y="4402318"/>
            <a:ext cx="373673" cy="4945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582" y="4413307"/>
            <a:ext cx="384663" cy="4725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7235" y="4380337"/>
            <a:ext cx="395654" cy="5165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948" y="4856216"/>
            <a:ext cx="384663" cy="5165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91" y="4878197"/>
            <a:ext cx="373673" cy="4945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255" y="4889186"/>
            <a:ext cx="384663" cy="472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908" y="4856216"/>
            <a:ext cx="395654" cy="5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90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Pipelining Analogy</a:t>
            </a:r>
            <a:endParaRPr lang="en-AU" altLang="en-US" sz="44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We can parallelize the single-cycle CPU tasks in a similar way</a:t>
            </a:r>
          </a:p>
          <a:p>
            <a:r>
              <a:rPr lang="en-US" altLang="en-US" sz="2400" b="1" dirty="0"/>
              <a:t>Pipelined laundry </a:t>
            </a:r>
            <a:r>
              <a:rPr lang="en-US" altLang="en-US" sz="2400" b="1" dirty="0">
                <a:sym typeface="Wingdings" panose="05000000000000000000" pitchFamily="2" charset="2"/>
              </a:rPr>
              <a:t> </a:t>
            </a:r>
            <a:r>
              <a:rPr lang="en-US" altLang="en-US" sz="2400" b="1" dirty="0">
                <a:solidFill>
                  <a:srgbClr val="00B050"/>
                </a:solidFill>
              </a:rPr>
              <a:t>overlapping execution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7002600" y="4610308"/>
            <a:ext cx="3696432" cy="1100640"/>
          </a:xfrm>
          <a:prstGeom prst="wedgeEllipseCallout">
            <a:avLst>
              <a:gd name="adj1" fmla="val -61123"/>
              <a:gd name="adj2" fmla="val 27248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Pipelined CPU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clock cycle period = 0.5hrs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068325" y="2565878"/>
            <a:ext cx="3630706" cy="1231790"/>
          </a:xfrm>
          <a:prstGeom prst="wedgeEllipseCallout">
            <a:avLst>
              <a:gd name="adj1" fmla="val -62713"/>
              <a:gd name="adj2" fmla="val 29750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Single-cycle CPU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clock cycle period = 2hrs</a:t>
            </a:r>
          </a:p>
        </p:txBody>
      </p:sp>
    </p:spTree>
    <p:extLst>
      <p:ext uri="{BB962C8B-B14F-4D97-AF65-F5344CB8AC3E}">
        <p14:creationId xmlns:p14="http://schemas.microsoft.com/office/powerpoint/2010/main" val="34082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MIPS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5 steps in one cycle for single-cycle CPU design</a:t>
            </a:r>
          </a:p>
          <a:p>
            <a:pPr lvl="1"/>
            <a:r>
              <a:rPr lang="en-US" sz="2000" dirty="0"/>
              <a:t>With each step using separate resources</a:t>
            </a:r>
          </a:p>
          <a:p>
            <a:pPr marL="527518" lvl="1" indent="0">
              <a:buNone/>
            </a:pPr>
            <a:endParaRPr lang="en-US" sz="1939" b="1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8998" y="3577371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Instruction Fetch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7437" y="3577371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Decode &amp; Register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Identify opcode &amp; read operands</a:t>
            </a:r>
          </a:p>
        </p:txBody>
      </p:sp>
      <p:sp>
        <p:nvSpPr>
          <p:cNvPr id="7" name="Rectangle 6"/>
          <p:cNvSpPr/>
          <p:nvPr/>
        </p:nvSpPr>
        <p:spPr>
          <a:xfrm>
            <a:off x="5235452" y="3572346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Execute</a:t>
            </a:r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31178" y="3577371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Mem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7921" y="3572344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Write Result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Write to </a:t>
            </a:r>
          </a:p>
          <a:p>
            <a:pPr algn="ctr" defTabSz="527517"/>
            <a:r>
              <a:rPr lang="en-US" sz="1615" dirty="0" err="1">
                <a:solidFill>
                  <a:prstClr val="white"/>
                </a:solidFill>
                <a:latin typeface="Calibri"/>
              </a:rPr>
              <a:t>dst</a:t>
            </a:r>
            <a:r>
              <a:rPr lang="en-US" sz="1615" dirty="0">
                <a:solidFill>
                  <a:prstClr val="white"/>
                </a:solidFill>
                <a:latin typeface="Calibri"/>
              </a:rPr>
              <a:t> register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8375" y="5458196"/>
            <a:ext cx="10220252" cy="349236"/>
            <a:chOff x="857750" y="5187895"/>
            <a:chExt cx="7610610" cy="289433"/>
          </a:xfrm>
        </p:grpSpPr>
        <p:sp>
          <p:nvSpPr>
            <p:cNvPr id="11" name="Text Box 22"/>
            <p:cNvSpPr txBox="1">
              <a:spLocks noChangeArrowheads="1"/>
            </p:cNvSpPr>
            <p:nvPr/>
          </p:nvSpPr>
          <p:spPr bwMode="auto">
            <a:xfrm>
              <a:off x="857750" y="5187895"/>
              <a:ext cx="685459" cy="229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200" dirty="0">
                  <a:solidFill>
                    <a:prstClr val="black"/>
                  </a:solidFill>
                </a:rPr>
                <a:t>CLK</a:t>
              </a:r>
            </a:p>
          </p:txBody>
        </p:sp>
        <p:grpSp>
          <p:nvGrpSpPr>
            <p:cNvPr id="12" name="Group 187"/>
            <p:cNvGrpSpPr>
              <a:grpSpLocks/>
            </p:cNvGrpSpPr>
            <p:nvPr/>
          </p:nvGrpSpPr>
          <p:grpSpPr bwMode="auto">
            <a:xfrm>
              <a:off x="1071880" y="5277832"/>
              <a:ext cx="7396480" cy="199496"/>
              <a:chOff x="533400" y="6477000"/>
              <a:chExt cx="8534400" cy="230188"/>
            </a:xfrm>
          </p:grpSpPr>
          <p:cxnSp>
            <p:nvCxnSpPr>
              <p:cNvPr id="13" name="Straight Connector 162"/>
              <p:cNvCxnSpPr>
                <a:cxnSpLocks noChangeShapeType="1"/>
              </p:cNvCxnSpPr>
              <p:nvPr/>
            </p:nvCxnSpPr>
            <p:spPr bwMode="auto">
              <a:xfrm>
                <a:off x="533400" y="6705600"/>
                <a:ext cx="4572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Connector 16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8878094" y="6590506"/>
                <a:ext cx="2286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Connector 167"/>
              <p:cNvCxnSpPr>
                <a:cxnSpLocks noChangeShapeType="1"/>
              </p:cNvCxnSpPr>
              <p:nvPr/>
            </p:nvCxnSpPr>
            <p:spPr bwMode="auto">
              <a:xfrm>
                <a:off x="990600" y="6477000"/>
                <a:ext cx="37338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Straight Connector 17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609306" y="6590506"/>
                <a:ext cx="2286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Straight Connector 172"/>
              <p:cNvCxnSpPr>
                <a:cxnSpLocks noChangeShapeType="1"/>
              </p:cNvCxnSpPr>
              <p:nvPr/>
            </p:nvCxnSpPr>
            <p:spPr bwMode="auto">
              <a:xfrm>
                <a:off x="4724400" y="6705600"/>
                <a:ext cx="42672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" name="Straight Connector 173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875506" y="6590506"/>
                <a:ext cx="2286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Straight Connector 178"/>
              <p:cNvCxnSpPr>
                <a:cxnSpLocks noChangeShapeType="1"/>
              </p:cNvCxnSpPr>
              <p:nvPr/>
            </p:nvCxnSpPr>
            <p:spPr bwMode="auto">
              <a:xfrm>
                <a:off x="8991600" y="6477000"/>
                <a:ext cx="76200" cy="1588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2485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MIPS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Entire datapath can be broken into five stages</a:t>
            </a:r>
          </a:p>
          <a:p>
            <a:r>
              <a:rPr lang="en-US" sz="2461" b="1" dirty="0"/>
              <a:t>Cycle period is changed to the time taken for a stage</a:t>
            </a:r>
            <a:endParaRPr lang="en-US" altLang="en-US" sz="2261" b="1" dirty="0"/>
          </a:p>
          <a:p>
            <a:pPr lvl="1"/>
            <a:r>
              <a:rPr lang="en-US" altLang="en-US" sz="2000" dirty="0"/>
              <a:t>Shorter clock cycle</a:t>
            </a:r>
          </a:p>
          <a:p>
            <a:pPr lvl="1"/>
            <a:r>
              <a:rPr lang="en-US" altLang="en-US" sz="2000" dirty="0"/>
              <a:t>Higher CPI (e.g., CPI = 5 in MIPS)</a:t>
            </a:r>
          </a:p>
          <a:p>
            <a:pPr lvl="1"/>
            <a:endParaRPr lang="en-US" alt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957635" y="5458194"/>
            <a:ext cx="5649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 dirty="0">
                <a:solidFill>
                  <a:prstClr val="black"/>
                </a:solidFill>
              </a:rPr>
              <a:t>CLK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448996" y="5546847"/>
            <a:ext cx="1840403" cy="240713"/>
            <a:chOff x="620399" y="5427456"/>
            <a:chExt cx="1595016" cy="208618"/>
          </a:xfrm>
        </p:grpSpPr>
        <p:cxnSp>
          <p:nvCxnSpPr>
            <p:cNvPr id="13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" name="Rectangle 19"/>
          <p:cNvSpPr/>
          <p:nvPr/>
        </p:nvSpPr>
        <p:spPr>
          <a:xfrm>
            <a:off x="1448996" y="3577368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Instruction Fetch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7435" y="3577368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Decode &amp; Register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Identify opcode &amp; read operands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35450" y="3572343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Execute</a:t>
            </a:r>
            <a:endParaRPr lang="en-US" sz="207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31176" y="3577368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Mem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97919" y="3572341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Write Result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Write to </a:t>
            </a:r>
          </a:p>
          <a:p>
            <a:pPr algn="ctr" defTabSz="527517"/>
            <a:r>
              <a:rPr lang="en-US" sz="1615" dirty="0" err="1">
                <a:solidFill>
                  <a:prstClr val="white"/>
                </a:solidFill>
                <a:latin typeface="Calibri"/>
              </a:rPr>
              <a:t>dst</a:t>
            </a:r>
            <a:r>
              <a:rPr lang="en-US" sz="1615" dirty="0">
                <a:solidFill>
                  <a:prstClr val="white"/>
                </a:solidFill>
                <a:latin typeface="Calibri"/>
              </a:rPr>
              <a:t> register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249480" y="5527598"/>
            <a:ext cx="1840403" cy="240713"/>
            <a:chOff x="620399" y="5427456"/>
            <a:chExt cx="1595016" cy="208618"/>
          </a:xfrm>
        </p:grpSpPr>
        <p:cxnSp>
          <p:nvCxnSpPr>
            <p:cNvPr id="51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6" name="Group 55"/>
          <p:cNvGrpSpPr/>
          <p:nvPr/>
        </p:nvGrpSpPr>
        <p:grpSpPr>
          <a:xfrm>
            <a:off x="5105897" y="5525937"/>
            <a:ext cx="1840403" cy="240713"/>
            <a:chOff x="620399" y="5427456"/>
            <a:chExt cx="1595016" cy="208618"/>
          </a:xfrm>
        </p:grpSpPr>
        <p:cxnSp>
          <p:nvCxnSpPr>
            <p:cNvPr id="57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" name="Group 61"/>
          <p:cNvGrpSpPr/>
          <p:nvPr/>
        </p:nvGrpSpPr>
        <p:grpSpPr>
          <a:xfrm>
            <a:off x="6994139" y="5529956"/>
            <a:ext cx="1840403" cy="240713"/>
            <a:chOff x="620399" y="5427456"/>
            <a:chExt cx="1595016" cy="208618"/>
          </a:xfrm>
        </p:grpSpPr>
        <p:cxnSp>
          <p:nvCxnSpPr>
            <p:cNvPr id="63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8" name="Group 67"/>
          <p:cNvGrpSpPr/>
          <p:nvPr/>
        </p:nvGrpSpPr>
        <p:grpSpPr>
          <a:xfrm>
            <a:off x="8830715" y="5531617"/>
            <a:ext cx="1840403" cy="240713"/>
            <a:chOff x="620399" y="5427456"/>
            <a:chExt cx="1595016" cy="208618"/>
          </a:xfrm>
        </p:grpSpPr>
        <p:cxnSp>
          <p:nvCxnSpPr>
            <p:cNvPr id="69" name="Straight Connector 162"/>
            <p:cNvCxnSpPr>
              <a:cxnSpLocks noChangeShapeType="1"/>
            </p:cNvCxnSpPr>
            <p:nvPr/>
          </p:nvCxnSpPr>
          <p:spPr bwMode="auto">
            <a:xfrm>
              <a:off x="620399" y="5634635"/>
              <a:ext cx="86217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Connector 167"/>
            <p:cNvCxnSpPr>
              <a:cxnSpLocks noChangeShapeType="1"/>
            </p:cNvCxnSpPr>
            <p:nvPr/>
          </p:nvCxnSpPr>
          <p:spPr bwMode="auto">
            <a:xfrm>
              <a:off x="706616" y="5427456"/>
              <a:ext cx="704106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Connector 171"/>
            <p:cNvCxnSpPr>
              <a:cxnSpLocks noChangeShapeType="1"/>
            </p:cNvCxnSpPr>
            <p:nvPr/>
          </p:nvCxnSpPr>
          <p:spPr bwMode="auto">
            <a:xfrm rot="5400000" flipH="1" flipV="1">
              <a:off x="1306983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Connector 172"/>
            <p:cNvCxnSpPr>
              <a:cxnSpLocks noChangeShapeType="1"/>
            </p:cNvCxnSpPr>
            <p:nvPr/>
          </p:nvCxnSpPr>
          <p:spPr bwMode="auto">
            <a:xfrm>
              <a:off x="1410722" y="5634635"/>
              <a:ext cx="804693" cy="143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Connector 173"/>
            <p:cNvCxnSpPr>
              <a:cxnSpLocks noChangeShapeType="1"/>
            </p:cNvCxnSpPr>
            <p:nvPr/>
          </p:nvCxnSpPr>
          <p:spPr bwMode="auto">
            <a:xfrm rot="5400000" flipH="1" flipV="1">
              <a:off x="602877" y="5530896"/>
              <a:ext cx="207179" cy="299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5" name="Straight Connector 74"/>
          <p:cNvCxnSpPr/>
          <p:nvPr/>
        </p:nvCxnSpPr>
        <p:spPr>
          <a:xfrm>
            <a:off x="3271929" y="343736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76448" y="340468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064689" y="3404680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930196" y="3399807"/>
            <a:ext cx="0" cy="197320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39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MIPS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Entire datapath can be broken into five stages</a:t>
            </a:r>
          </a:p>
          <a:p>
            <a:r>
              <a:rPr lang="en-US" sz="2461" b="1" dirty="0"/>
              <a:t>Cycle period is changed to the time taken for a step</a:t>
            </a:r>
            <a:endParaRPr lang="en-US" altLang="en-US" sz="2261" b="1" dirty="0"/>
          </a:p>
          <a:p>
            <a:pPr lvl="1"/>
            <a:r>
              <a:rPr lang="en-US" altLang="en-US" sz="2000" dirty="0"/>
              <a:t>Shorter clock cycle</a:t>
            </a:r>
          </a:p>
          <a:p>
            <a:pPr lvl="1"/>
            <a:r>
              <a:rPr lang="en-US" altLang="en-US" sz="2000" dirty="0"/>
              <a:t>Higher CPI (e.g., CPI = 5 in MIPS)</a:t>
            </a:r>
          </a:p>
          <a:p>
            <a:pPr lvl="1"/>
            <a:r>
              <a:rPr lang="en-US" altLang="en-US" sz="2000" dirty="0">
                <a:solidFill>
                  <a:srgbClr val="00B050"/>
                </a:solidFill>
              </a:rPr>
              <a:t>System can achieve </a:t>
            </a:r>
            <a:r>
              <a:rPr lang="en-US" altLang="en-US" sz="2000" b="1" dirty="0">
                <a:solidFill>
                  <a:srgbClr val="00B050"/>
                </a:solidFill>
              </a:rPr>
              <a:t>CPI = 1 </a:t>
            </a:r>
            <a:r>
              <a:rPr lang="en-US" altLang="en-US" sz="2000" dirty="0">
                <a:solidFill>
                  <a:srgbClr val="00B050"/>
                </a:solidFill>
              </a:rPr>
              <a:t>by overlapping Multiple Instructions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45" name="Group 4"/>
          <p:cNvGraphicFramePr>
            <a:graphicFrameLocks/>
          </p:cNvGraphicFramePr>
          <p:nvPr/>
        </p:nvGraphicFramePr>
        <p:xfrm>
          <a:off x="2060285" y="3463914"/>
          <a:ext cx="5974020" cy="2173052"/>
        </p:xfrm>
        <a:graphic>
          <a:graphicData uri="http://schemas.openxmlformats.org/drawingml/2006/table">
            <a:tbl>
              <a:tblPr/>
              <a:tblGrid>
                <a:gridCol w="49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Inst5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188995" y="3463915"/>
            <a:ext cx="1326004" cy="287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269" b="1" dirty="0">
                <a:latin typeface="Arial" panose="020B0604020202020204" pitchFamily="34" charset="0"/>
                <a:cs typeface="Arial" panose="020B0604020202020204" pitchFamily="34" charset="0"/>
              </a:rPr>
              <a:t>cc: clock cycle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39980" y="5744118"/>
            <a:ext cx="0" cy="1825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39980" y="5840590"/>
            <a:ext cx="2352143" cy="9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92124" y="5660334"/>
            <a:ext cx="3547766" cy="51860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initial pipeline filling phase, </a:t>
            </a:r>
          </a:p>
          <a:p>
            <a:pPr defTabSz="527517"/>
            <a:r>
              <a:rPr lang="en-US" sz="1385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finish an instruction every cycle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9900FE-D028-4677-AC17-2FC5760DFB08}"/>
              </a:ext>
            </a:extLst>
          </p:cNvPr>
          <p:cNvCxnSpPr/>
          <p:nvPr/>
        </p:nvCxnSpPr>
        <p:spPr>
          <a:xfrm>
            <a:off x="2541451" y="5758987"/>
            <a:ext cx="0" cy="18256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0DD5F-2762-4D52-9ADC-031905CF8425}"/>
              </a:ext>
            </a:extLst>
          </p:cNvPr>
          <p:cNvCxnSpPr>
            <a:cxnSpLocks/>
          </p:cNvCxnSpPr>
          <p:nvPr/>
        </p:nvCxnSpPr>
        <p:spPr>
          <a:xfrm>
            <a:off x="2541450" y="5843339"/>
            <a:ext cx="1998530" cy="968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2E6CC4-53D0-4778-AB01-32C2D723651C}"/>
              </a:ext>
            </a:extLst>
          </p:cNvPr>
          <p:cNvSpPr txBox="1"/>
          <p:nvPr/>
        </p:nvSpPr>
        <p:spPr>
          <a:xfrm>
            <a:off x="2319597" y="5909855"/>
            <a:ext cx="246734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9BBB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pipeline filling phase</a:t>
            </a:r>
          </a:p>
        </p:txBody>
      </p:sp>
    </p:spTree>
    <p:extLst>
      <p:ext uri="{BB962C8B-B14F-4D97-AF65-F5344CB8AC3E}">
        <p14:creationId xmlns:p14="http://schemas.microsoft.com/office/powerpoint/2010/main" val="377377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Performance Example</a:t>
            </a:r>
            <a:endParaRPr lang="en-AU" altLang="en-US" sz="4400" dirty="0"/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1553"/>
            <a:ext cx="1109472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100ps for register IOs (i.e., decode, writeback); 200ps for other stages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What would be the cycle period in single-cycle and pipelined datapath?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What would be the execution time of </a:t>
            </a:r>
            <a:r>
              <a:rPr lang="en-US" altLang="en-US" sz="2400" b="1" dirty="0" err="1"/>
              <a:t>lw</a:t>
            </a:r>
            <a:r>
              <a:rPr lang="en-US" altLang="en-US" sz="2400" b="1" dirty="0"/>
              <a:t> instruction?</a:t>
            </a:r>
          </a:p>
          <a:p>
            <a:endParaRPr lang="en-US" altLang="en-US" sz="2400" b="1" dirty="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1768214" y="3742341"/>
          <a:ext cx="8353425" cy="2260387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41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fetch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R-type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5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Fetch Components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b="1" dirty="0"/>
              <a:t>Required operations</a:t>
            </a:r>
          </a:p>
          <a:p>
            <a:pPr lvl="1"/>
            <a:r>
              <a:rPr lang="en-US" altLang="en-US" sz="2000" dirty="0"/>
              <a:t>Taking address from PC and reading instruction from memory</a:t>
            </a:r>
          </a:p>
          <a:p>
            <a:pPr lvl="1"/>
            <a:r>
              <a:rPr lang="en-US" altLang="en-US" sz="2000" dirty="0"/>
              <a:t>Incrementing PC to point at next instruction</a:t>
            </a:r>
          </a:p>
          <a:p>
            <a:pPr lvl="1"/>
            <a:endParaRPr lang="en-US" altLang="en-US" sz="2000" dirty="0"/>
          </a:p>
          <a:p>
            <a:r>
              <a:rPr lang="en-US" altLang="en-US" sz="2400" b="1" dirty="0"/>
              <a:t>Components</a:t>
            </a:r>
          </a:p>
          <a:p>
            <a:pPr lvl="1"/>
            <a:r>
              <a:rPr lang="en-US" altLang="en-US" sz="2000" dirty="0"/>
              <a:t>PC register </a:t>
            </a:r>
          </a:p>
          <a:p>
            <a:pPr lvl="1"/>
            <a:r>
              <a:rPr lang="en-US" altLang="en-US" sz="2000" dirty="0"/>
              <a:t>Instruction Memory / Cache</a:t>
            </a:r>
          </a:p>
          <a:p>
            <a:pPr lvl="1"/>
            <a:r>
              <a:rPr lang="en-US" altLang="en-US" sz="2000" dirty="0"/>
              <a:t>Adder to increment PC value</a:t>
            </a:r>
          </a:p>
        </p:txBody>
      </p:sp>
      <p:grpSp>
        <p:nvGrpSpPr>
          <p:cNvPr id="12292" name="Group 104"/>
          <p:cNvGrpSpPr>
            <a:grpSpLocks/>
          </p:cNvGrpSpPr>
          <p:nvPr/>
        </p:nvGrpSpPr>
        <p:grpSpPr bwMode="auto">
          <a:xfrm>
            <a:off x="5410200" y="4556924"/>
            <a:ext cx="1295400" cy="1371600"/>
            <a:chOff x="1447800" y="4191000"/>
            <a:chExt cx="685800" cy="990600"/>
          </a:xfrm>
        </p:grpSpPr>
        <p:sp>
          <p:nvSpPr>
            <p:cNvPr id="12317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cxnSp>
        <p:nvCxnSpPr>
          <p:cNvPr id="12293" name="Straight Arrow Connector 10"/>
          <p:cNvCxnSpPr>
            <a:cxnSpLocks noChangeShapeType="1"/>
          </p:cNvCxnSpPr>
          <p:nvPr/>
        </p:nvCxnSpPr>
        <p:spPr bwMode="auto">
          <a:xfrm>
            <a:off x="4953000" y="5166524"/>
            <a:ext cx="4572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4" name="Straight Arrow Connector 12"/>
          <p:cNvCxnSpPr>
            <a:cxnSpLocks noChangeShapeType="1"/>
          </p:cNvCxnSpPr>
          <p:nvPr/>
        </p:nvCxnSpPr>
        <p:spPr bwMode="auto">
          <a:xfrm>
            <a:off x="6705600" y="5166524"/>
            <a:ext cx="4572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5" name="Text Box 22"/>
          <p:cNvSpPr txBox="1">
            <a:spLocks noChangeArrowheads="1"/>
          </p:cNvSpPr>
          <p:nvPr/>
        </p:nvSpPr>
        <p:spPr bwMode="auto">
          <a:xfrm>
            <a:off x="4495800" y="4861725"/>
            <a:ext cx="8382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From PC</a:t>
            </a:r>
          </a:p>
        </p:txBody>
      </p:sp>
      <p:sp>
        <p:nvSpPr>
          <p:cNvPr id="12296" name="Text Box 22"/>
          <p:cNvSpPr txBox="1">
            <a:spLocks noChangeArrowheads="1"/>
          </p:cNvSpPr>
          <p:nvPr/>
        </p:nvSpPr>
        <p:spPr bwMode="auto">
          <a:xfrm>
            <a:off x="6705600" y="4861725"/>
            <a:ext cx="1447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Instruction Word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 rot="16200000">
            <a:off x="2697163" y="5060161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sp>
        <p:nvSpPr>
          <p:cNvPr id="18" name="Trapezoid 17"/>
          <p:cNvSpPr/>
          <p:nvPr/>
        </p:nvSpPr>
        <p:spPr bwMode="auto">
          <a:xfrm rot="5400000">
            <a:off x="8572500" y="4823624"/>
            <a:ext cx="1295400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8915400" y="455692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8915400" y="5293524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cxnSp>
        <p:nvCxnSpPr>
          <p:cNvPr id="12301" name="Straight Connector 24"/>
          <p:cNvCxnSpPr>
            <a:cxnSpLocks noChangeShapeType="1"/>
          </p:cNvCxnSpPr>
          <p:nvPr/>
        </p:nvCxnSpPr>
        <p:spPr bwMode="auto">
          <a:xfrm rot="16200000" flipH="1">
            <a:off x="3086100" y="4747424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2" name="Straight Connector 27"/>
          <p:cNvCxnSpPr>
            <a:cxnSpLocks noChangeShapeType="1"/>
          </p:cNvCxnSpPr>
          <p:nvPr/>
        </p:nvCxnSpPr>
        <p:spPr bwMode="auto">
          <a:xfrm rot="5400000">
            <a:off x="3162300" y="4747424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03" name="Text Box 22"/>
          <p:cNvSpPr txBox="1">
            <a:spLocks noChangeArrowheads="1"/>
          </p:cNvSpPr>
          <p:nvPr/>
        </p:nvSpPr>
        <p:spPr bwMode="auto">
          <a:xfrm>
            <a:off x="2209800" y="4404525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CLK</a:t>
            </a:r>
          </a:p>
        </p:txBody>
      </p:sp>
      <p:cxnSp>
        <p:nvCxnSpPr>
          <p:cNvPr id="12304" name="Shape 31"/>
          <p:cNvCxnSpPr>
            <a:cxnSpLocks noChangeShapeType="1"/>
            <a:stCxn id="12303" idx="3"/>
            <a:endCxn id="17" idx="3"/>
          </p:cNvCxnSpPr>
          <p:nvPr/>
        </p:nvCxnSpPr>
        <p:spPr bwMode="auto">
          <a:xfrm>
            <a:off x="2743200" y="4535330"/>
            <a:ext cx="449264" cy="173994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7" name="AutoShape 11"/>
          <p:cNvCxnSpPr>
            <a:cxnSpLocks noChangeShapeType="1"/>
          </p:cNvCxnSpPr>
          <p:nvPr/>
        </p:nvCxnSpPr>
        <p:spPr bwMode="auto">
          <a:xfrm>
            <a:off x="2362200" y="5166524"/>
            <a:ext cx="685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1"/>
          <p:cNvCxnSpPr>
            <a:cxnSpLocks noChangeShapeType="1"/>
          </p:cNvCxnSpPr>
          <p:nvPr/>
        </p:nvCxnSpPr>
        <p:spPr bwMode="auto">
          <a:xfrm>
            <a:off x="3352800" y="5166524"/>
            <a:ext cx="685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9372600" y="5014125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2310" name="AutoShape 11"/>
          <p:cNvCxnSpPr>
            <a:cxnSpLocks noChangeShapeType="1"/>
          </p:cNvCxnSpPr>
          <p:nvPr/>
        </p:nvCxnSpPr>
        <p:spPr bwMode="auto">
          <a:xfrm>
            <a:off x="8610600" y="4709324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1" name="AutoShape 11"/>
          <p:cNvCxnSpPr>
            <a:cxnSpLocks noChangeShapeType="1"/>
          </p:cNvCxnSpPr>
          <p:nvPr/>
        </p:nvCxnSpPr>
        <p:spPr bwMode="auto">
          <a:xfrm>
            <a:off x="8610600" y="5469738"/>
            <a:ext cx="3048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2" name="AutoShape 11"/>
          <p:cNvCxnSpPr>
            <a:cxnSpLocks noChangeShapeType="1"/>
          </p:cNvCxnSpPr>
          <p:nvPr/>
        </p:nvCxnSpPr>
        <p:spPr bwMode="auto">
          <a:xfrm>
            <a:off x="9525000" y="5166524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 Box 22"/>
          <p:cNvSpPr txBox="1">
            <a:spLocks noChangeArrowheads="1"/>
          </p:cNvSpPr>
          <p:nvPr/>
        </p:nvSpPr>
        <p:spPr bwMode="auto">
          <a:xfrm>
            <a:off x="2590800" y="5925350"/>
            <a:ext cx="1295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Register</a:t>
            </a:r>
          </a:p>
        </p:txBody>
      </p:sp>
      <p:sp>
        <p:nvSpPr>
          <p:cNvPr id="39" name="Text Box 22"/>
          <p:cNvSpPr txBox="1">
            <a:spLocks noChangeArrowheads="1"/>
          </p:cNvSpPr>
          <p:nvPr/>
        </p:nvSpPr>
        <p:spPr bwMode="auto">
          <a:xfrm>
            <a:off x="8534400" y="5925350"/>
            <a:ext cx="12954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Adder</a:t>
            </a:r>
          </a:p>
        </p:txBody>
      </p: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5410200" y="5959384"/>
            <a:ext cx="12954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527517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</a:rPr>
              <a:t>Memory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4968875" y="5008163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6755423" y="5021658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8576687" y="4597706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8593644" y="5321254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7" name="Text Box 23"/>
          <p:cNvSpPr txBox="1">
            <a:spLocks noChangeArrowheads="1"/>
          </p:cNvSpPr>
          <p:nvPr/>
        </p:nvSpPr>
        <p:spPr bwMode="auto">
          <a:xfrm>
            <a:off x="9456737" y="5035492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3451364" y="5035492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2607756" y="5059417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432" rIns="27432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/</a:t>
            </a:r>
          </a:p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7830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/>
      <p:bldP spid="12296" grpId="0"/>
      <p:bldP spid="17" grpId="0" animBg="1"/>
      <p:bldP spid="18" grpId="0" animBg="1"/>
      <p:bldP spid="20" grpId="0"/>
      <p:bldP spid="21" grpId="0"/>
      <p:bldP spid="12303" grpId="0"/>
      <p:bldP spid="27" grpId="0"/>
      <p:bldP spid="36" grpId="0"/>
      <p:bldP spid="39" grpId="0" animBg="1"/>
      <p:bldP spid="40" grpId="0" animBg="1"/>
      <p:bldP spid="32" grpId="0"/>
      <p:bldP spid="33" grpId="0"/>
      <p:bldP spid="34" grpId="0"/>
      <p:bldP spid="35" grpId="0"/>
      <p:bldP spid="37" grpId="0"/>
      <p:bldP spid="38" grpId="0"/>
      <p:bldP spid="4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Performance Example</a:t>
            </a:r>
            <a:endParaRPr lang="en-AU" altLang="en-US" sz="4400" dirty="0"/>
          </a:p>
        </p:txBody>
      </p:sp>
      <p:pic>
        <p:nvPicPr>
          <p:cNvPr id="36867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3248757" y="1196976"/>
            <a:ext cx="2666179" cy="36933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Single-cycle (T</a:t>
            </a:r>
            <a:r>
              <a:rPr lang="en-US" altLang="en-US" sz="1800" baseline="-25000" dirty="0">
                <a:solidFill>
                  <a:prstClr val="black"/>
                </a:solidFill>
              </a:rPr>
              <a:t>c</a:t>
            </a:r>
            <a:r>
              <a:rPr lang="en-US" altLang="en-US" sz="1800" dirty="0">
                <a:solidFill>
                  <a:prstClr val="black"/>
                </a:solidFill>
              </a:rPr>
              <a:t>= 800ps)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36870" name="Text Box 5"/>
          <p:cNvSpPr txBox="1">
            <a:spLocks noChangeArrowheads="1"/>
          </p:cNvSpPr>
          <p:nvPr/>
        </p:nvSpPr>
        <p:spPr bwMode="auto">
          <a:xfrm>
            <a:off x="3393221" y="3644901"/>
            <a:ext cx="2371227" cy="36933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Pipelined (T</a:t>
            </a:r>
            <a:r>
              <a:rPr lang="en-US" altLang="en-US" sz="1800" baseline="-25000" dirty="0">
                <a:solidFill>
                  <a:prstClr val="black"/>
                </a:solidFill>
              </a:rPr>
              <a:t>c</a:t>
            </a:r>
            <a:r>
              <a:rPr lang="en-US" altLang="en-US" sz="1800" dirty="0">
                <a:solidFill>
                  <a:prstClr val="black"/>
                </a:solidFill>
              </a:rPr>
              <a:t>= 200ps)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D977D-299A-4FEE-8448-0CDDF1D5577B}"/>
              </a:ext>
            </a:extLst>
          </p:cNvPr>
          <p:cNvSpPr txBox="1"/>
          <p:nvPr/>
        </p:nvSpPr>
        <p:spPr>
          <a:xfrm>
            <a:off x="8382662" y="1610345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>
                <a:solidFill>
                  <a:prstClr val="black"/>
                </a:solidFill>
              </a:rPr>
              <a:t>c</a:t>
            </a:r>
            <a:r>
              <a:rPr lang="en-US" altLang="en-US" sz="2000" b="1" dirty="0"/>
              <a:t> = Longest instruction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775B1-CC1E-43C6-9084-0B65B7E244C2}"/>
              </a:ext>
            </a:extLst>
          </p:cNvPr>
          <p:cNvSpPr txBox="1"/>
          <p:nvPr/>
        </p:nvSpPr>
        <p:spPr>
          <a:xfrm>
            <a:off x="8382662" y="406509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T</a:t>
            </a:r>
            <a:r>
              <a:rPr lang="en-US" altLang="en-US" sz="2000" b="1" baseline="-25000" dirty="0">
                <a:solidFill>
                  <a:srgbClr val="00B050"/>
                </a:solidFill>
              </a:rPr>
              <a:t>c</a:t>
            </a:r>
            <a:r>
              <a:rPr lang="en-US" altLang="en-US" sz="2000" b="1" dirty="0">
                <a:solidFill>
                  <a:srgbClr val="00B050"/>
                </a:solidFill>
              </a:rPr>
              <a:t> = Longest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AA2-F5E1-4B6B-94CA-5CD9B7925F56}"/>
              </a:ext>
            </a:extLst>
          </p:cNvPr>
          <p:cNvSpPr txBox="1"/>
          <p:nvPr/>
        </p:nvSpPr>
        <p:spPr>
          <a:xfrm>
            <a:off x="8382662" y="2217995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 err="1">
                <a:solidFill>
                  <a:prstClr val="black"/>
                </a:solidFill>
              </a:rPr>
              <a:t>lw</a:t>
            </a:r>
            <a:r>
              <a:rPr lang="en-US" altLang="en-US" sz="2000" b="1" dirty="0"/>
              <a:t> = 800ps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908CC-247E-4E71-BBF2-A6C1DF0DBA94}"/>
              </a:ext>
            </a:extLst>
          </p:cNvPr>
          <p:cNvSpPr txBox="1"/>
          <p:nvPr/>
        </p:nvSpPr>
        <p:spPr>
          <a:xfrm>
            <a:off x="8382662" y="468645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 err="1">
                <a:solidFill>
                  <a:srgbClr val="FF0000"/>
                </a:solidFill>
              </a:rPr>
              <a:t>T</a:t>
            </a:r>
            <a:r>
              <a:rPr lang="en-US" altLang="en-US" sz="2000" b="1" baseline="-25000" dirty="0" err="1">
                <a:solidFill>
                  <a:srgbClr val="FF0000"/>
                </a:solidFill>
              </a:rPr>
              <a:t>lw</a:t>
            </a:r>
            <a:r>
              <a:rPr lang="en-US" altLang="en-US" sz="2000" b="1" dirty="0">
                <a:solidFill>
                  <a:srgbClr val="FF0000"/>
                </a:solidFill>
              </a:rPr>
              <a:t> = 1000ps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796A0-1687-46C9-82A0-FB930980786D}"/>
              </a:ext>
            </a:extLst>
          </p:cNvPr>
          <p:cNvSpPr txBox="1"/>
          <p:nvPr/>
        </p:nvSpPr>
        <p:spPr>
          <a:xfrm>
            <a:off x="8382662" y="2827536"/>
            <a:ext cx="2892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prstClr val="black"/>
                </a:solidFill>
              </a:rPr>
              <a:t>2 x </a:t>
            </a:r>
            <a:r>
              <a:rPr lang="en-US" altLang="en-US" sz="2000" b="1" dirty="0" err="1">
                <a:solidFill>
                  <a:prstClr val="black"/>
                </a:solidFill>
              </a:rPr>
              <a:t>T</a:t>
            </a:r>
            <a:r>
              <a:rPr lang="en-US" altLang="en-US" sz="2000" b="1" baseline="-25000" dirty="0" err="1">
                <a:solidFill>
                  <a:prstClr val="black"/>
                </a:solidFill>
              </a:rPr>
              <a:t>lw</a:t>
            </a:r>
            <a:r>
              <a:rPr lang="en-US" altLang="en-US" sz="2000" b="1" dirty="0"/>
              <a:t> = 1600ps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1DAFA-BC42-4ECE-98CD-4F2B13E588F0}"/>
              </a:ext>
            </a:extLst>
          </p:cNvPr>
          <p:cNvSpPr txBox="1"/>
          <p:nvPr/>
        </p:nvSpPr>
        <p:spPr>
          <a:xfrm>
            <a:off x="8382662" y="5307818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2 x </a:t>
            </a:r>
            <a:r>
              <a:rPr lang="en-US" altLang="en-US" sz="2000" b="1" dirty="0" err="1">
                <a:solidFill>
                  <a:srgbClr val="00B050"/>
                </a:solidFill>
              </a:rPr>
              <a:t>T</a:t>
            </a:r>
            <a:r>
              <a:rPr lang="en-US" altLang="en-US" sz="2000" b="1" baseline="-25000" dirty="0" err="1">
                <a:solidFill>
                  <a:srgbClr val="00B050"/>
                </a:solidFill>
              </a:rPr>
              <a:t>lw</a:t>
            </a:r>
            <a:r>
              <a:rPr lang="en-US" altLang="en-US" sz="2000" b="1" dirty="0">
                <a:solidFill>
                  <a:srgbClr val="00B050"/>
                </a:solidFill>
              </a:rPr>
              <a:t> = 1200ps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D6F8E-5649-482E-BDDB-9B27B65A1314}"/>
              </a:ext>
            </a:extLst>
          </p:cNvPr>
          <p:cNvSpPr txBox="1"/>
          <p:nvPr/>
        </p:nvSpPr>
        <p:spPr>
          <a:xfrm>
            <a:off x="8382662" y="5791834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B236A65-E163-4428-B959-6689E56FCC34}"/>
              </a:ext>
            </a:extLst>
          </p:cNvPr>
          <p:cNvSpPr/>
          <p:nvPr/>
        </p:nvSpPr>
        <p:spPr>
          <a:xfrm rot="16200000">
            <a:off x="3821297" y="3092914"/>
            <a:ext cx="221250" cy="2902230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B4639FC-472C-4FCC-978C-A6B54BD25C3C}"/>
              </a:ext>
            </a:extLst>
          </p:cNvPr>
          <p:cNvSpPr/>
          <p:nvPr/>
        </p:nvSpPr>
        <p:spPr>
          <a:xfrm rot="16200000">
            <a:off x="3519146" y="921799"/>
            <a:ext cx="221250" cy="2313829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05069A36-C21D-4CBE-A54D-D50DD4455BF9}"/>
              </a:ext>
            </a:extLst>
          </p:cNvPr>
          <p:cNvSpPr/>
          <p:nvPr/>
        </p:nvSpPr>
        <p:spPr>
          <a:xfrm rot="16200000">
            <a:off x="4111518" y="2794742"/>
            <a:ext cx="221250" cy="3498574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FDA0FB89-8F1F-4C86-80A2-BDCEC00ABD5C}"/>
              </a:ext>
            </a:extLst>
          </p:cNvPr>
          <p:cNvSpPr/>
          <p:nvPr/>
        </p:nvSpPr>
        <p:spPr>
          <a:xfrm rot="16200000">
            <a:off x="4687990" y="-245615"/>
            <a:ext cx="221250" cy="4651515"/>
          </a:xfrm>
          <a:prstGeom prst="leftBrace">
            <a:avLst>
              <a:gd name="adj1" fmla="val 44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9586E-0E79-4117-8756-B23C0FD1BD89}"/>
              </a:ext>
            </a:extLst>
          </p:cNvPr>
          <p:cNvSpPr txBox="1"/>
          <p:nvPr/>
        </p:nvSpPr>
        <p:spPr>
          <a:xfrm>
            <a:off x="8382662" y="3260549"/>
            <a:ext cx="3019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534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8" grpId="0"/>
      <p:bldP spid="4" grpId="0"/>
      <p:bldP spid="6" grpId="0"/>
      <p:bldP spid="7" grpId="0"/>
      <p:bldP spid="10" grpId="0"/>
      <p:bldP spid="12" grpId="0"/>
      <p:bldP spid="14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Basic 5 Stage Pipeline</a:t>
            </a:r>
          </a:p>
        </p:txBody>
      </p:sp>
      <p:sp>
        <p:nvSpPr>
          <p:cNvPr id="5123" name="Content Placeholder 10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/>
              <a:t>Same structure as single cycle but now broken into 5 stages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1261844" y="2467743"/>
            <a:ext cx="9371368" cy="3933658"/>
            <a:chOff x="382398" y="2240655"/>
            <a:chExt cx="8121852" cy="3409170"/>
          </a:xfrm>
        </p:grpSpPr>
        <p:sp>
          <p:nvSpPr>
            <p:cNvPr id="103" name="Rectangle 7"/>
            <p:cNvSpPr>
              <a:spLocks noChangeArrowheads="1"/>
            </p:cNvSpPr>
            <p:nvPr/>
          </p:nvSpPr>
          <p:spPr bwMode="auto">
            <a:xfrm>
              <a:off x="3992828" y="3199579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04" name="Text Box 23"/>
            <p:cNvSpPr txBox="1">
              <a:spLocks noChangeArrowheads="1"/>
            </p:cNvSpPr>
            <p:nvPr/>
          </p:nvSpPr>
          <p:spPr bwMode="auto">
            <a:xfrm>
              <a:off x="3992828" y="3199579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05" name="Text Box 23"/>
            <p:cNvSpPr txBox="1">
              <a:spLocks noChangeArrowheads="1"/>
            </p:cNvSpPr>
            <p:nvPr/>
          </p:nvSpPr>
          <p:spPr bwMode="auto">
            <a:xfrm>
              <a:off x="3992828" y="3595819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06" name="Text Box 23"/>
            <p:cNvSpPr txBox="1">
              <a:spLocks noChangeArrowheads="1"/>
            </p:cNvSpPr>
            <p:nvPr/>
          </p:nvSpPr>
          <p:spPr bwMode="auto">
            <a:xfrm>
              <a:off x="3992828" y="3992059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07" name="Text Box 23"/>
            <p:cNvSpPr txBox="1">
              <a:spLocks noChangeArrowheads="1"/>
            </p:cNvSpPr>
            <p:nvPr/>
          </p:nvSpPr>
          <p:spPr bwMode="auto">
            <a:xfrm>
              <a:off x="3992828" y="4388299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08" name="Text Box 23"/>
            <p:cNvSpPr txBox="1">
              <a:spLocks noChangeArrowheads="1"/>
            </p:cNvSpPr>
            <p:nvPr/>
          </p:nvSpPr>
          <p:spPr bwMode="auto">
            <a:xfrm>
              <a:off x="4521148" y="3859979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09" name="Text Box 23"/>
            <p:cNvSpPr txBox="1">
              <a:spLocks noChangeArrowheads="1"/>
            </p:cNvSpPr>
            <p:nvPr/>
          </p:nvSpPr>
          <p:spPr bwMode="auto">
            <a:xfrm>
              <a:off x="4521148" y="4322259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10" name="Rounded Rectangle 49"/>
            <p:cNvSpPr>
              <a:spLocks noChangeArrowheads="1"/>
            </p:cNvSpPr>
            <p:nvPr/>
          </p:nvSpPr>
          <p:spPr bwMode="auto">
            <a:xfrm>
              <a:off x="4058854" y="5048699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sp>
          <p:nvSpPr>
            <p:cNvPr id="111" name="Trapezoid 110"/>
            <p:cNvSpPr/>
            <p:nvPr/>
          </p:nvSpPr>
          <p:spPr bwMode="auto">
            <a:xfrm rot="5400000">
              <a:off x="5478728" y="4091119"/>
              <a:ext cx="990600" cy="528320"/>
            </a:xfrm>
            <a:prstGeom prst="trapezoid">
              <a:avLst>
                <a:gd name="adj" fmla="val 35946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274320" anchor="ctr"/>
            <a:lstStyle/>
            <a:p>
              <a:pPr algn="ctr" defTabSz="527517"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Calibri"/>
                </a:rPr>
                <a:t>ALU</a:t>
              </a:r>
            </a:p>
          </p:txBody>
        </p:sp>
        <p:sp>
          <p:nvSpPr>
            <p:cNvPr id="112" name="Text Box 23"/>
            <p:cNvSpPr txBox="1">
              <a:spLocks noChangeArrowheads="1"/>
            </p:cNvSpPr>
            <p:nvPr/>
          </p:nvSpPr>
          <p:spPr bwMode="auto">
            <a:xfrm>
              <a:off x="5841948" y="4256220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Res.</a:t>
              </a:r>
            </a:p>
          </p:txBody>
        </p:sp>
        <p:sp>
          <p:nvSpPr>
            <p:cNvPr id="113" name="Text Box 23"/>
            <p:cNvSpPr txBox="1">
              <a:spLocks noChangeArrowheads="1"/>
            </p:cNvSpPr>
            <p:nvPr/>
          </p:nvSpPr>
          <p:spPr bwMode="auto">
            <a:xfrm>
              <a:off x="5841948" y="3992060"/>
              <a:ext cx="39624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Zero</a:t>
              </a:r>
            </a:p>
          </p:txBody>
        </p:sp>
        <p:sp>
          <p:nvSpPr>
            <p:cNvPr id="114" name="Rectangle 7"/>
            <p:cNvSpPr>
              <a:spLocks noChangeArrowheads="1"/>
            </p:cNvSpPr>
            <p:nvPr/>
          </p:nvSpPr>
          <p:spPr bwMode="auto">
            <a:xfrm>
              <a:off x="7184854" y="4238229"/>
              <a:ext cx="726440" cy="141159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D-Cache /</a:t>
              </a:r>
            </a:p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D-Mem</a:t>
              </a:r>
            </a:p>
          </p:txBody>
        </p:sp>
        <p:sp>
          <p:nvSpPr>
            <p:cNvPr id="115" name="Text Box 23"/>
            <p:cNvSpPr txBox="1">
              <a:spLocks noChangeArrowheads="1"/>
            </p:cNvSpPr>
            <p:nvPr/>
          </p:nvSpPr>
          <p:spPr bwMode="auto">
            <a:xfrm>
              <a:off x="7184854" y="4312525"/>
              <a:ext cx="59436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16" name="Text Box 23"/>
            <p:cNvSpPr txBox="1">
              <a:spLocks noChangeArrowheads="1"/>
            </p:cNvSpPr>
            <p:nvPr/>
          </p:nvSpPr>
          <p:spPr bwMode="auto">
            <a:xfrm>
              <a:off x="7515054" y="4568429"/>
              <a:ext cx="39624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Data</a:t>
              </a:r>
            </a:p>
          </p:txBody>
        </p:sp>
        <p:sp>
          <p:nvSpPr>
            <p:cNvPr id="117" name="Text Box 23"/>
            <p:cNvSpPr txBox="1">
              <a:spLocks noChangeArrowheads="1"/>
            </p:cNvSpPr>
            <p:nvPr/>
          </p:nvSpPr>
          <p:spPr bwMode="auto">
            <a:xfrm>
              <a:off x="7184854" y="4897254"/>
              <a:ext cx="39624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Data</a:t>
              </a:r>
            </a:p>
          </p:txBody>
        </p:sp>
        <p:sp>
          <p:nvSpPr>
            <p:cNvPr id="118" name="Text Box 23"/>
            <p:cNvSpPr txBox="1">
              <a:spLocks noChangeArrowheads="1"/>
            </p:cNvSpPr>
            <p:nvPr/>
          </p:nvSpPr>
          <p:spPr bwMode="auto">
            <a:xfrm>
              <a:off x="7052774" y="4964670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119" name="Text Box 23"/>
            <p:cNvSpPr txBox="1">
              <a:spLocks noChangeArrowheads="1"/>
            </p:cNvSpPr>
            <p:nvPr/>
          </p:nvSpPr>
          <p:spPr bwMode="auto">
            <a:xfrm>
              <a:off x="7052774" y="4323531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20" name="Straight Connector 253"/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220679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Text Box 23"/>
            <p:cNvSpPr txBox="1">
              <a:spLocks noChangeArrowheads="1"/>
            </p:cNvSpPr>
            <p:nvPr/>
          </p:nvSpPr>
          <p:spPr bwMode="auto">
            <a:xfrm>
              <a:off x="4851348" y="5304604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22" name="Text Box 22"/>
            <p:cNvSpPr txBox="1">
              <a:spLocks noChangeArrowheads="1"/>
            </p:cNvSpPr>
            <p:nvPr/>
          </p:nvSpPr>
          <p:spPr bwMode="auto">
            <a:xfrm>
              <a:off x="6854654" y="4436349"/>
              <a:ext cx="33020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Sum</a:t>
              </a:r>
            </a:p>
          </p:txBody>
        </p:sp>
        <p:sp>
          <p:nvSpPr>
            <p:cNvPr id="123" name="Text Box 22"/>
            <p:cNvSpPr txBox="1">
              <a:spLocks noChangeArrowheads="1"/>
            </p:cNvSpPr>
            <p:nvPr/>
          </p:nvSpPr>
          <p:spPr bwMode="auto">
            <a:xfrm>
              <a:off x="7878274" y="4719089"/>
              <a:ext cx="462280" cy="373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Read Data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3992828" y="4051225"/>
              <a:ext cx="4511422" cy="1224969"/>
              <a:chOff x="3178629" y="4091879"/>
              <a:chExt cx="4511422" cy="1224969"/>
            </a:xfrm>
          </p:grpSpPr>
          <p:cxnSp>
            <p:nvCxnSpPr>
              <p:cNvPr id="125" name="AutoShape 11"/>
              <p:cNvCxnSpPr>
                <a:cxnSpLocks noChangeShapeType="1"/>
              </p:cNvCxnSpPr>
              <p:nvPr/>
            </p:nvCxnSpPr>
            <p:spPr bwMode="auto">
              <a:xfrm>
                <a:off x="4169229" y="4091879"/>
                <a:ext cx="726440" cy="1191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hape 127"/>
              <p:cNvCxnSpPr>
                <a:cxnSpLocks noChangeShapeType="1"/>
              </p:cNvCxnSpPr>
              <p:nvPr/>
            </p:nvCxnSpPr>
            <p:spPr bwMode="auto">
              <a:xfrm flipV="1">
                <a:off x="3971109" y="4801363"/>
                <a:ext cx="594360" cy="515485"/>
              </a:xfrm>
              <a:prstGeom prst="bentConnector3">
                <a:avLst>
                  <a:gd name="adj1" fmla="val 50000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AutoShape 11"/>
              <p:cNvCxnSpPr>
                <a:cxnSpLocks noChangeShapeType="1"/>
                <a:endCxn id="115" idx="1"/>
              </p:cNvCxnSpPr>
              <p:nvPr/>
            </p:nvCxnSpPr>
            <p:spPr bwMode="auto">
              <a:xfrm>
                <a:off x="5423989" y="4461821"/>
                <a:ext cx="946666" cy="138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Shape 127"/>
              <p:cNvCxnSpPr>
                <a:cxnSpLocks noChangeShapeType="1"/>
                <a:stCxn id="137" idx="3"/>
                <a:endCxn id="107" idx="1"/>
              </p:cNvCxnSpPr>
              <p:nvPr/>
            </p:nvCxnSpPr>
            <p:spPr bwMode="auto">
              <a:xfrm flipH="1" flipV="1">
                <a:off x="3178629" y="4609002"/>
                <a:ext cx="4511422" cy="59247"/>
              </a:xfrm>
              <a:prstGeom prst="bentConnector5">
                <a:avLst>
                  <a:gd name="adj1" fmla="val -4392"/>
                  <a:gd name="adj2" fmla="val -1881146"/>
                  <a:gd name="adj3" fmla="val 104392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30" name="Flowchart: Terminator 129"/>
            <p:cNvSpPr/>
            <p:nvPr/>
          </p:nvSpPr>
          <p:spPr>
            <a:xfrm>
              <a:off x="5369647" y="4416126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  <p:cxnSp>
          <p:nvCxnSpPr>
            <p:cNvPr id="132" name="AutoShape 11"/>
            <p:cNvCxnSpPr>
              <a:cxnSpLocks noChangeShapeType="1"/>
            </p:cNvCxnSpPr>
            <p:nvPr/>
          </p:nvCxnSpPr>
          <p:spPr bwMode="auto">
            <a:xfrm>
              <a:off x="4979175" y="4531033"/>
              <a:ext cx="401595" cy="25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AutoShape 11"/>
            <p:cNvCxnSpPr>
              <a:cxnSpLocks noChangeShapeType="1"/>
              <a:stCxn id="130" idx="3"/>
            </p:cNvCxnSpPr>
            <p:nvPr/>
          </p:nvCxnSpPr>
          <p:spPr bwMode="auto">
            <a:xfrm>
              <a:off x="5565406" y="4643964"/>
              <a:ext cx="155109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" name="Flowchart: Terminator 136"/>
            <p:cNvSpPr/>
            <p:nvPr/>
          </p:nvSpPr>
          <p:spPr>
            <a:xfrm>
              <a:off x="8308491" y="4399757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7911294" y="4742719"/>
              <a:ext cx="3971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/>
            <p:nvPr/>
          </p:nvCxnSpPr>
          <p:spPr>
            <a:xfrm rot="16200000" flipH="1">
              <a:off x="7613976" y="3823077"/>
              <a:ext cx="100292" cy="1288737"/>
            </a:xfrm>
            <a:prstGeom prst="bentConnector4">
              <a:avLst>
                <a:gd name="adj1" fmla="val -280033"/>
                <a:gd name="adj2" fmla="val 83435"/>
              </a:avLst>
            </a:prstGeom>
            <a:ln w="19050">
              <a:solidFill>
                <a:schemeClr val="tx1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hape 127"/>
            <p:cNvCxnSpPr>
              <a:cxnSpLocks noChangeShapeType="1"/>
            </p:cNvCxnSpPr>
            <p:nvPr/>
          </p:nvCxnSpPr>
          <p:spPr bwMode="auto">
            <a:xfrm flipV="1">
              <a:off x="2528078" y="3351936"/>
              <a:ext cx="1452880" cy="548491"/>
            </a:xfrm>
            <a:prstGeom prst="bentConnector3">
              <a:avLst>
                <a:gd name="adj1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AutoShape 11"/>
            <p:cNvCxnSpPr>
              <a:cxnSpLocks noChangeShapeType="1"/>
            </p:cNvCxnSpPr>
            <p:nvPr/>
          </p:nvCxnSpPr>
          <p:spPr bwMode="auto">
            <a:xfrm>
              <a:off x="3254518" y="3702306"/>
              <a:ext cx="72644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45" name="Group 104"/>
            <p:cNvGrpSpPr>
              <a:grpSpLocks/>
            </p:cNvGrpSpPr>
            <p:nvPr/>
          </p:nvGrpSpPr>
          <p:grpSpPr bwMode="auto">
            <a:xfrm>
              <a:off x="1790678" y="3390825"/>
              <a:ext cx="1122680" cy="1188720"/>
              <a:chOff x="1447800" y="4191000"/>
              <a:chExt cx="685800" cy="990600"/>
            </a:xfrm>
          </p:grpSpPr>
          <p:sp>
            <p:nvSpPr>
              <p:cNvPr id="146" name="Rectangle 7"/>
              <p:cNvSpPr>
                <a:spLocks noChangeArrowheads="1"/>
              </p:cNvSpPr>
              <p:nvPr/>
            </p:nvSpPr>
            <p:spPr bwMode="auto">
              <a:xfrm>
                <a:off x="1447800" y="4191000"/>
                <a:ext cx="685800" cy="990600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b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200" b="1" dirty="0">
                    <a:solidFill>
                      <a:prstClr val="black"/>
                    </a:solidFill>
                  </a:rPr>
                  <a:t>I-Cache / I-MEM</a:t>
                </a:r>
              </a:p>
            </p:txBody>
          </p:sp>
          <p:sp>
            <p:nvSpPr>
              <p:cNvPr id="147" name="Text Box 23"/>
              <p:cNvSpPr txBox="1">
                <a:spLocks noChangeArrowheads="1"/>
              </p:cNvSpPr>
              <p:nvPr/>
            </p:nvSpPr>
            <p:spPr bwMode="auto">
              <a:xfrm>
                <a:off x="1447800" y="4506296"/>
                <a:ext cx="685800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rIns="45720">
                <a:spAutoFit/>
              </a:bodyPr>
              <a:lstStyle/>
              <a:p>
                <a:pPr defTabSz="527517">
                  <a:spcBef>
                    <a:spcPct val="50000"/>
                  </a:spcBef>
                  <a:defRPr/>
                </a:pPr>
                <a:r>
                  <a:rPr lang="en-US" sz="1200" dirty="0" err="1">
                    <a:solidFill>
                      <a:prstClr val="black"/>
                    </a:solidFill>
                    <a:latin typeface="Arial" charset="0"/>
                  </a:rPr>
                  <a:t>Addr</a:t>
                </a:r>
                <a:r>
                  <a:rPr lang="en-US" sz="1200" dirty="0">
                    <a:solidFill>
                      <a:prstClr val="black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148" name="Text Box 23"/>
              <p:cNvSpPr txBox="1">
                <a:spLocks noChangeArrowheads="1"/>
              </p:cNvSpPr>
              <p:nvPr/>
            </p:nvSpPr>
            <p:spPr bwMode="auto">
              <a:xfrm>
                <a:off x="1447800" y="4506296"/>
                <a:ext cx="685800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rIns="45720">
                <a:spAutoFit/>
              </a:bodyPr>
              <a:lstStyle/>
              <a:p>
                <a:pPr algn="r" defTabSz="527517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Arial" charset="0"/>
                  </a:rPr>
                  <a:t>Data</a:t>
                </a:r>
              </a:p>
            </p:txBody>
          </p:sp>
        </p:grpSp>
        <p:sp>
          <p:nvSpPr>
            <p:cNvPr id="149" name="Rectangle 7"/>
            <p:cNvSpPr>
              <a:spLocks noChangeArrowheads="1"/>
            </p:cNvSpPr>
            <p:nvPr/>
          </p:nvSpPr>
          <p:spPr bwMode="auto">
            <a:xfrm rot="16200000">
              <a:off x="815212" y="3773452"/>
              <a:ext cx="858520" cy="250402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" wrap="none" anchor="ctr"/>
            <a:lstStyle/>
            <a:p>
              <a:pPr algn="ctr" defTabSz="527517"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PC</a:t>
              </a:r>
            </a:p>
          </p:txBody>
        </p:sp>
        <p:cxnSp>
          <p:nvCxnSpPr>
            <p:cNvPr id="150" name="Straight Connector 24"/>
            <p:cNvCxnSpPr>
              <a:cxnSpLocks noChangeShapeType="1"/>
            </p:cNvCxnSpPr>
            <p:nvPr/>
          </p:nvCxnSpPr>
          <p:spPr bwMode="auto">
            <a:xfrm rot="16200000" flipH="1">
              <a:off x="1152291" y="3502413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Straight Connector 27"/>
            <p:cNvCxnSpPr>
              <a:cxnSpLocks noChangeShapeType="1"/>
            </p:cNvCxnSpPr>
            <p:nvPr/>
          </p:nvCxnSpPr>
          <p:spPr bwMode="auto">
            <a:xfrm rot="5400000">
              <a:off x="1218331" y="3502413"/>
              <a:ext cx="132080" cy="6604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2" name="Text Box 22"/>
            <p:cNvSpPr txBox="1">
              <a:spLocks noChangeArrowheads="1"/>
            </p:cNvSpPr>
            <p:nvPr/>
          </p:nvSpPr>
          <p:spPr bwMode="auto">
            <a:xfrm>
              <a:off x="760951" y="3257470"/>
              <a:ext cx="462280" cy="22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1F497D"/>
                  </a:solidFill>
                </a:rPr>
                <a:t>CLK</a:t>
              </a:r>
            </a:p>
          </p:txBody>
        </p:sp>
        <p:cxnSp>
          <p:nvCxnSpPr>
            <p:cNvPr id="153" name="Shape 31"/>
            <p:cNvCxnSpPr>
              <a:cxnSpLocks noChangeShapeType="1"/>
              <a:endCxn id="149" idx="3"/>
            </p:cNvCxnSpPr>
            <p:nvPr/>
          </p:nvCxnSpPr>
          <p:spPr bwMode="auto">
            <a:xfrm>
              <a:off x="1129590" y="3370554"/>
              <a:ext cx="114882" cy="98839"/>
            </a:xfrm>
            <a:prstGeom prst="bentConnector2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AutoShape 11"/>
            <p:cNvCxnSpPr>
              <a:cxnSpLocks noChangeShapeType="1"/>
              <a:stCxn id="149" idx="2"/>
              <a:endCxn id="148" idx="1"/>
            </p:cNvCxnSpPr>
            <p:nvPr/>
          </p:nvCxnSpPr>
          <p:spPr bwMode="auto">
            <a:xfrm flipV="1">
              <a:off x="1369673" y="3889213"/>
              <a:ext cx="421005" cy="944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" name="Shape 127"/>
            <p:cNvCxnSpPr>
              <a:cxnSpLocks noChangeShapeType="1"/>
              <a:endCxn id="110" idx="1"/>
            </p:cNvCxnSpPr>
            <p:nvPr/>
          </p:nvCxnSpPr>
          <p:spPr bwMode="auto">
            <a:xfrm rot="16200000" flipH="1">
              <a:off x="3105900" y="4326884"/>
              <a:ext cx="1101575" cy="804334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6" name="Group 155"/>
            <p:cNvGrpSpPr/>
            <p:nvPr/>
          </p:nvGrpSpPr>
          <p:grpSpPr>
            <a:xfrm>
              <a:off x="578157" y="2457031"/>
              <a:ext cx="6471805" cy="1441622"/>
              <a:chOff x="708775" y="2833470"/>
              <a:chExt cx="6471805" cy="1441622"/>
            </a:xfrm>
          </p:grpSpPr>
          <p:sp>
            <p:nvSpPr>
              <p:cNvPr id="157" name="Trapezoid 156"/>
              <p:cNvSpPr/>
              <p:nvPr/>
            </p:nvSpPr>
            <p:spPr bwMode="auto">
              <a:xfrm rot="5400000">
                <a:off x="6090920" y="3064610"/>
                <a:ext cx="990600" cy="528320"/>
              </a:xfrm>
              <a:prstGeom prst="trapezoid">
                <a:avLst>
                  <a:gd name="adj" fmla="val 35946"/>
                </a:avLst>
              </a:prstGeom>
              <a:solidFill>
                <a:srgbClr val="4BACC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tIns="274320" anchor="ctr"/>
              <a:lstStyle/>
              <a:p>
                <a:pPr algn="ctr" defTabSz="527517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alibri"/>
                  </a:rPr>
                  <a:t>Adder</a:t>
                </a:r>
              </a:p>
            </p:txBody>
          </p:sp>
          <p:sp>
            <p:nvSpPr>
              <p:cNvPr id="158" name="Text Box 23"/>
              <p:cNvSpPr txBox="1">
                <a:spLocks noChangeArrowheads="1"/>
              </p:cNvSpPr>
              <p:nvPr/>
            </p:nvSpPr>
            <p:spPr bwMode="auto">
              <a:xfrm>
                <a:off x="6454140" y="3229711"/>
                <a:ext cx="396240" cy="220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rIns="45720">
                <a:spAutoFit/>
              </a:bodyPr>
              <a:lstStyle/>
              <a:p>
                <a:pPr algn="r" defTabSz="527517">
                  <a:spcBef>
                    <a:spcPct val="50000"/>
                  </a:spcBef>
                  <a:defRPr/>
                </a:pPr>
                <a:r>
                  <a:rPr lang="en-US" sz="1050" dirty="0">
                    <a:solidFill>
                      <a:prstClr val="black"/>
                    </a:solidFill>
                    <a:latin typeface="Arial" charset="0"/>
                  </a:rPr>
                  <a:t>Sum</a:t>
                </a:r>
              </a:p>
            </p:txBody>
          </p:sp>
          <p:sp>
            <p:nvSpPr>
              <p:cNvPr id="159" name="Text Box 23"/>
              <p:cNvSpPr txBox="1">
                <a:spLocks noChangeArrowheads="1"/>
              </p:cNvSpPr>
              <p:nvPr/>
            </p:nvSpPr>
            <p:spPr bwMode="auto">
              <a:xfrm>
                <a:off x="7048500" y="3248972"/>
                <a:ext cx="132080" cy="220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rIns="45720">
                <a:spAutoFit/>
              </a:bodyPr>
              <a:lstStyle/>
              <a:p>
                <a:pPr algn="r" defTabSz="527517">
                  <a:spcBef>
                    <a:spcPct val="50000"/>
                  </a:spcBef>
                  <a:defRPr/>
                </a:pPr>
                <a:r>
                  <a:rPr lang="en-US" sz="1050" dirty="0">
                    <a:solidFill>
                      <a:prstClr val="black"/>
                    </a:solidFill>
                    <a:latin typeface="Arial" charset="0"/>
                  </a:rPr>
                  <a:t> </a:t>
                </a:r>
              </a:p>
            </p:txBody>
          </p:sp>
          <p:cxnSp>
            <p:nvCxnSpPr>
              <p:cNvPr id="160" name="AutoShape 11"/>
              <p:cNvCxnSpPr>
                <a:cxnSpLocks noChangeShapeType="1"/>
              </p:cNvCxnSpPr>
              <p:nvPr/>
            </p:nvCxnSpPr>
            <p:spPr bwMode="auto">
              <a:xfrm>
                <a:off x="2486418" y="3168678"/>
                <a:ext cx="3835642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1" name="Text Box 23"/>
              <p:cNvSpPr txBox="1">
                <a:spLocks noChangeArrowheads="1"/>
              </p:cNvSpPr>
              <p:nvPr/>
            </p:nvSpPr>
            <p:spPr bwMode="auto">
              <a:xfrm>
                <a:off x="6322060" y="3420952"/>
                <a:ext cx="396240" cy="220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rIns="45720">
                <a:spAutoFit/>
              </a:bodyPr>
              <a:lstStyle/>
              <a:p>
                <a:pPr algn="r" defTabSz="527517">
                  <a:spcBef>
                    <a:spcPct val="50000"/>
                  </a:spcBef>
                  <a:defRPr/>
                </a:pPr>
                <a:r>
                  <a:rPr lang="en-US" sz="1050" dirty="0">
                    <a:solidFill>
                      <a:prstClr val="black"/>
                    </a:solidFill>
                    <a:latin typeface="Arial" charset="0"/>
                  </a:rPr>
                  <a:t>   </a:t>
                </a:r>
              </a:p>
            </p:txBody>
          </p:sp>
          <p:sp>
            <p:nvSpPr>
              <p:cNvPr id="162" name="Rounded Rectangle 49"/>
              <p:cNvSpPr>
                <a:spLocks noChangeArrowheads="1"/>
              </p:cNvSpPr>
              <p:nvPr/>
            </p:nvSpPr>
            <p:spPr bwMode="auto">
              <a:xfrm>
                <a:off x="5529580" y="3295750"/>
                <a:ext cx="594360" cy="462280"/>
              </a:xfrm>
              <a:prstGeom prst="roundRect">
                <a:avLst>
                  <a:gd name="adj" fmla="val 50000"/>
                </a:avLst>
              </a:prstGeom>
              <a:solidFill>
                <a:srgbClr val="4BACC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dirty="0">
                    <a:solidFill>
                      <a:prstClr val="black"/>
                    </a:solidFill>
                  </a:rPr>
                  <a:t>Shift Left 2</a:t>
                </a:r>
              </a:p>
            </p:txBody>
          </p:sp>
          <p:cxnSp>
            <p:nvCxnSpPr>
              <p:cNvPr id="163" name="AutoShape 11"/>
              <p:cNvCxnSpPr>
                <a:cxnSpLocks noChangeShapeType="1"/>
                <a:stCxn id="162" idx="3"/>
                <a:endCxn id="161" idx="1"/>
              </p:cNvCxnSpPr>
              <p:nvPr/>
            </p:nvCxnSpPr>
            <p:spPr bwMode="auto">
              <a:xfrm>
                <a:off x="6123940" y="3526890"/>
                <a:ext cx="198120" cy="409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5" name="Elbow Connector 164"/>
              <p:cNvCxnSpPr>
                <a:stCxn id="174" idx="3"/>
                <a:endCxn id="149" idx="0"/>
              </p:cNvCxnSpPr>
              <p:nvPr/>
            </p:nvCxnSpPr>
            <p:spPr>
              <a:xfrm>
                <a:off x="708775" y="3911872"/>
                <a:ext cx="541114" cy="36322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Elbow Connector 165"/>
            <p:cNvCxnSpPr>
              <a:endCxn id="162" idx="1"/>
            </p:cNvCxnSpPr>
            <p:nvPr/>
          </p:nvCxnSpPr>
          <p:spPr>
            <a:xfrm rot="5400000" flipH="1" flipV="1">
              <a:off x="4429146" y="3803317"/>
              <a:ext cx="1622681" cy="316951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oval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rapezoid 166"/>
            <p:cNvSpPr/>
            <p:nvPr/>
          </p:nvSpPr>
          <p:spPr bwMode="auto">
            <a:xfrm rot="5400000">
              <a:off x="1605062" y="2596184"/>
              <a:ext cx="973155" cy="528320"/>
            </a:xfrm>
            <a:prstGeom prst="trapezoid">
              <a:avLst>
                <a:gd name="adj" fmla="val 33990"/>
              </a:avLst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527517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Calibri"/>
                </a:rPr>
                <a:t>+</a:t>
              </a: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1827480" y="2439807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b="1" dirty="0">
                  <a:solidFill>
                    <a:prstClr val="black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169" name="Text Box 23"/>
            <p:cNvSpPr txBox="1">
              <a:spLocks noChangeArrowheads="1"/>
            </p:cNvSpPr>
            <p:nvPr/>
          </p:nvSpPr>
          <p:spPr bwMode="auto">
            <a:xfrm>
              <a:off x="1827480" y="3078193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b="1" dirty="0">
                  <a:solidFill>
                    <a:prstClr val="black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170" name="Text Box 23"/>
            <p:cNvSpPr txBox="1">
              <a:spLocks noChangeArrowheads="1"/>
            </p:cNvSpPr>
            <p:nvPr/>
          </p:nvSpPr>
          <p:spPr bwMode="auto">
            <a:xfrm>
              <a:off x="2223720" y="2737087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b="1" dirty="0">
                  <a:solidFill>
                    <a:prstClr val="black"/>
                  </a:solidFill>
                  <a:latin typeface="Arial" charset="0"/>
                </a:rPr>
                <a:t>S</a:t>
              </a:r>
            </a:p>
          </p:txBody>
        </p:sp>
        <p:cxnSp>
          <p:nvCxnSpPr>
            <p:cNvPr id="171" name="AutoShape 11"/>
            <p:cNvCxnSpPr>
              <a:cxnSpLocks noChangeShapeType="1"/>
            </p:cNvCxnSpPr>
            <p:nvPr/>
          </p:nvCxnSpPr>
          <p:spPr bwMode="auto">
            <a:xfrm>
              <a:off x="1563320" y="2571886"/>
              <a:ext cx="26416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" name="Shape 41"/>
            <p:cNvCxnSpPr>
              <a:cxnSpLocks noChangeShapeType="1"/>
              <a:endCxn id="169" idx="1"/>
            </p:cNvCxnSpPr>
            <p:nvPr/>
          </p:nvCxnSpPr>
          <p:spPr bwMode="auto">
            <a:xfrm rot="5400000" flipH="1" flipV="1">
              <a:off x="1310147" y="3375357"/>
              <a:ext cx="704465" cy="330199"/>
            </a:xfrm>
            <a:prstGeom prst="bentConnector2">
              <a:avLst/>
            </a:prstGeom>
            <a:noFill/>
            <a:ln w="19050" algn="ctr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3" name="Text Box 23"/>
            <p:cNvSpPr txBox="1">
              <a:spLocks noChangeArrowheads="1"/>
            </p:cNvSpPr>
            <p:nvPr/>
          </p:nvSpPr>
          <p:spPr bwMode="auto">
            <a:xfrm>
              <a:off x="1365200" y="2439806"/>
              <a:ext cx="198120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7432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b="1" dirty="0">
                  <a:solidFill>
                    <a:prstClr val="black"/>
                  </a:solidFill>
                  <a:latin typeface="Arial" charset="0"/>
                </a:rPr>
                <a:t>4</a:t>
              </a:r>
            </a:p>
          </p:txBody>
        </p:sp>
        <p:sp>
          <p:nvSpPr>
            <p:cNvPr id="174" name="Flowchart: Terminator 173"/>
            <p:cNvSpPr/>
            <p:nvPr/>
          </p:nvSpPr>
          <p:spPr>
            <a:xfrm>
              <a:off x="382398" y="3307595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  <p:cxnSp>
          <p:nvCxnSpPr>
            <p:cNvPr id="177" name="Elbow Connector 176"/>
            <p:cNvCxnSpPr/>
            <p:nvPr/>
          </p:nvCxnSpPr>
          <p:spPr>
            <a:xfrm rot="10800000" flipV="1">
              <a:off x="382402" y="2248190"/>
              <a:ext cx="7000572" cy="1406303"/>
            </a:xfrm>
            <a:prstGeom prst="bentConnector3">
              <a:avLst>
                <a:gd name="adj1" fmla="val 102942"/>
              </a:avLst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Elbow Connector 177"/>
            <p:cNvCxnSpPr/>
            <p:nvPr/>
          </p:nvCxnSpPr>
          <p:spPr>
            <a:xfrm rot="10800000" flipV="1">
              <a:off x="382401" y="2325980"/>
              <a:ext cx="2275403" cy="1095256"/>
            </a:xfrm>
            <a:prstGeom prst="bentConnector3">
              <a:avLst>
                <a:gd name="adj1" fmla="val 106512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 Box 23"/>
            <p:cNvSpPr txBox="1">
              <a:spLocks noChangeArrowheads="1"/>
            </p:cNvSpPr>
            <p:nvPr/>
          </p:nvSpPr>
          <p:spPr bwMode="auto">
            <a:xfrm>
              <a:off x="3731000" y="5344120"/>
              <a:ext cx="264160" cy="21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00" name="Text Box 23"/>
            <p:cNvSpPr txBox="1">
              <a:spLocks noChangeArrowheads="1"/>
            </p:cNvSpPr>
            <p:nvPr/>
          </p:nvSpPr>
          <p:spPr bwMode="auto">
            <a:xfrm>
              <a:off x="3797040" y="5154256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02" name="Straight Connector 253"/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232816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" name="AutoShape 11"/>
            <p:cNvCxnSpPr>
              <a:cxnSpLocks noChangeShapeType="1"/>
            </p:cNvCxnSpPr>
            <p:nvPr/>
          </p:nvCxnSpPr>
          <p:spPr bwMode="auto">
            <a:xfrm flipV="1">
              <a:off x="2649605" y="2324544"/>
              <a:ext cx="5451" cy="4762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oval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Elbow Connector 228"/>
            <p:cNvCxnSpPr>
              <a:cxnSpLocks/>
            </p:cNvCxnSpPr>
            <p:nvPr/>
          </p:nvCxnSpPr>
          <p:spPr>
            <a:xfrm flipV="1">
              <a:off x="6726366" y="2240655"/>
              <a:ext cx="651689" cy="70507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Group 237"/>
          <p:cNvGrpSpPr/>
          <p:nvPr/>
        </p:nvGrpSpPr>
        <p:grpSpPr>
          <a:xfrm>
            <a:off x="4304567" y="1626578"/>
            <a:ext cx="5945798" cy="4956624"/>
            <a:chOff x="3019424" y="2014199"/>
            <a:chExt cx="5153025" cy="3691242"/>
          </a:xfrm>
        </p:grpSpPr>
        <p:cxnSp>
          <p:nvCxnSpPr>
            <p:cNvPr id="233" name="Straight Connector 232"/>
            <p:cNvCxnSpPr/>
            <p:nvPr/>
          </p:nvCxnSpPr>
          <p:spPr>
            <a:xfrm>
              <a:off x="5200649" y="2014446"/>
              <a:ext cx="0" cy="3690995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6900374" y="2014446"/>
              <a:ext cx="0" cy="3690995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8172449" y="2014199"/>
              <a:ext cx="0" cy="3690995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019424" y="2014445"/>
              <a:ext cx="0" cy="3690995"/>
            </a:xfrm>
            <a:prstGeom prst="line">
              <a:avLst/>
            </a:prstGeom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TextBox 238"/>
          <p:cNvSpPr txBox="1"/>
          <p:nvPr/>
        </p:nvSpPr>
        <p:spPr>
          <a:xfrm>
            <a:off x="2036480" y="1685469"/>
            <a:ext cx="15234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IF</a:t>
            </a:r>
          </a:p>
          <a:p>
            <a:pPr algn="ctr" defTabSz="527517"/>
            <a:r>
              <a:rPr lang="en-US" sz="1400" dirty="0">
                <a:solidFill>
                  <a:srgbClr val="4BACC6"/>
                </a:solidFill>
                <a:latin typeface="Calibri"/>
              </a:rPr>
              <a:t>(Instruction Fetch)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701356" y="1688123"/>
            <a:ext cx="1680012" cy="62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ID</a:t>
            </a:r>
          </a:p>
          <a:p>
            <a:pPr algn="ctr" defTabSz="527517"/>
            <a:r>
              <a:rPr lang="en-US" sz="1400" dirty="0">
                <a:solidFill>
                  <a:srgbClr val="4BACC6"/>
                </a:solidFill>
                <a:latin typeface="Calibri"/>
              </a:rPr>
              <a:t>(Instruction Decode)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357883" y="1688123"/>
            <a:ext cx="8640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EX</a:t>
            </a:r>
          </a:p>
          <a:p>
            <a:pPr algn="ctr" defTabSz="527517"/>
            <a:r>
              <a:rPr lang="en-US" sz="1400" dirty="0">
                <a:solidFill>
                  <a:srgbClr val="4BACC6"/>
                </a:solidFill>
                <a:latin typeface="Calibri"/>
              </a:rPr>
              <a:t>(Execute)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783554" y="1688123"/>
            <a:ext cx="14455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MEM</a:t>
            </a:r>
          </a:p>
          <a:p>
            <a:pPr algn="ctr" defTabSz="527517"/>
            <a:r>
              <a:rPr lang="en-US" sz="1400" dirty="0">
                <a:solidFill>
                  <a:srgbClr val="4BACC6"/>
                </a:solidFill>
                <a:latin typeface="Calibri"/>
              </a:rPr>
              <a:t>(Memory Access)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10275663" y="1688123"/>
            <a:ext cx="10399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WB</a:t>
            </a:r>
          </a:p>
          <a:p>
            <a:pPr algn="ctr" defTabSz="527517"/>
            <a:r>
              <a:rPr lang="en-US" sz="1400" dirty="0">
                <a:solidFill>
                  <a:srgbClr val="4BACC6"/>
                </a:solidFill>
                <a:latin typeface="Calibri"/>
              </a:rPr>
              <a:t>(</a:t>
            </a:r>
            <a:r>
              <a:rPr lang="en-US" sz="1400" dirty="0" err="1">
                <a:solidFill>
                  <a:srgbClr val="4BACC6"/>
                </a:solidFill>
                <a:latin typeface="Calibri"/>
              </a:rPr>
              <a:t>Writeback</a:t>
            </a:r>
            <a:r>
              <a:rPr lang="en-US" sz="1400" dirty="0">
                <a:solidFill>
                  <a:srgbClr val="4BACC6"/>
                </a:solidFill>
                <a:latin typeface="Calibri"/>
              </a:rPr>
              <a:t>)</a:t>
            </a:r>
          </a:p>
        </p:txBody>
      </p:sp>
      <p:cxnSp>
        <p:nvCxnSpPr>
          <p:cNvPr id="87" name="AutoShape 11">
            <a:extLst>
              <a:ext uri="{FF2B5EF4-FFF2-40B4-BE49-F238E27FC236}">
                <a16:creationId xmlns:a16="http://schemas.microsoft.com/office/drawing/2014/main" id="{ACE5FEAB-8AAE-4E10-BC6B-9B60E1B9E0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22084" y="4615392"/>
            <a:ext cx="534119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hape 127">
            <a:extLst>
              <a:ext uri="{FF2B5EF4-FFF2-40B4-BE49-F238E27FC236}">
                <a16:creationId xmlns:a16="http://schemas.microsoft.com/office/drawing/2014/main" id="{9420F6EF-7121-47ED-8911-C04A8F113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5829" y="4380817"/>
            <a:ext cx="456160" cy="361695"/>
          </a:xfrm>
          <a:prstGeom prst="bentConnector3">
            <a:avLst>
              <a:gd name="adj1" fmla="val -114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Flowchart: Terminator 88">
            <a:extLst>
              <a:ext uri="{FF2B5EF4-FFF2-40B4-BE49-F238E27FC236}">
                <a16:creationId xmlns:a16="http://schemas.microsoft.com/office/drawing/2014/main" id="{C0A2AB84-544A-4E0C-8555-C4A82AACD860}"/>
              </a:ext>
            </a:extLst>
          </p:cNvPr>
          <p:cNvSpPr/>
          <p:nvPr/>
        </p:nvSpPr>
        <p:spPr>
          <a:xfrm>
            <a:off x="5031989" y="4338778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90" name="AutoShape 11">
            <a:extLst>
              <a:ext uri="{FF2B5EF4-FFF2-40B4-BE49-F238E27FC236}">
                <a16:creationId xmlns:a16="http://schemas.microsoft.com/office/drawing/2014/main" id="{28DC6286-FEEC-459B-B01F-82AC3F58D6F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60134" y="4629474"/>
            <a:ext cx="217652" cy="77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Elbow Connector 165">
            <a:extLst>
              <a:ext uri="{FF2B5EF4-FFF2-40B4-BE49-F238E27FC236}">
                <a16:creationId xmlns:a16="http://schemas.microsoft.com/office/drawing/2014/main" id="{87073703-4915-411A-9887-04D25884E168}"/>
              </a:ext>
            </a:extLst>
          </p:cNvPr>
          <p:cNvCxnSpPr>
            <a:cxnSpLocks/>
          </p:cNvCxnSpPr>
          <p:nvPr/>
        </p:nvCxnSpPr>
        <p:spPr>
          <a:xfrm flipV="1">
            <a:off x="4576810" y="4449798"/>
            <a:ext cx="45517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0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41" grpId="0"/>
      <p:bldP spid="243" grpId="0"/>
      <p:bldP spid="244" grpId="0"/>
      <p:bldP spid="8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b="1" dirty="0"/>
              <a:t>Pipeline Stage Registers</a:t>
            </a:r>
            <a:endParaRPr lang="en-US" altLang="en-US" sz="4400" dirty="0"/>
          </a:p>
        </p:txBody>
      </p:sp>
      <p:sp>
        <p:nvSpPr>
          <p:cNvPr id="5123" name="Content Placeholder 100"/>
          <p:cNvSpPr>
            <a:spLocks noGrp="1"/>
          </p:cNvSpPr>
          <p:nvPr>
            <p:ph idx="1"/>
          </p:nvPr>
        </p:nvSpPr>
        <p:spPr>
          <a:xfrm>
            <a:off x="609600" y="1018431"/>
            <a:ext cx="10972800" cy="766898"/>
          </a:xfrm>
        </p:spPr>
        <p:txBody>
          <a:bodyPr>
            <a:normAutofit/>
          </a:bodyPr>
          <a:lstStyle/>
          <a:p>
            <a:r>
              <a:rPr lang="en-US" altLang="en-US" sz="2000" b="1" dirty="0"/>
              <a:t>Intermediate results need to be stored to allow stage reuse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1" name="Trapezoid 110"/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12" name="Text Box 23"/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13" name="Text Box 23"/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14" name="Rectangle 7"/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15" name="Text Box 23"/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16" name="Text Box 23"/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17" name="Text Box 23"/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18" name="Text Box 23"/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19" name="Text Box 23"/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25" name="AutoShape 11"/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AutoShape 11"/>
          <p:cNvCxnSpPr>
            <a:cxnSpLocks noChangeShapeType="1"/>
            <a:endCxn id="115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Shape 127"/>
          <p:cNvCxnSpPr>
            <a:cxnSpLocks noChangeShapeType="1"/>
            <a:stCxn id="137" idx="3"/>
            <a:endCxn id="107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" name="Flowchart: Terminator 129"/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32" name="AutoShape 11"/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AutoShape 11"/>
          <p:cNvCxnSpPr>
            <a:cxnSpLocks noChangeShapeType="1"/>
            <a:stCxn id="130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Flowchart: Terminator 136"/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40" name="Straight Arrow Connector 139"/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hape 127"/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AutoShape 11"/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5" name="Group 104"/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</p:grpSpPr>
        <p:sp>
          <p:nvSpPr>
            <p:cNvPr id="146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14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148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149" name="Rectangle 7"/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150" name="Straight Connector 24"/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traight Connector 27"/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2" name="Text Box 22"/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53" name="Shape 31"/>
          <p:cNvCxnSpPr>
            <a:cxnSpLocks noChangeShapeType="1"/>
            <a:endCxn id="149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AutoShape 11"/>
          <p:cNvCxnSpPr>
            <a:cxnSpLocks noChangeShapeType="1"/>
            <a:stCxn id="149" idx="2"/>
            <a:endCxn id="148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hape 127"/>
          <p:cNvCxnSpPr>
            <a:cxnSpLocks noChangeShapeType="1"/>
            <a:endCxn id="110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Trapezoid 156"/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158" name="Text Box 23"/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159" name="Text Box 23"/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60" name="AutoShape 11"/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Text Box 23"/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162" name="Rounded Rectangle 49"/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163" name="AutoShape 11"/>
          <p:cNvCxnSpPr>
            <a:cxnSpLocks noChangeShapeType="1"/>
            <a:stCxn id="162" idx="3"/>
            <a:endCxn id="161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Elbow Connector 164"/>
          <p:cNvCxnSpPr>
            <a:stCxn id="174" idx="3"/>
            <a:endCxn id="149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cxnSpLocks/>
            <a:endCxn id="162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Trapezoid 166"/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169" name="Text Box 23"/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170" name="Text Box 23"/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71" name="AutoShape 11"/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2" name="Shape 41"/>
          <p:cNvCxnSpPr>
            <a:cxnSpLocks noChangeShapeType="1"/>
            <a:endCxn id="169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3" name="Text Box 23"/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74" name="Flowchart: Terminator 173"/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177" name="Elbow Connector 176"/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/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</p:grpSpPr>
        <p:sp>
          <p:nvSpPr>
            <p:cNvPr id="103" name="Rectangle 7"/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04" name="Text Box 23"/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05" name="Text Box 23"/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06" name="Text Box 23"/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07" name="Text Box 23"/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08" name="Text Box 23"/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09" name="Text Box 23"/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10" name="Rounded Rectangle 49"/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20" name="Straight Connector 253"/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" name="Text Box 23"/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99" name="Text Box 23"/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00" name="Text Box 23"/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02" name="Straight Connector 253"/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2" name="AutoShape 11"/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" name="Elbow Connector 228"/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9" name="AutoShape 11"/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AutoShape 11"/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AutoShape 11"/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AutoShape 11"/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11"/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AutoShape 11"/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4" name="AutoShape 11"/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AutoShape 11"/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AutoShape 11"/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AutoShape 11"/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Shape 127"/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AutoShape 11"/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" name="Rectangle 181"/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183" name="AutoShape 11"/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AutoShape 11"/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3" name="Elbow Connector 92"/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AutoShape 11"/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AutoShape 11"/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9" name="TextBox 238"/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2B637-0917-4506-B43A-0670849CBA3A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98" name="Shape 127">
              <a:extLst>
                <a:ext uri="{FF2B5EF4-FFF2-40B4-BE49-F238E27FC236}">
                  <a16:creationId xmlns:a16="http://schemas.microsoft.com/office/drawing/2014/main" id="{56F414D5-E341-426D-ADBB-67C2E8296B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" name="Flowchart: Terminator 98">
              <a:extLst>
                <a:ext uri="{FF2B5EF4-FFF2-40B4-BE49-F238E27FC236}">
                  <a16:creationId xmlns:a16="http://schemas.microsoft.com/office/drawing/2014/main" id="{8B0982D2-A8FC-4AA6-A577-6EA24F1F5D87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185" name="AutoShape 11">
            <a:extLst>
              <a:ext uri="{FF2B5EF4-FFF2-40B4-BE49-F238E27FC236}">
                <a16:creationId xmlns:a16="http://schemas.microsoft.com/office/drawing/2014/main" id="{DA1F92C3-64F9-41AD-8172-96F457E86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AutoShape 11">
            <a:extLst>
              <a:ext uri="{FF2B5EF4-FFF2-40B4-BE49-F238E27FC236}">
                <a16:creationId xmlns:a16="http://schemas.microsoft.com/office/drawing/2014/main" id="{9F67B147-F45E-4D04-8A73-B6BF59690C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826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  <p:bldP spid="114" grpId="0" animBg="1"/>
      <p:bldP spid="115" grpId="0"/>
      <p:bldP spid="116" grpId="0"/>
      <p:bldP spid="117" grpId="0"/>
      <p:bldP spid="118" grpId="0"/>
      <p:bldP spid="119" grpId="0"/>
      <p:bldP spid="130" grpId="0" animBg="1"/>
      <p:bldP spid="137" grpId="0" animBg="1"/>
      <p:bldP spid="149" grpId="0" animBg="1"/>
      <p:bldP spid="152" grpId="0"/>
      <p:bldP spid="157" grpId="0" animBg="1"/>
      <p:bldP spid="158" grpId="0"/>
      <p:bldP spid="159" grpId="0"/>
      <p:bldP spid="161" grpId="0"/>
      <p:bldP spid="162" grpId="0" animBg="1"/>
      <p:bldP spid="167" grpId="0" animBg="1"/>
      <p:bldP spid="168" grpId="0"/>
      <p:bldP spid="169" grpId="0"/>
      <p:bldP spid="170" grpId="0"/>
      <p:bldP spid="173" grpId="0"/>
      <p:bldP spid="174" grpId="0" animBg="1"/>
      <p:bldP spid="3" grpId="0" animBg="1"/>
      <p:bldP spid="88" grpId="0" animBg="1"/>
      <p:bldP spid="139" grpId="0" animBg="1"/>
      <p:bldP spid="182" grpId="0" animBg="1"/>
      <p:bldP spid="239" grpId="0"/>
      <p:bldP spid="192" grpId="0"/>
      <p:bldP spid="193" grpId="0"/>
      <p:bldP spid="19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0721" y="1027363"/>
            <a:ext cx="3275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instr. and increment PC</a:t>
            </a:r>
          </a:p>
        </p:txBody>
      </p:sp>
      <p:grpSp>
        <p:nvGrpSpPr>
          <p:cNvPr id="311" name="Group 104">
            <a:extLst>
              <a:ext uri="{FF2B5EF4-FFF2-40B4-BE49-F238E27FC236}">
                <a16:creationId xmlns:a16="http://schemas.microsoft.com/office/drawing/2014/main" id="{5E20031B-6203-4A61-BB60-7D96C075DF6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</p:grpSpPr>
        <p:sp>
          <p:nvSpPr>
            <p:cNvPr id="312" name="Rectangle 7">
              <a:extLst>
                <a:ext uri="{FF2B5EF4-FFF2-40B4-BE49-F238E27FC236}">
                  <a16:creationId xmlns:a16="http://schemas.microsoft.com/office/drawing/2014/main" id="{72B6B014-E1D1-49CC-9381-7DEC8C1C2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3" name="Text Box 23">
              <a:extLst>
                <a:ext uri="{FF2B5EF4-FFF2-40B4-BE49-F238E27FC236}">
                  <a16:creationId xmlns:a16="http://schemas.microsoft.com/office/drawing/2014/main" id="{A4E804BC-DD12-4021-84B4-44DF6BA69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4" name="Text Box 23">
              <a:extLst>
                <a:ext uri="{FF2B5EF4-FFF2-40B4-BE49-F238E27FC236}">
                  <a16:creationId xmlns:a16="http://schemas.microsoft.com/office/drawing/2014/main" id="{D80C4EC8-B620-485E-BF39-044F30247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5" name="Rectangle 7">
            <a:extLst>
              <a:ext uri="{FF2B5EF4-FFF2-40B4-BE49-F238E27FC236}">
                <a16:creationId xmlns:a16="http://schemas.microsoft.com/office/drawing/2014/main" id="{DEFD2AC4-CAC9-4242-8678-24815E13937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6" name="Straight Connector 24">
            <a:extLst>
              <a:ext uri="{FF2B5EF4-FFF2-40B4-BE49-F238E27FC236}">
                <a16:creationId xmlns:a16="http://schemas.microsoft.com/office/drawing/2014/main" id="{36482B86-FA01-4DC9-9D2D-CCC52F33343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traight Connector 27">
            <a:extLst>
              <a:ext uri="{FF2B5EF4-FFF2-40B4-BE49-F238E27FC236}">
                <a16:creationId xmlns:a16="http://schemas.microsoft.com/office/drawing/2014/main" id="{878FE289-C6FB-4C1E-A58E-29E4B347967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Text Box 22">
            <a:extLst>
              <a:ext uri="{FF2B5EF4-FFF2-40B4-BE49-F238E27FC236}">
                <a16:creationId xmlns:a16="http://schemas.microsoft.com/office/drawing/2014/main" id="{589D1857-EBD3-4831-A95C-956238E4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19" name="Shape 31">
            <a:extLst>
              <a:ext uri="{FF2B5EF4-FFF2-40B4-BE49-F238E27FC236}">
                <a16:creationId xmlns:a16="http://schemas.microsoft.com/office/drawing/2014/main" id="{F4C76B78-F926-4567-ABE2-921FC0CBD6DC}"/>
              </a:ext>
            </a:extLst>
          </p:cNvPr>
          <p:cNvCxnSpPr>
            <a:cxnSpLocks noChangeShapeType="1"/>
            <a:endCxn id="315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AutoShape 11">
            <a:extLst>
              <a:ext uri="{FF2B5EF4-FFF2-40B4-BE49-F238E27FC236}">
                <a16:creationId xmlns:a16="http://schemas.microsoft.com/office/drawing/2014/main" id="{1E3CE405-8975-463E-B302-060917FAF4E0}"/>
              </a:ext>
            </a:extLst>
          </p:cNvPr>
          <p:cNvCxnSpPr>
            <a:cxnSpLocks noChangeShapeType="1"/>
            <a:stCxn id="315" idx="2"/>
            <a:endCxn id="314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AutoShape 11">
            <a:extLst>
              <a:ext uri="{FF2B5EF4-FFF2-40B4-BE49-F238E27FC236}">
                <a16:creationId xmlns:a16="http://schemas.microsoft.com/office/drawing/2014/main" id="{B33A63E3-9CB5-491B-B6CE-F952654D13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Elbow Connector 164">
            <a:extLst>
              <a:ext uri="{FF2B5EF4-FFF2-40B4-BE49-F238E27FC236}">
                <a16:creationId xmlns:a16="http://schemas.microsoft.com/office/drawing/2014/main" id="{032ED281-A5C2-4621-A4A6-B511A68E8E2D}"/>
              </a:ext>
            </a:extLst>
          </p:cNvPr>
          <p:cNvCxnSpPr>
            <a:stCxn id="338" idx="3"/>
            <a:endCxn id="315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1" name="Trapezoid 330">
            <a:extLst>
              <a:ext uri="{FF2B5EF4-FFF2-40B4-BE49-F238E27FC236}">
                <a16:creationId xmlns:a16="http://schemas.microsoft.com/office/drawing/2014/main" id="{16F2BC16-CB04-4406-8BC8-8F7C8CD8B807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2" name="Text Box 23">
            <a:extLst>
              <a:ext uri="{FF2B5EF4-FFF2-40B4-BE49-F238E27FC236}">
                <a16:creationId xmlns:a16="http://schemas.microsoft.com/office/drawing/2014/main" id="{5C71845B-BBDA-4F63-9044-8F775BCCA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3" name="Text Box 23">
            <a:extLst>
              <a:ext uri="{FF2B5EF4-FFF2-40B4-BE49-F238E27FC236}">
                <a16:creationId xmlns:a16="http://schemas.microsoft.com/office/drawing/2014/main" id="{17D8091D-6890-4BFD-A2D8-955B1E30B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FD0237D6-8FFB-4A99-B163-02769E6FB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5" name="AutoShape 11">
            <a:extLst>
              <a:ext uri="{FF2B5EF4-FFF2-40B4-BE49-F238E27FC236}">
                <a16:creationId xmlns:a16="http://schemas.microsoft.com/office/drawing/2014/main" id="{FAEA2E63-FBB3-4F2C-825F-D397DC8AF5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41">
            <a:extLst>
              <a:ext uri="{FF2B5EF4-FFF2-40B4-BE49-F238E27FC236}">
                <a16:creationId xmlns:a16="http://schemas.microsoft.com/office/drawing/2014/main" id="{945E93D9-C6E0-444E-BFE3-81786FFBE7EE}"/>
              </a:ext>
            </a:extLst>
          </p:cNvPr>
          <p:cNvCxnSpPr>
            <a:cxnSpLocks noChangeShapeType="1"/>
            <a:endCxn id="333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" name="Text Box 23">
            <a:extLst>
              <a:ext uri="{FF2B5EF4-FFF2-40B4-BE49-F238E27FC236}">
                <a16:creationId xmlns:a16="http://schemas.microsoft.com/office/drawing/2014/main" id="{4769729F-3D28-4B66-B4E4-5E0133081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38" name="Flowchart: Terminator 337">
            <a:extLst>
              <a:ext uri="{FF2B5EF4-FFF2-40B4-BE49-F238E27FC236}">
                <a16:creationId xmlns:a16="http://schemas.microsoft.com/office/drawing/2014/main" id="{5A6B5891-C0A6-462F-B4ED-5185287AF8E3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39" name="Elbow Connector 176">
            <a:extLst>
              <a:ext uri="{FF2B5EF4-FFF2-40B4-BE49-F238E27FC236}">
                <a16:creationId xmlns:a16="http://schemas.microsoft.com/office/drawing/2014/main" id="{671FCF2F-8D57-4A03-AD8F-B25AE5C637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Elbow Connector 177">
            <a:extLst>
              <a:ext uri="{FF2B5EF4-FFF2-40B4-BE49-F238E27FC236}">
                <a16:creationId xmlns:a16="http://schemas.microsoft.com/office/drawing/2014/main" id="{8C3D5F3D-6053-414E-A6A7-886DFBF378F6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AutoShape 11">
            <a:extLst>
              <a:ext uri="{FF2B5EF4-FFF2-40B4-BE49-F238E27FC236}">
                <a16:creationId xmlns:a16="http://schemas.microsoft.com/office/drawing/2014/main" id="{E30069EF-A04A-4AFB-BCA5-9AFB8CE6A6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AutoShape 11">
            <a:extLst>
              <a:ext uri="{FF2B5EF4-FFF2-40B4-BE49-F238E27FC236}">
                <a16:creationId xmlns:a16="http://schemas.microsoft.com/office/drawing/2014/main" id="{725F92B3-DD3D-4A42-B2B6-2059148FE0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0" name="Slide Number Placeholder 1">
            <a:extLst>
              <a:ext uri="{FF2B5EF4-FFF2-40B4-BE49-F238E27FC236}">
                <a16:creationId xmlns:a16="http://schemas.microsoft.com/office/drawing/2014/main" id="{CDD22293-60E0-459C-9B88-920AA2BE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91" name="Trapezoid 390">
            <a:extLst>
              <a:ext uri="{FF2B5EF4-FFF2-40B4-BE49-F238E27FC236}">
                <a16:creationId xmlns:a16="http://schemas.microsoft.com/office/drawing/2014/main" id="{A66918F1-2371-4FB7-83DE-8CA311288EC8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392" name="Text Box 23">
            <a:extLst>
              <a:ext uri="{FF2B5EF4-FFF2-40B4-BE49-F238E27FC236}">
                <a16:creationId xmlns:a16="http://schemas.microsoft.com/office/drawing/2014/main" id="{3057006F-2AB0-4FEF-8A05-9077E70EE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393" name="Text Box 23">
            <a:extLst>
              <a:ext uri="{FF2B5EF4-FFF2-40B4-BE49-F238E27FC236}">
                <a16:creationId xmlns:a16="http://schemas.microsoft.com/office/drawing/2014/main" id="{E32871EA-0577-4EAB-90A6-4A28669A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394" name="Rectangle 7">
            <a:extLst>
              <a:ext uri="{FF2B5EF4-FFF2-40B4-BE49-F238E27FC236}">
                <a16:creationId xmlns:a16="http://schemas.microsoft.com/office/drawing/2014/main" id="{C2D37683-D958-4C49-AD78-5B972FAFF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395" name="Text Box 23">
            <a:extLst>
              <a:ext uri="{FF2B5EF4-FFF2-40B4-BE49-F238E27FC236}">
                <a16:creationId xmlns:a16="http://schemas.microsoft.com/office/drawing/2014/main" id="{69DD2876-C03A-45A0-81A3-266B09B5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396" name="Text Box 23">
            <a:extLst>
              <a:ext uri="{FF2B5EF4-FFF2-40B4-BE49-F238E27FC236}">
                <a16:creationId xmlns:a16="http://schemas.microsoft.com/office/drawing/2014/main" id="{DAA35672-DDCB-4D3D-8EA9-73423C65F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97" name="Text Box 23">
            <a:extLst>
              <a:ext uri="{FF2B5EF4-FFF2-40B4-BE49-F238E27FC236}">
                <a16:creationId xmlns:a16="http://schemas.microsoft.com/office/drawing/2014/main" id="{DD1731C8-6F21-4650-86CA-75EDACCE8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98" name="Text Box 23">
            <a:extLst>
              <a:ext uri="{FF2B5EF4-FFF2-40B4-BE49-F238E27FC236}">
                <a16:creationId xmlns:a16="http://schemas.microsoft.com/office/drawing/2014/main" id="{A53CE0D8-B840-4105-A467-5C03823C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99" name="Text Box 23">
            <a:extLst>
              <a:ext uri="{FF2B5EF4-FFF2-40B4-BE49-F238E27FC236}">
                <a16:creationId xmlns:a16="http://schemas.microsoft.com/office/drawing/2014/main" id="{18788F7B-933B-4815-B9B4-80F34F457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400" name="AutoShape 11">
            <a:extLst>
              <a:ext uri="{FF2B5EF4-FFF2-40B4-BE49-F238E27FC236}">
                <a16:creationId xmlns:a16="http://schemas.microsoft.com/office/drawing/2014/main" id="{8593A400-FE88-4BB3-92A7-85E9085485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AutoShape 11">
            <a:extLst>
              <a:ext uri="{FF2B5EF4-FFF2-40B4-BE49-F238E27FC236}">
                <a16:creationId xmlns:a16="http://schemas.microsoft.com/office/drawing/2014/main" id="{021B4B6B-9DFA-41D1-8ED6-30EC1DB08D8A}"/>
              </a:ext>
            </a:extLst>
          </p:cNvPr>
          <p:cNvCxnSpPr>
            <a:cxnSpLocks noChangeShapeType="1"/>
            <a:endCxn id="395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2" name="Shape 127">
            <a:extLst>
              <a:ext uri="{FF2B5EF4-FFF2-40B4-BE49-F238E27FC236}">
                <a16:creationId xmlns:a16="http://schemas.microsoft.com/office/drawing/2014/main" id="{56538909-431B-401D-8952-F6D2B08527F3}"/>
              </a:ext>
            </a:extLst>
          </p:cNvPr>
          <p:cNvCxnSpPr>
            <a:cxnSpLocks noChangeShapeType="1"/>
            <a:stCxn id="406" idx="3"/>
            <a:endCxn id="423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3" name="Flowchart: Terminator 402">
            <a:extLst>
              <a:ext uri="{FF2B5EF4-FFF2-40B4-BE49-F238E27FC236}">
                <a16:creationId xmlns:a16="http://schemas.microsoft.com/office/drawing/2014/main" id="{CF6B8E1D-599F-4D4A-BE8D-4414EF24725E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04" name="AutoShape 11">
            <a:extLst>
              <a:ext uri="{FF2B5EF4-FFF2-40B4-BE49-F238E27FC236}">
                <a16:creationId xmlns:a16="http://schemas.microsoft.com/office/drawing/2014/main" id="{F787318B-DF35-465C-A72B-28C06EDAEF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5" name="AutoShape 11">
            <a:extLst>
              <a:ext uri="{FF2B5EF4-FFF2-40B4-BE49-F238E27FC236}">
                <a16:creationId xmlns:a16="http://schemas.microsoft.com/office/drawing/2014/main" id="{41D65E48-3B77-4EFA-B430-FA693EEFBAE0}"/>
              </a:ext>
            </a:extLst>
          </p:cNvPr>
          <p:cNvCxnSpPr>
            <a:cxnSpLocks noChangeShapeType="1"/>
            <a:stCxn id="403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6" name="Flowchart: Terminator 405">
            <a:extLst>
              <a:ext uri="{FF2B5EF4-FFF2-40B4-BE49-F238E27FC236}">
                <a16:creationId xmlns:a16="http://schemas.microsoft.com/office/drawing/2014/main" id="{BDDC32A5-E7EB-4629-84CA-7F1E2C691CC9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D676ED1F-A543-4790-91FC-3F22E1EE9D6C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hape 127">
            <a:extLst>
              <a:ext uri="{FF2B5EF4-FFF2-40B4-BE49-F238E27FC236}">
                <a16:creationId xmlns:a16="http://schemas.microsoft.com/office/drawing/2014/main" id="{87E2D57C-C6B6-412C-BF4E-E79DD20E46E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AutoShape 11">
            <a:extLst>
              <a:ext uri="{FF2B5EF4-FFF2-40B4-BE49-F238E27FC236}">
                <a16:creationId xmlns:a16="http://schemas.microsoft.com/office/drawing/2014/main" id="{758661BC-22C5-4A0F-B45F-FCC744F91F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127">
            <a:extLst>
              <a:ext uri="{FF2B5EF4-FFF2-40B4-BE49-F238E27FC236}">
                <a16:creationId xmlns:a16="http://schemas.microsoft.com/office/drawing/2014/main" id="{C3F272BD-10C5-430B-B0EF-1B55ABC2B36C}"/>
              </a:ext>
            </a:extLst>
          </p:cNvPr>
          <p:cNvCxnSpPr>
            <a:cxnSpLocks noChangeShapeType="1"/>
            <a:endCxn id="426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" name="Trapezoid 410">
            <a:extLst>
              <a:ext uri="{FF2B5EF4-FFF2-40B4-BE49-F238E27FC236}">
                <a16:creationId xmlns:a16="http://schemas.microsoft.com/office/drawing/2014/main" id="{62ECCDF9-E1E0-4BFF-8B82-547B1604F7EE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412" name="Text Box 23">
            <a:extLst>
              <a:ext uri="{FF2B5EF4-FFF2-40B4-BE49-F238E27FC236}">
                <a16:creationId xmlns:a16="http://schemas.microsoft.com/office/drawing/2014/main" id="{2D4B32AA-BA01-4FCC-A1DA-0A4E028F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413" name="Text Box 23">
            <a:extLst>
              <a:ext uri="{FF2B5EF4-FFF2-40B4-BE49-F238E27FC236}">
                <a16:creationId xmlns:a16="http://schemas.microsoft.com/office/drawing/2014/main" id="{8E18C86B-6DF9-452C-9C89-B844AA9D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14" name="Text Box 23">
            <a:extLst>
              <a:ext uri="{FF2B5EF4-FFF2-40B4-BE49-F238E27FC236}">
                <a16:creationId xmlns:a16="http://schemas.microsoft.com/office/drawing/2014/main" id="{64DFBDEC-77B9-4A37-86B3-FBE94E6A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415" name="Rounded Rectangle 49">
            <a:extLst>
              <a:ext uri="{FF2B5EF4-FFF2-40B4-BE49-F238E27FC236}">
                <a16:creationId xmlns:a16="http://schemas.microsoft.com/office/drawing/2014/main" id="{C6BB670D-4BA9-42D2-8914-2C308E181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416" name="AutoShape 11">
            <a:extLst>
              <a:ext uri="{FF2B5EF4-FFF2-40B4-BE49-F238E27FC236}">
                <a16:creationId xmlns:a16="http://schemas.microsoft.com/office/drawing/2014/main" id="{35997ECC-61F8-41D7-9C51-0C2459D13232}"/>
              </a:ext>
            </a:extLst>
          </p:cNvPr>
          <p:cNvCxnSpPr>
            <a:cxnSpLocks noChangeShapeType="1"/>
            <a:stCxn id="415" idx="3"/>
            <a:endCxn id="414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Elbow Connector 165">
            <a:extLst>
              <a:ext uri="{FF2B5EF4-FFF2-40B4-BE49-F238E27FC236}">
                <a16:creationId xmlns:a16="http://schemas.microsoft.com/office/drawing/2014/main" id="{8BDBBF32-F172-44B5-BCDA-35AE0F69DD8C}"/>
              </a:ext>
            </a:extLst>
          </p:cNvPr>
          <p:cNvCxnSpPr>
            <a:cxnSpLocks/>
            <a:endCxn id="415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05330D1E-36D1-44E9-BC15-7182DA26A69D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  <a:noFill/>
        </p:grpSpPr>
        <p:sp>
          <p:nvSpPr>
            <p:cNvPr id="419" name="Rectangle 7">
              <a:extLst>
                <a:ext uri="{FF2B5EF4-FFF2-40B4-BE49-F238E27FC236}">
                  <a16:creationId xmlns:a16="http://schemas.microsoft.com/office/drawing/2014/main" id="{887DF7CB-BA3F-4253-8D7E-703EC956A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420" name="Text Box 23">
              <a:extLst>
                <a:ext uri="{FF2B5EF4-FFF2-40B4-BE49-F238E27FC236}">
                  <a16:creationId xmlns:a16="http://schemas.microsoft.com/office/drawing/2014/main" id="{CC8D171E-655A-44A2-9DAF-6E2ED9BE9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421" name="Text Box 23">
              <a:extLst>
                <a:ext uri="{FF2B5EF4-FFF2-40B4-BE49-F238E27FC236}">
                  <a16:creationId xmlns:a16="http://schemas.microsoft.com/office/drawing/2014/main" id="{74AFA9B1-EED5-4F01-BB46-E2B020825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422" name="Text Box 23">
              <a:extLst>
                <a:ext uri="{FF2B5EF4-FFF2-40B4-BE49-F238E27FC236}">
                  <a16:creationId xmlns:a16="http://schemas.microsoft.com/office/drawing/2014/main" id="{D991B991-F474-435C-9E7F-4F7E09520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423" name="Text Box 23">
              <a:extLst>
                <a:ext uri="{FF2B5EF4-FFF2-40B4-BE49-F238E27FC236}">
                  <a16:creationId xmlns:a16="http://schemas.microsoft.com/office/drawing/2014/main" id="{65C0AC25-433D-4BFD-8E59-81DA31DBE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424" name="Text Box 23">
              <a:extLst>
                <a:ext uri="{FF2B5EF4-FFF2-40B4-BE49-F238E27FC236}">
                  <a16:creationId xmlns:a16="http://schemas.microsoft.com/office/drawing/2014/main" id="{13F09CFE-5499-4E20-87A6-9624D98DA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425" name="Text Box 23">
              <a:extLst>
                <a:ext uri="{FF2B5EF4-FFF2-40B4-BE49-F238E27FC236}">
                  <a16:creationId xmlns:a16="http://schemas.microsoft.com/office/drawing/2014/main" id="{B813FC5A-DA0B-4E75-9762-0958EE6AD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426" name="Rounded Rectangle 49">
              <a:extLst>
                <a:ext uri="{FF2B5EF4-FFF2-40B4-BE49-F238E27FC236}">
                  <a16:creationId xmlns:a16="http://schemas.microsoft.com/office/drawing/2014/main" id="{70017696-14AC-4520-B887-A949603C3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427" name="Straight Connector 253">
              <a:extLst>
                <a:ext uri="{FF2B5EF4-FFF2-40B4-BE49-F238E27FC236}">
                  <a16:creationId xmlns:a16="http://schemas.microsoft.com/office/drawing/2014/main" id="{030EBF3A-CB92-4A7D-AEF9-4E05227111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28" name="Text Box 23">
              <a:extLst>
                <a:ext uri="{FF2B5EF4-FFF2-40B4-BE49-F238E27FC236}">
                  <a16:creationId xmlns:a16="http://schemas.microsoft.com/office/drawing/2014/main" id="{BDEAF4B5-0AB7-4941-B58B-F4822C178F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429" name="Text Box 23">
              <a:extLst>
                <a:ext uri="{FF2B5EF4-FFF2-40B4-BE49-F238E27FC236}">
                  <a16:creationId xmlns:a16="http://schemas.microsoft.com/office/drawing/2014/main" id="{370C1D27-BF07-4C98-A185-DA71CAE86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430" name="Text Box 23">
              <a:extLst>
                <a:ext uri="{FF2B5EF4-FFF2-40B4-BE49-F238E27FC236}">
                  <a16:creationId xmlns:a16="http://schemas.microsoft.com/office/drawing/2014/main" id="{BA408F01-2F90-4DEC-9BB1-3CF3CA175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431" name="Straight Connector 253">
              <a:extLst>
                <a:ext uri="{FF2B5EF4-FFF2-40B4-BE49-F238E27FC236}">
                  <a16:creationId xmlns:a16="http://schemas.microsoft.com/office/drawing/2014/main" id="{4B7C4C2A-9341-4B60-BB90-5811F621EA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A3F26757-6515-4C42-B68C-B357C3F3CDA2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34" name="AutoShape 11">
            <a:extLst>
              <a:ext uri="{FF2B5EF4-FFF2-40B4-BE49-F238E27FC236}">
                <a16:creationId xmlns:a16="http://schemas.microsoft.com/office/drawing/2014/main" id="{80FFAA81-1B29-482B-91A2-A2DD4589C6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5" name="AutoShape 11">
            <a:extLst>
              <a:ext uri="{FF2B5EF4-FFF2-40B4-BE49-F238E27FC236}">
                <a16:creationId xmlns:a16="http://schemas.microsoft.com/office/drawing/2014/main" id="{565E14BD-5B63-4A0A-86A9-99C5280FC3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6" name="AutoShape 11">
            <a:extLst>
              <a:ext uri="{FF2B5EF4-FFF2-40B4-BE49-F238E27FC236}">
                <a16:creationId xmlns:a16="http://schemas.microsoft.com/office/drawing/2014/main" id="{98E8CF02-621E-4B95-AD2D-6EFBBE6DBA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7" name="AutoShape 11">
            <a:extLst>
              <a:ext uri="{FF2B5EF4-FFF2-40B4-BE49-F238E27FC236}">
                <a16:creationId xmlns:a16="http://schemas.microsoft.com/office/drawing/2014/main" id="{88494AD4-5550-493A-A53C-6AD99E3C51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8" name="AutoShape 11">
            <a:extLst>
              <a:ext uri="{FF2B5EF4-FFF2-40B4-BE49-F238E27FC236}">
                <a16:creationId xmlns:a16="http://schemas.microsoft.com/office/drawing/2014/main" id="{D8671000-8DA6-4E99-8434-F79576F07E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1358C7F-64EF-484D-8703-768C1F4906FB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40" name="AutoShape 11">
            <a:extLst>
              <a:ext uri="{FF2B5EF4-FFF2-40B4-BE49-F238E27FC236}">
                <a16:creationId xmlns:a16="http://schemas.microsoft.com/office/drawing/2014/main" id="{AED33636-9E48-4269-910D-1D907FA726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1" name="AutoShape 11">
            <a:extLst>
              <a:ext uri="{FF2B5EF4-FFF2-40B4-BE49-F238E27FC236}">
                <a16:creationId xmlns:a16="http://schemas.microsoft.com/office/drawing/2014/main" id="{BA1F5935-29C0-43D5-881E-46E3DFA8D0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3" name="AutoShape 11">
            <a:extLst>
              <a:ext uri="{FF2B5EF4-FFF2-40B4-BE49-F238E27FC236}">
                <a16:creationId xmlns:a16="http://schemas.microsoft.com/office/drawing/2014/main" id="{B25EB5E4-EF35-4B94-BFBE-83C27BD4AA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4" name="Shape 127">
            <a:extLst>
              <a:ext uri="{FF2B5EF4-FFF2-40B4-BE49-F238E27FC236}">
                <a16:creationId xmlns:a16="http://schemas.microsoft.com/office/drawing/2014/main" id="{3CA7F105-7D2A-4E64-90E4-B9A419C387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DC81C37-0616-4130-A453-B083D3AD50F4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2EE1F017-BF59-4FBE-B67E-A606F562724E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448" name="AutoShape 11">
              <a:extLst>
                <a:ext uri="{FF2B5EF4-FFF2-40B4-BE49-F238E27FC236}">
                  <a16:creationId xmlns:a16="http://schemas.microsoft.com/office/drawing/2014/main" id="{0AB99FF7-2E43-4216-8456-C59707CB88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" name="AutoShape 11">
              <a:extLst>
                <a:ext uri="{FF2B5EF4-FFF2-40B4-BE49-F238E27FC236}">
                  <a16:creationId xmlns:a16="http://schemas.microsoft.com/office/drawing/2014/main" id="{C603F604-D7EA-4F5C-B0EF-62D473A058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50" name="Elbow Connector 92">
            <a:extLst>
              <a:ext uri="{FF2B5EF4-FFF2-40B4-BE49-F238E27FC236}">
                <a16:creationId xmlns:a16="http://schemas.microsoft.com/office/drawing/2014/main" id="{C365CA5D-1526-4B46-9D59-CB60BCA99B02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AutoShape 11">
            <a:extLst>
              <a:ext uri="{FF2B5EF4-FFF2-40B4-BE49-F238E27FC236}">
                <a16:creationId xmlns:a16="http://schemas.microsoft.com/office/drawing/2014/main" id="{35637933-6C33-440D-A483-582E3495EF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2" name="AutoShape 11">
            <a:extLst>
              <a:ext uri="{FF2B5EF4-FFF2-40B4-BE49-F238E27FC236}">
                <a16:creationId xmlns:a16="http://schemas.microsoft.com/office/drawing/2014/main" id="{FBC2B3CA-6E4D-434C-AA3E-688FB0B9AC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343F7052-4513-4B1D-B0A6-BBD650A17A23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39D6F998-081A-43F8-AF00-7B4FEF12F43B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0EAB4D8E-A889-4B89-805D-927C09397844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0B7977A6-239D-48F6-B48A-350F4022DE5D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457" name="Shape 127">
              <a:extLst>
                <a:ext uri="{FF2B5EF4-FFF2-40B4-BE49-F238E27FC236}">
                  <a16:creationId xmlns:a16="http://schemas.microsoft.com/office/drawing/2014/main" id="{FCA2C977-DF02-4B3C-A4A4-5B5031D801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" name="Flowchart: Terminator 457">
              <a:extLst>
                <a:ext uri="{FF2B5EF4-FFF2-40B4-BE49-F238E27FC236}">
                  <a16:creationId xmlns:a16="http://schemas.microsoft.com/office/drawing/2014/main" id="{57C8682F-949D-4815-AAAE-2D283495C070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459" name="AutoShape 11">
            <a:extLst>
              <a:ext uri="{FF2B5EF4-FFF2-40B4-BE49-F238E27FC236}">
                <a16:creationId xmlns:a16="http://schemas.microsoft.com/office/drawing/2014/main" id="{051CA528-EE73-4A07-8E62-8FD7EA9BFF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" name="AutoShape 11">
            <a:extLst>
              <a:ext uri="{FF2B5EF4-FFF2-40B4-BE49-F238E27FC236}">
                <a16:creationId xmlns:a16="http://schemas.microsoft.com/office/drawing/2014/main" id="{565C80E0-9E3C-4239-B577-D6401FAF0D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" name="Elbow Connector 228">
            <a:extLst>
              <a:ext uri="{FF2B5EF4-FFF2-40B4-BE49-F238E27FC236}">
                <a16:creationId xmlns:a16="http://schemas.microsoft.com/office/drawing/2014/main" id="{68407DB6-CE03-4573-91FD-7CFB1EA40D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AutoShape 11">
            <a:extLst>
              <a:ext uri="{FF2B5EF4-FFF2-40B4-BE49-F238E27FC236}">
                <a16:creationId xmlns:a16="http://schemas.microsoft.com/office/drawing/2014/main" id="{4B072C8A-9D53-4857-B0FB-8CC2D85A8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2A6D0-6AE1-4D89-8160-D007D063816C}"/>
              </a:ext>
            </a:extLst>
          </p:cNvPr>
          <p:cNvSpPr/>
          <p:nvPr/>
        </p:nvSpPr>
        <p:spPr>
          <a:xfrm>
            <a:off x="4246931" y="192298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EFBF74-A6A3-4D89-972F-FCDEC670BCC3}"/>
              </a:ext>
            </a:extLst>
          </p:cNvPr>
          <p:cNvSpPr/>
          <p:nvPr/>
        </p:nvSpPr>
        <p:spPr>
          <a:xfrm>
            <a:off x="4358344" y="192298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F7D0DD-8A35-463D-9A7B-DE415FA36CB7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cxnSp>
        <p:nvCxnSpPr>
          <p:cNvPr id="465" name="AutoShape 11">
            <a:extLst>
              <a:ext uri="{FF2B5EF4-FFF2-40B4-BE49-F238E27FC236}">
                <a16:creationId xmlns:a16="http://schemas.microsoft.com/office/drawing/2014/main" id="{166AC9AF-9D51-41CF-8066-A35BEBCE3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1779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grpSp>
        <p:nvGrpSpPr>
          <p:cNvPr id="311" name="Group 104">
            <a:extLst>
              <a:ext uri="{FF2B5EF4-FFF2-40B4-BE49-F238E27FC236}">
                <a16:creationId xmlns:a16="http://schemas.microsoft.com/office/drawing/2014/main" id="{5E20031B-6203-4A61-BB60-7D96C075DF6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  <a:noFill/>
        </p:grpSpPr>
        <p:sp>
          <p:nvSpPr>
            <p:cNvPr id="312" name="Rectangle 7">
              <a:extLst>
                <a:ext uri="{FF2B5EF4-FFF2-40B4-BE49-F238E27FC236}">
                  <a16:creationId xmlns:a16="http://schemas.microsoft.com/office/drawing/2014/main" id="{72B6B014-E1D1-49CC-9381-7DEC8C1C2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3" name="Text Box 23">
              <a:extLst>
                <a:ext uri="{FF2B5EF4-FFF2-40B4-BE49-F238E27FC236}">
                  <a16:creationId xmlns:a16="http://schemas.microsoft.com/office/drawing/2014/main" id="{A4E804BC-DD12-4021-84B4-44DF6BA69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4" name="Text Box 23">
              <a:extLst>
                <a:ext uri="{FF2B5EF4-FFF2-40B4-BE49-F238E27FC236}">
                  <a16:creationId xmlns:a16="http://schemas.microsoft.com/office/drawing/2014/main" id="{D80C4EC8-B620-485E-BF39-044F30247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5" name="Rectangle 7">
            <a:extLst>
              <a:ext uri="{FF2B5EF4-FFF2-40B4-BE49-F238E27FC236}">
                <a16:creationId xmlns:a16="http://schemas.microsoft.com/office/drawing/2014/main" id="{DEFD2AC4-CAC9-4242-8678-24815E13937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6" name="Straight Connector 24">
            <a:extLst>
              <a:ext uri="{FF2B5EF4-FFF2-40B4-BE49-F238E27FC236}">
                <a16:creationId xmlns:a16="http://schemas.microsoft.com/office/drawing/2014/main" id="{36482B86-FA01-4DC9-9D2D-CCC52F33343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Straight Connector 27">
            <a:extLst>
              <a:ext uri="{FF2B5EF4-FFF2-40B4-BE49-F238E27FC236}">
                <a16:creationId xmlns:a16="http://schemas.microsoft.com/office/drawing/2014/main" id="{878FE289-C6FB-4C1E-A58E-29E4B347967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Text Box 22">
            <a:extLst>
              <a:ext uri="{FF2B5EF4-FFF2-40B4-BE49-F238E27FC236}">
                <a16:creationId xmlns:a16="http://schemas.microsoft.com/office/drawing/2014/main" id="{589D1857-EBD3-4831-A95C-956238E4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19" name="Shape 31">
            <a:extLst>
              <a:ext uri="{FF2B5EF4-FFF2-40B4-BE49-F238E27FC236}">
                <a16:creationId xmlns:a16="http://schemas.microsoft.com/office/drawing/2014/main" id="{F4C76B78-F926-4567-ABE2-921FC0CBD6DC}"/>
              </a:ext>
            </a:extLst>
          </p:cNvPr>
          <p:cNvCxnSpPr>
            <a:cxnSpLocks noChangeShapeType="1"/>
            <a:endCxn id="315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AutoShape 11">
            <a:extLst>
              <a:ext uri="{FF2B5EF4-FFF2-40B4-BE49-F238E27FC236}">
                <a16:creationId xmlns:a16="http://schemas.microsoft.com/office/drawing/2014/main" id="{1E3CE405-8975-463E-B302-060917FAF4E0}"/>
              </a:ext>
            </a:extLst>
          </p:cNvPr>
          <p:cNvCxnSpPr>
            <a:cxnSpLocks noChangeShapeType="1"/>
            <a:stCxn id="315" idx="2"/>
            <a:endCxn id="314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AutoShape 11">
            <a:extLst>
              <a:ext uri="{FF2B5EF4-FFF2-40B4-BE49-F238E27FC236}">
                <a16:creationId xmlns:a16="http://schemas.microsoft.com/office/drawing/2014/main" id="{B33A63E3-9CB5-491B-B6CE-F952654D13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Elbow Connector 164">
            <a:extLst>
              <a:ext uri="{FF2B5EF4-FFF2-40B4-BE49-F238E27FC236}">
                <a16:creationId xmlns:a16="http://schemas.microsoft.com/office/drawing/2014/main" id="{032ED281-A5C2-4621-A4A6-B511A68E8E2D}"/>
              </a:ext>
            </a:extLst>
          </p:cNvPr>
          <p:cNvCxnSpPr>
            <a:stCxn id="338" idx="3"/>
            <a:endCxn id="315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1" name="Trapezoid 330">
            <a:extLst>
              <a:ext uri="{FF2B5EF4-FFF2-40B4-BE49-F238E27FC236}">
                <a16:creationId xmlns:a16="http://schemas.microsoft.com/office/drawing/2014/main" id="{16F2BC16-CB04-4406-8BC8-8F7C8CD8B807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2" name="Text Box 23">
            <a:extLst>
              <a:ext uri="{FF2B5EF4-FFF2-40B4-BE49-F238E27FC236}">
                <a16:creationId xmlns:a16="http://schemas.microsoft.com/office/drawing/2014/main" id="{5C71845B-BBDA-4F63-9044-8F775BCCA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3" name="Text Box 23">
            <a:extLst>
              <a:ext uri="{FF2B5EF4-FFF2-40B4-BE49-F238E27FC236}">
                <a16:creationId xmlns:a16="http://schemas.microsoft.com/office/drawing/2014/main" id="{17D8091D-6890-4BFD-A2D8-955B1E30B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FD0237D6-8FFB-4A99-B163-02769E6FB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5" name="AutoShape 11">
            <a:extLst>
              <a:ext uri="{FF2B5EF4-FFF2-40B4-BE49-F238E27FC236}">
                <a16:creationId xmlns:a16="http://schemas.microsoft.com/office/drawing/2014/main" id="{FAEA2E63-FBB3-4F2C-825F-D397DC8AF5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Shape 41">
            <a:extLst>
              <a:ext uri="{FF2B5EF4-FFF2-40B4-BE49-F238E27FC236}">
                <a16:creationId xmlns:a16="http://schemas.microsoft.com/office/drawing/2014/main" id="{945E93D9-C6E0-444E-BFE3-81786FFBE7EE}"/>
              </a:ext>
            </a:extLst>
          </p:cNvPr>
          <p:cNvCxnSpPr>
            <a:cxnSpLocks noChangeShapeType="1"/>
            <a:endCxn id="333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" name="Text Box 23">
            <a:extLst>
              <a:ext uri="{FF2B5EF4-FFF2-40B4-BE49-F238E27FC236}">
                <a16:creationId xmlns:a16="http://schemas.microsoft.com/office/drawing/2014/main" id="{4769729F-3D28-4B66-B4E4-5E0133081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38" name="Flowchart: Terminator 337">
            <a:extLst>
              <a:ext uri="{FF2B5EF4-FFF2-40B4-BE49-F238E27FC236}">
                <a16:creationId xmlns:a16="http://schemas.microsoft.com/office/drawing/2014/main" id="{5A6B5891-C0A6-462F-B4ED-5185287AF8E3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39" name="Elbow Connector 176">
            <a:extLst>
              <a:ext uri="{FF2B5EF4-FFF2-40B4-BE49-F238E27FC236}">
                <a16:creationId xmlns:a16="http://schemas.microsoft.com/office/drawing/2014/main" id="{671FCF2F-8D57-4A03-AD8F-B25AE5C637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Elbow Connector 177">
            <a:extLst>
              <a:ext uri="{FF2B5EF4-FFF2-40B4-BE49-F238E27FC236}">
                <a16:creationId xmlns:a16="http://schemas.microsoft.com/office/drawing/2014/main" id="{8C3D5F3D-6053-414E-A6A7-886DFBF378F6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AutoShape 11">
            <a:extLst>
              <a:ext uri="{FF2B5EF4-FFF2-40B4-BE49-F238E27FC236}">
                <a16:creationId xmlns:a16="http://schemas.microsoft.com/office/drawing/2014/main" id="{E30069EF-A04A-4AFB-BCA5-9AFB8CE6A6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" name="AutoShape 11">
            <a:extLst>
              <a:ext uri="{FF2B5EF4-FFF2-40B4-BE49-F238E27FC236}">
                <a16:creationId xmlns:a16="http://schemas.microsoft.com/office/drawing/2014/main" id="{725F92B3-DD3D-4A42-B2B6-2059148FE0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8C79B69-60D8-454C-ACB4-6AC8B056BA9D}"/>
              </a:ext>
            </a:extLst>
          </p:cNvPr>
          <p:cNvSpPr/>
          <p:nvPr/>
        </p:nvSpPr>
        <p:spPr>
          <a:xfrm>
            <a:off x="4346686" y="1922980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85B4D-1E1C-48F3-B755-E165AE010853}"/>
              </a:ext>
            </a:extLst>
          </p:cNvPr>
          <p:cNvSpPr/>
          <p:nvPr/>
        </p:nvSpPr>
        <p:spPr>
          <a:xfrm>
            <a:off x="4248523" y="1922316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1F7D0DD-8A35-463D-9A7B-DE415FA36CB7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90" name="Slide Number Placeholder 1">
            <a:extLst>
              <a:ext uri="{FF2B5EF4-FFF2-40B4-BE49-F238E27FC236}">
                <a16:creationId xmlns:a16="http://schemas.microsoft.com/office/drawing/2014/main" id="{CDD22293-60E0-459C-9B88-920AA2BE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91" name="Trapezoid 390">
            <a:extLst>
              <a:ext uri="{FF2B5EF4-FFF2-40B4-BE49-F238E27FC236}">
                <a16:creationId xmlns:a16="http://schemas.microsoft.com/office/drawing/2014/main" id="{A66918F1-2371-4FB7-83DE-8CA311288EC8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392" name="Text Box 23">
            <a:extLst>
              <a:ext uri="{FF2B5EF4-FFF2-40B4-BE49-F238E27FC236}">
                <a16:creationId xmlns:a16="http://schemas.microsoft.com/office/drawing/2014/main" id="{3057006F-2AB0-4FEF-8A05-9077E70EE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393" name="Text Box 23">
            <a:extLst>
              <a:ext uri="{FF2B5EF4-FFF2-40B4-BE49-F238E27FC236}">
                <a16:creationId xmlns:a16="http://schemas.microsoft.com/office/drawing/2014/main" id="{E32871EA-0577-4EAB-90A6-4A28669A1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394" name="Rectangle 7">
            <a:extLst>
              <a:ext uri="{FF2B5EF4-FFF2-40B4-BE49-F238E27FC236}">
                <a16:creationId xmlns:a16="http://schemas.microsoft.com/office/drawing/2014/main" id="{C2D37683-D958-4C49-AD78-5B972FAFF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395" name="Text Box 23">
            <a:extLst>
              <a:ext uri="{FF2B5EF4-FFF2-40B4-BE49-F238E27FC236}">
                <a16:creationId xmlns:a16="http://schemas.microsoft.com/office/drawing/2014/main" id="{69DD2876-C03A-45A0-81A3-266B09B5C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396" name="Text Box 23">
            <a:extLst>
              <a:ext uri="{FF2B5EF4-FFF2-40B4-BE49-F238E27FC236}">
                <a16:creationId xmlns:a16="http://schemas.microsoft.com/office/drawing/2014/main" id="{DAA35672-DDCB-4D3D-8EA9-73423C65F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97" name="Text Box 23">
            <a:extLst>
              <a:ext uri="{FF2B5EF4-FFF2-40B4-BE49-F238E27FC236}">
                <a16:creationId xmlns:a16="http://schemas.microsoft.com/office/drawing/2014/main" id="{DD1731C8-6F21-4650-86CA-75EDACCE8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98" name="Text Box 23">
            <a:extLst>
              <a:ext uri="{FF2B5EF4-FFF2-40B4-BE49-F238E27FC236}">
                <a16:creationId xmlns:a16="http://schemas.microsoft.com/office/drawing/2014/main" id="{A53CE0D8-B840-4105-A467-5C03823C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99" name="Text Box 23">
            <a:extLst>
              <a:ext uri="{FF2B5EF4-FFF2-40B4-BE49-F238E27FC236}">
                <a16:creationId xmlns:a16="http://schemas.microsoft.com/office/drawing/2014/main" id="{18788F7B-933B-4815-B9B4-80F34F457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400" name="AutoShape 11">
            <a:extLst>
              <a:ext uri="{FF2B5EF4-FFF2-40B4-BE49-F238E27FC236}">
                <a16:creationId xmlns:a16="http://schemas.microsoft.com/office/drawing/2014/main" id="{8593A400-FE88-4BB3-92A7-85E9085485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AutoShape 11">
            <a:extLst>
              <a:ext uri="{FF2B5EF4-FFF2-40B4-BE49-F238E27FC236}">
                <a16:creationId xmlns:a16="http://schemas.microsoft.com/office/drawing/2014/main" id="{021B4B6B-9DFA-41D1-8ED6-30EC1DB08D8A}"/>
              </a:ext>
            </a:extLst>
          </p:cNvPr>
          <p:cNvCxnSpPr>
            <a:cxnSpLocks noChangeShapeType="1"/>
            <a:endCxn id="395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2" name="Shape 127">
            <a:extLst>
              <a:ext uri="{FF2B5EF4-FFF2-40B4-BE49-F238E27FC236}">
                <a16:creationId xmlns:a16="http://schemas.microsoft.com/office/drawing/2014/main" id="{56538909-431B-401D-8952-F6D2B08527F3}"/>
              </a:ext>
            </a:extLst>
          </p:cNvPr>
          <p:cNvCxnSpPr>
            <a:cxnSpLocks noChangeShapeType="1"/>
            <a:stCxn id="406" idx="3"/>
            <a:endCxn id="423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3" name="Flowchart: Terminator 402">
            <a:extLst>
              <a:ext uri="{FF2B5EF4-FFF2-40B4-BE49-F238E27FC236}">
                <a16:creationId xmlns:a16="http://schemas.microsoft.com/office/drawing/2014/main" id="{CF6B8E1D-599F-4D4A-BE8D-4414EF24725E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04" name="AutoShape 11">
            <a:extLst>
              <a:ext uri="{FF2B5EF4-FFF2-40B4-BE49-F238E27FC236}">
                <a16:creationId xmlns:a16="http://schemas.microsoft.com/office/drawing/2014/main" id="{F787318B-DF35-465C-A72B-28C06EDAEF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5" name="AutoShape 11">
            <a:extLst>
              <a:ext uri="{FF2B5EF4-FFF2-40B4-BE49-F238E27FC236}">
                <a16:creationId xmlns:a16="http://schemas.microsoft.com/office/drawing/2014/main" id="{41D65E48-3B77-4EFA-B430-FA693EEFBAE0}"/>
              </a:ext>
            </a:extLst>
          </p:cNvPr>
          <p:cNvCxnSpPr>
            <a:cxnSpLocks noChangeShapeType="1"/>
            <a:stCxn id="403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6" name="Flowchart: Terminator 405">
            <a:extLst>
              <a:ext uri="{FF2B5EF4-FFF2-40B4-BE49-F238E27FC236}">
                <a16:creationId xmlns:a16="http://schemas.microsoft.com/office/drawing/2014/main" id="{BDDC32A5-E7EB-4629-84CA-7F1E2C691CC9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D676ED1F-A543-4790-91FC-3F22E1EE9D6C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hape 127">
            <a:extLst>
              <a:ext uri="{FF2B5EF4-FFF2-40B4-BE49-F238E27FC236}">
                <a16:creationId xmlns:a16="http://schemas.microsoft.com/office/drawing/2014/main" id="{87E2D57C-C6B6-412C-BF4E-E79DD20E46E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" name="AutoShape 11">
            <a:extLst>
              <a:ext uri="{FF2B5EF4-FFF2-40B4-BE49-F238E27FC236}">
                <a16:creationId xmlns:a16="http://schemas.microsoft.com/office/drawing/2014/main" id="{758661BC-22C5-4A0F-B45F-FCC744F91F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" name="Shape 127">
            <a:extLst>
              <a:ext uri="{FF2B5EF4-FFF2-40B4-BE49-F238E27FC236}">
                <a16:creationId xmlns:a16="http://schemas.microsoft.com/office/drawing/2014/main" id="{C3F272BD-10C5-430B-B0EF-1B55ABC2B36C}"/>
              </a:ext>
            </a:extLst>
          </p:cNvPr>
          <p:cNvCxnSpPr>
            <a:cxnSpLocks noChangeShapeType="1"/>
            <a:endCxn id="426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" name="Trapezoid 410">
            <a:extLst>
              <a:ext uri="{FF2B5EF4-FFF2-40B4-BE49-F238E27FC236}">
                <a16:creationId xmlns:a16="http://schemas.microsoft.com/office/drawing/2014/main" id="{62ECCDF9-E1E0-4BFF-8B82-547B1604F7EE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412" name="Text Box 23">
            <a:extLst>
              <a:ext uri="{FF2B5EF4-FFF2-40B4-BE49-F238E27FC236}">
                <a16:creationId xmlns:a16="http://schemas.microsoft.com/office/drawing/2014/main" id="{2D4B32AA-BA01-4FCC-A1DA-0A4E028F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413" name="Text Box 23">
            <a:extLst>
              <a:ext uri="{FF2B5EF4-FFF2-40B4-BE49-F238E27FC236}">
                <a16:creationId xmlns:a16="http://schemas.microsoft.com/office/drawing/2014/main" id="{8E18C86B-6DF9-452C-9C89-B844AA9D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414" name="Text Box 23">
            <a:extLst>
              <a:ext uri="{FF2B5EF4-FFF2-40B4-BE49-F238E27FC236}">
                <a16:creationId xmlns:a16="http://schemas.microsoft.com/office/drawing/2014/main" id="{64DFBDEC-77B9-4A37-86B3-FBE94E6AF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415" name="Rounded Rectangle 49">
            <a:extLst>
              <a:ext uri="{FF2B5EF4-FFF2-40B4-BE49-F238E27FC236}">
                <a16:creationId xmlns:a16="http://schemas.microsoft.com/office/drawing/2014/main" id="{C6BB670D-4BA9-42D2-8914-2C308E181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416" name="AutoShape 11">
            <a:extLst>
              <a:ext uri="{FF2B5EF4-FFF2-40B4-BE49-F238E27FC236}">
                <a16:creationId xmlns:a16="http://schemas.microsoft.com/office/drawing/2014/main" id="{35997ECC-61F8-41D7-9C51-0C2459D13232}"/>
              </a:ext>
            </a:extLst>
          </p:cNvPr>
          <p:cNvCxnSpPr>
            <a:cxnSpLocks noChangeShapeType="1"/>
            <a:stCxn id="415" idx="3"/>
            <a:endCxn id="414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Elbow Connector 165">
            <a:extLst>
              <a:ext uri="{FF2B5EF4-FFF2-40B4-BE49-F238E27FC236}">
                <a16:creationId xmlns:a16="http://schemas.microsoft.com/office/drawing/2014/main" id="{8BDBBF32-F172-44B5-BCDA-35AE0F69DD8C}"/>
              </a:ext>
            </a:extLst>
          </p:cNvPr>
          <p:cNvCxnSpPr>
            <a:cxnSpLocks/>
            <a:endCxn id="415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AutoShape 11">
            <a:extLst>
              <a:ext uri="{FF2B5EF4-FFF2-40B4-BE49-F238E27FC236}">
                <a16:creationId xmlns:a16="http://schemas.microsoft.com/office/drawing/2014/main" id="{80FFAA81-1B29-482B-91A2-A2DD4589C6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5" name="AutoShape 11">
            <a:extLst>
              <a:ext uri="{FF2B5EF4-FFF2-40B4-BE49-F238E27FC236}">
                <a16:creationId xmlns:a16="http://schemas.microsoft.com/office/drawing/2014/main" id="{565E14BD-5B63-4A0A-86A9-99C5280FC3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6" name="AutoShape 11">
            <a:extLst>
              <a:ext uri="{FF2B5EF4-FFF2-40B4-BE49-F238E27FC236}">
                <a16:creationId xmlns:a16="http://schemas.microsoft.com/office/drawing/2014/main" id="{98E8CF02-621E-4B95-AD2D-6EFBBE6DBA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7" name="AutoShape 11">
            <a:extLst>
              <a:ext uri="{FF2B5EF4-FFF2-40B4-BE49-F238E27FC236}">
                <a16:creationId xmlns:a16="http://schemas.microsoft.com/office/drawing/2014/main" id="{88494AD4-5550-493A-A53C-6AD99E3C51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8" name="AutoShape 11">
            <a:extLst>
              <a:ext uri="{FF2B5EF4-FFF2-40B4-BE49-F238E27FC236}">
                <a16:creationId xmlns:a16="http://schemas.microsoft.com/office/drawing/2014/main" id="{D8671000-8DA6-4E99-8434-F79576F07E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1358C7F-64EF-484D-8703-768C1F4906FB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40" name="AutoShape 11">
            <a:extLst>
              <a:ext uri="{FF2B5EF4-FFF2-40B4-BE49-F238E27FC236}">
                <a16:creationId xmlns:a16="http://schemas.microsoft.com/office/drawing/2014/main" id="{AED33636-9E48-4269-910D-1D907FA726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1" name="AutoShape 11">
            <a:extLst>
              <a:ext uri="{FF2B5EF4-FFF2-40B4-BE49-F238E27FC236}">
                <a16:creationId xmlns:a16="http://schemas.microsoft.com/office/drawing/2014/main" id="{BA1F5935-29C0-43D5-881E-46E3DFA8D0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3" name="AutoShape 11">
            <a:extLst>
              <a:ext uri="{FF2B5EF4-FFF2-40B4-BE49-F238E27FC236}">
                <a16:creationId xmlns:a16="http://schemas.microsoft.com/office/drawing/2014/main" id="{B25EB5E4-EF35-4B94-BFBE-83C27BD4AA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4" name="Shape 127">
            <a:extLst>
              <a:ext uri="{FF2B5EF4-FFF2-40B4-BE49-F238E27FC236}">
                <a16:creationId xmlns:a16="http://schemas.microsoft.com/office/drawing/2014/main" id="{3CA7F105-7D2A-4E64-90E4-B9A419C387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DC81C37-0616-4130-A453-B083D3AD50F4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2EE1F017-BF59-4FBE-B67E-A606F562724E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448" name="AutoShape 11">
              <a:extLst>
                <a:ext uri="{FF2B5EF4-FFF2-40B4-BE49-F238E27FC236}">
                  <a16:creationId xmlns:a16="http://schemas.microsoft.com/office/drawing/2014/main" id="{0AB99FF7-2E43-4216-8456-C59707CB88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" name="AutoShape 11">
              <a:extLst>
                <a:ext uri="{FF2B5EF4-FFF2-40B4-BE49-F238E27FC236}">
                  <a16:creationId xmlns:a16="http://schemas.microsoft.com/office/drawing/2014/main" id="{C603F604-D7EA-4F5C-B0EF-62D473A058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50" name="Elbow Connector 92">
            <a:extLst>
              <a:ext uri="{FF2B5EF4-FFF2-40B4-BE49-F238E27FC236}">
                <a16:creationId xmlns:a16="http://schemas.microsoft.com/office/drawing/2014/main" id="{C365CA5D-1526-4B46-9D59-CB60BCA99B02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AutoShape 11">
            <a:extLst>
              <a:ext uri="{FF2B5EF4-FFF2-40B4-BE49-F238E27FC236}">
                <a16:creationId xmlns:a16="http://schemas.microsoft.com/office/drawing/2014/main" id="{35637933-6C33-440D-A483-582E3495EF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2" name="AutoShape 11">
            <a:extLst>
              <a:ext uri="{FF2B5EF4-FFF2-40B4-BE49-F238E27FC236}">
                <a16:creationId xmlns:a16="http://schemas.microsoft.com/office/drawing/2014/main" id="{FBC2B3CA-6E4D-434C-AA3E-688FB0B9AC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39D6F998-081A-43F8-AF00-7B4FEF12F43B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0EAB4D8E-A889-4B89-805D-927C09397844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0B7977A6-239D-48F6-B48A-350F4022DE5D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457" name="Shape 127">
              <a:extLst>
                <a:ext uri="{FF2B5EF4-FFF2-40B4-BE49-F238E27FC236}">
                  <a16:creationId xmlns:a16="http://schemas.microsoft.com/office/drawing/2014/main" id="{FCA2C977-DF02-4B3C-A4A4-5B5031D801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" name="Flowchart: Terminator 457">
              <a:extLst>
                <a:ext uri="{FF2B5EF4-FFF2-40B4-BE49-F238E27FC236}">
                  <a16:creationId xmlns:a16="http://schemas.microsoft.com/office/drawing/2014/main" id="{57C8682F-949D-4815-AAAE-2D283495C070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459" name="AutoShape 11">
            <a:extLst>
              <a:ext uri="{FF2B5EF4-FFF2-40B4-BE49-F238E27FC236}">
                <a16:creationId xmlns:a16="http://schemas.microsoft.com/office/drawing/2014/main" id="{051CA528-EE73-4A07-8E62-8FD7EA9BFF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" name="AutoShape 11">
            <a:extLst>
              <a:ext uri="{FF2B5EF4-FFF2-40B4-BE49-F238E27FC236}">
                <a16:creationId xmlns:a16="http://schemas.microsoft.com/office/drawing/2014/main" id="{565C80E0-9E3C-4239-B577-D6401FAF0D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" name="Elbow Connector 228">
            <a:extLst>
              <a:ext uri="{FF2B5EF4-FFF2-40B4-BE49-F238E27FC236}">
                <a16:creationId xmlns:a16="http://schemas.microsoft.com/office/drawing/2014/main" id="{68407DB6-CE03-4573-91FD-7CFB1EA40D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AutoShape 11">
            <a:extLst>
              <a:ext uri="{FF2B5EF4-FFF2-40B4-BE49-F238E27FC236}">
                <a16:creationId xmlns:a16="http://schemas.microsoft.com/office/drawing/2014/main" id="{4B072C8A-9D53-4857-B0FB-8CC2D85A8B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0EFB72CB-97F2-405E-AF96-BF62E54DCDEF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3285-4346-4C85-9B36-3BDBF25F0E4B}"/>
              </a:ext>
            </a:extLst>
          </p:cNvPr>
          <p:cNvSpPr txBox="1"/>
          <p:nvPr/>
        </p:nvSpPr>
        <p:spPr>
          <a:xfrm>
            <a:off x="4528673" y="1024776"/>
            <a:ext cx="187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Read $s0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5AE8E-7C9B-4317-9636-29E629BB1D80}"/>
              </a:ext>
            </a:extLst>
          </p:cNvPr>
          <p:cNvSpPr/>
          <p:nvPr/>
        </p:nvSpPr>
        <p:spPr>
          <a:xfrm>
            <a:off x="6416386" y="1923768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E86C7-131A-40F1-A8E5-B27C79543BA0}"/>
              </a:ext>
            </a:extLst>
          </p:cNvPr>
          <p:cNvSpPr/>
          <p:nvPr/>
        </p:nvSpPr>
        <p:spPr>
          <a:xfrm>
            <a:off x="6527799" y="1923768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343F7052-4513-4B1D-B0A6-BBD650A17A23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4CC2F1-030E-45EC-AB8A-1F3CEB0ECBFE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</p:grpSpPr>
        <p:sp>
          <p:nvSpPr>
            <p:cNvPr id="116" name="Rectangle 7">
              <a:extLst>
                <a:ext uri="{FF2B5EF4-FFF2-40B4-BE49-F238E27FC236}">
                  <a16:creationId xmlns:a16="http://schemas.microsoft.com/office/drawing/2014/main" id="{9781AB07-8338-4C9F-98F8-B8F97F0BA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17" name="Text Box 23">
              <a:extLst>
                <a:ext uri="{FF2B5EF4-FFF2-40B4-BE49-F238E27FC236}">
                  <a16:creationId xmlns:a16="http://schemas.microsoft.com/office/drawing/2014/main" id="{92D1CE0B-86D5-456C-985C-7288FCA21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18" name="Text Box 23">
              <a:extLst>
                <a:ext uri="{FF2B5EF4-FFF2-40B4-BE49-F238E27FC236}">
                  <a16:creationId xmlns:a16="http://schemas.microsoft.com/office/drawing/2014/main" id="{307483FC-B084-4F1C-8CE7-F7D4F7669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19" name="Text Box 23">
              <a:extLst>
                <a:ext uri="{FF2B5EF4-FFF2-40B4-BE49-F238E27FC236}">
                  <a16:creationId xmlns:a16="http://schemas.microsoft.com/office/drawing/2014/main" id="{60AF94A3-CDFF-4060-BCAE-EDD8C9229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20" name="Text Box 23">
              <a:extLst>
                <a:ext uri="{FF2B5EF4-FFF2-40B4-BE49-F238E27FC236}">
                  <a16:creationId xmlns:a16="http://schemas.microsoft.com/office/drawing/2014/main" id="{8FFE4A0B-4765-47C4-B4FE-1555FB4898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21" name="Text Box 23">
              <a:extLst>
                <a:ext uri="{FF2B5EF4-FFF2-40B4-BE49-F238E27FC236}">
                  <a16:creationId xmlns:a16="http://schemas.microsoft.com/office/drawing/2014/main" id="{13253F09-9C8B-4FA8-A45B-2AEB51826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22" name="Text Box 23">
              <a:extLst>
                <a:ext uri="{FF2B5EF4-FFF2-40B4-BE49-F238E27FC236}">
                  <a16:creationId xmlns:a16="http://schemas.microsoft.com/office/drawing/2014/main" id="{E56424CA-26CF-4C60-A261-37BCCA715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23" name="Rounded Rectangle 49">
              <a:extLst>
                <a:ext uri="{FF2B5EF4-FFF2-40B4-BE49-F238E27FC236}">
                  <a16:creationId xmlns:a16="http://schemas.microsoft.com/office/drawing/2014/main" id="{72BCE585-FBE9-47C5-8300-060B67195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24" name="Straight Connector 253">
              <a:extLst>
                <a:ext uri="{FF2B5EF4-FFF2-40B4-BE49-F238E27FC236}">
                  <a16:creationId xmlns:a16="http://schemas.microsoft.com/office/drawing/2014/main" id="{18FC5330-77EC-4010-B3BA-91D18EAFD8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5" name="Text Box 23">
              <a:extLst>
                <a:ext uri="{FF2B5EF4-FFF2-40B4-BE49-F238E27FC236}">
                  <a16:creationId xmlns:a16="http://schemas.microsoft.com/office/drawing/2014/main" id="{A60AF495-A9D8-4E6A-A17D-12302B1FC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26" name="Text Box 23">
              <a:extLst>
                <a:ext uri="{FF2B5EF4-FFF2-40B4-BE49-F238E27FC236}">
                  <a16:creationId xmlns:a16="http://schemas.microsoft.com/office/drawing/2014/main" id="{7C63B91F-C0EA-4672-A91C-E5FEF613D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27" name="Text Box 23">
              <a:extLst>
                <a:ext uri="{FF2B5EF4-FFF2-40B4-BE49-F238E27FC236}">
                  <a16:creationId xmlns:a16="http://schemas.microsoft.com/office/drawing/2014/main" id="{7B7D7FCC-27FE-4973-8EE0-0D9F5D060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28" name="Straight Connector 253">
              <a:extLst>
                <a:ext uri="{FF2B5EF4-FFF2-40B4-BE49-F238E27FC236}">
                  <a16:creationId xmlns:a16="http://schemas.microsoft.com/office/drawing/2014/main" id="{15D6B4AE-CCBE-4C4A-849F-3B03E21740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3F18780-29A5-4437-8B3B-554ACE2A1A54}"/>
              </a:ext>
            </a:extLst>
          </p:cNvPr>
          <p:cNvSpPr/>
          <p:nvPr/>
        </p:nvSpPr>
        <p:spPr>
          <a:xfrm rot="16200000">
            <a:off x="2970447" y="4040821"/>
            <a:ext cx="2823850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LW $t1,4($s0) machine code</a:t>
            </a:r>
          </a:p>
        </p:txBody>
      </p:sp>
      <p:cxnSp>
        <p:nvCxnSpPr>
          <p:cNvPr id="131" name="AutoShape 11">
            <a:extLst>
              <a:ext uri="{FF2B5EF4-FFF2-40B4-BE49-F238E27FC236}">
                <a16:creationId xmlns:a16="http://schemas.microsoft.com/office/drawing/2014/main" id="{6864D715-EF82-4425-9A33-3D41A22723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0598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90495" y="1024776"/>
            <a:ext cx="2997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Calculate memory address</a:t>
            </a:r>
          </a:p>
        </p:txBody>
      </p:sp>
      <p:sp>
        <p:nvSpPr>
          <p:cNvPr id="143" name="Trapezoid 142">
            <a:extLst>
              <a:ext uri="{FF2B5EF4-FFF2-40B4-BE49-F238E27FC236}">
                <a16:creationId xmlns:a16="http://schemas.microsoft.com/office/drawing/2014/main" id="{7B513CCC-6529-4C20-8BBA-1881F96DC489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86" name="Text Box 23">
            <a:extLst>
              <a:ext uri="{FF2B5EF4-FFF2-40B4-BE49-F238E27FC236}">
                <a16:creationId xmlns:a16="http://schemas.microsoft.com/office/drawing/2014/main" id="{7E822DAB-E65C-462D-934E-84B07AAA3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7" name="Text Box 23">
            <a:extLst>
              <a:ext uri="{FF2B5EF4-FFF2-40B4-BE49-F238E27FC236}">
                <a16:creationId xmlns:a16="http://schemas.microsoft.com/office/drawing/2014/main" id="{EA42D3DD-7EF4-4524-B144-4D030FD3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9" name="Rectangle 7">
            <a:extLst>
              <a:ext uri="{FF2B5EF4-FFF2-40B4-BE49-F238E27FC236}">
                <a16:creationId xmlns:a16="http://schemas.microsoft.com/office/drawing/2014/main" id="{6F8486DB-912F-42EB-A4C5-A1D75BFCF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1" name="Text Box 23">
            <a:extLst>
              <a:ext uri="{FF2B5EF4-FFF2-40B4-BE49-F238E27FC236}">
                <a16:creationId xmlns:a16="http://schemas.microsoft.com/office/drawing/2014/main" id="{82C03687-0E64-405A-9148-22DB34262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48901A8B-FB32-4279-90B9-541C225F5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AFA5858F-DEC4-4B42-A90B-0929C9C69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422A46FD-43C8-4EF3-811A-852D0DB93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BD107113-893A-4AE2-96DC-162B4E85B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1" name="AutoShape 11">
            <a:extLst>
              <a:ext uri="{FF2B5EF4-FFF2-40B4-BE49-F238E27FC236}">
                <a16:creationId xmlns:a16="http://schemas.microsoft.com/office/drawing/2014/main" id="{4328173E-4249-4D79-8C80-E3B89C3E8C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9C1C8EDC-C968-49FA-8D79-6546F10CA080}"/>
              </a:ext>
            </a:extLst>
          </p:cNvPr>
          <p:cNvCxnSpPr>
            <a:cxnSpLocks noChangeShapeType="1"/>
            <a:endCxn id="191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43DE34E5-2F9C-440E-BC46-8920BD79D5B4}"/>
              </a:ext>
            </a:extLst>
          </p:cNvPr>
          <p:cNvCxnSpPr>
            <a:cxnSpLocks noChangeShapeType="1"/>
            <a:stCxn id="208" idx="3"/>
            <a:endCxn id="250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Flowchart: Terminator 204">
            <a:extLst>
              <a:ext uri="{FF2B5EF4-FFF2-40B4-BE49-F238E27FC236}">
                <a16:creationId xmlns:a16="http://schemas.microsoft.com/office/drawing/2014/main" id="{D765F6D7-23F8-4B65-8AFA-54C991E0247E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B39B4BDB-90DA-40D5-96C6-FC2EBADFC8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D5BBA4EE-1DFA-40AC-9E43-C0632B715E57}"/>
              </a:ext>
            </a:extLst>
          </p:cNvPr>
          <p:cNvCxnSpPr>
            <a:cxnSpLocks noChangeShapeType="1"/>
            <a:stCxn id="205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Flowchart: Terminator 207">
            <a:extLst>
              <a:ext uri="{FF2B5EF4-FFF2-40B4-BE49-F238E27FC236}">
                <a16:creationId xmlns:a16="http://schemas.microsoft.com/office/drawing/2014/main" id="{89C2D94C-EA9E-4CAE-AD3A-451BE7950847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B581E86-5ADF-4D92-B878-90D38069F7ED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hape 127">
            <a:extLst>
              <a:ext uri="{FF2B5EF4-FFF2-40B4-BE49-F238E27FC236}">
                <a16:creationId xmlns:a16="http://schemas.microsoft.com/office/drawing/2014/main" id="{666ABE46-6BB1-4105-BA55-9ED0EA77145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384533F0-4A39-4C72-9AAD-925A0A1D43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104">
            <a:extLst>
              <a:ext uri="{FF2B5EF4-FFF2-40B4-BE49-F238E27FC236}">
                <a16:creationId xmlns:a16="http://schemas.microsoft.com/office/drawing/2014/main" id="{06748449-3F03-445E-A9C0-BB8EAC682EE6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  <a:noFill/>
        </p:grpSpPr>
        <p:sp>
          <p:nvSpPr>
            <p:cNvPr id="214" name="Rectangle 7">
              <a:extLst>
                <a:ext uri="{FF2B5EF4-FFF2-40B4-BE49-F238E27FC236}">
                  <a16:creationId xmlns:a16="http://schemas.microsoft.com/office/drawing/2014/main" id="{0F4A40E0-6636-45B2-B999-514600D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5" name="Text Box 23">
              <a:extLst>
                <a:ext uri="{FF2B5EF4-FFF2-40B4-BE49-F238E27FC236}">
                  <a16:creationId xmlns:a16="http://schemas.microsoft.com/office/drawing/2014/main" id="{D0A103E3-F633-43D4-8EE2-9E519CE4B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6" name="Text Box 23">
              <a:extLst>
                <a:ext uri="{FF2B5EF4-FFF2-40B4-BE49-F238E27FC236}">
                  <a16:creationId xmlns:a16="http://schemas.microsoft.com/office/drawing/2014/main" id="{443BA51E-B56B-4B7E-829A-D5A3607EA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7" name="Rectangle 7">
            <a:extLst>
              <a:ext uri="{FF2B5EF4-FFF2-40B4-BE49-F238E27FC236}">
                <a16:creationId xmlns:a16="http://schemas.microsoft.com/office/drawing/2014/main" id="{05403706-6775-46DC-8BAB-BED772B019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8" name="Straight Connector 24">
            <a:extLst>
              <a:ext uri="{FF2B5EF4-FFF2-40B4-BE49-F238E27FC236}">
                <a16:creationId xmlns:a16="http://schemas.microsoft.com/office/drawing/2014/main" id="{EC119A07-9DAC-49A8-85CA-03F8EEE156B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7">
            <a:extLst>
              <a:ext uri="{FF2B5EF4-FFF2-40B4-BE49-F238E27FC236}">
                <a16:creationId xmlns:a16="http://schemas.microsoft.com/office/drawing/2014/main" id="{F7D2D8FB-7D3E-4903-9D73-DFFBCBC5D47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Text Box 22">
            <a:extLst>
              <a:ext uri="{FF2B5EF4-FFF2-40B4-BE49-F238E27FC236}">
                <a16:creationId xmlns:a16="http://schemas.microsoft.com/office/drawing/2014/main" id="{32E4415B-1125-48E8-AA88-58135CFC9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1" name="Shape 31">
            <a:extLst>
              <a:ext uri="{FF2B5EF4-FFF2-40B4-BE49-F238E27FC236}">
                <a16:creationId xmlns:a16="http://schemas.microsoft.com/office/drawing/2014/main" id="{73ECB95D-88F0-4FF1-AC26-0AF9166CD808}"/>
              </a:ext>
            </a:extLst>
          </p:cNvPr>
          <p:cNvCxnSpPr>
            <a:cxnSpLocks noChangeShapeType="1"/>
            <a:endCxn id="217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AutoShape 11">
            <a:extLst>
              <a:ext uri="{FF2B5EF4-FFF2-40B4-BE49-F238E27FC236}">
                <a16:creationId xmlns:a16="http://schemas.microsoft.com/office/drawing/2014/main" id="{23D09B0F-2E86-48EE-8900-30241371E27C}"/>
              </a:ext>
            </a:extLst>
          </p:cNvPr>
          <p:cNvCxnSpPr>
            <a:cxnSpLocks noChangeShapeType="1"/>
            <a:stCxn id="217" idx="2"/>
            <a:endCxn id="216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127">
            <a:extLst>
              <a:ext uri="{FF2B5EF4-FFF2-40B4-BE49-F238E27FC236}">
                <a16:creationId xmlns:a16="http://schemas.microsoft.com/office/drawing/2014/main" id="{78464672-925A-418B-ABB4-E4A7CDFA283C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rapezoid 223">
            <a:extLst>
              <a:ext uri="{FF2B5EF4-FFF2-40B4-BE49-F238E27FC236}">
                <a16:creationId xmlns:a16="http://schemas.microsoft.com/office/drawing/2014/main" id="{435B6EC3-1126-452F-AC02-ADF90EB5E5F8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5" name="Text Box 23">
            <a:extLst>
              <a:ext uri="{FF2B5EF4-FFF2-40B4-BE49-F238E27FC236}">
                <a16:creationId xmlns:a16="http://schemas.microsoft.com/office/drawing/2014/main" id="{CDA9BCF6-B3AB-4FD2-97AB-BECB8AE20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6" name="Text Box 23">
            <a:extLst>
              <a:ext uri="{FF2B5EF4-FFF2-40B4-BE49-F238E27FC236}">
                <a16:creationId xmlns:a16="http://schemas.microsoft.com/office/drawing/2014/main" id="{D60A3F58-8251-4ECC-A824-8718B2B46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F5B85927-B8B5-42B7-A345-A0F245AF64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3">
            <a:extLst>
              <a:ext uri="{FF2B5EF4-FFF2-40B4-BE49-F238E27FC236}">
                <a16:creationId xmlns:a16="http://schemas.microsoft.com/office/drawing/2014/main" id="{39D48D7B-A5ED-4AEC-8375-E426F4E21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0" name="Rounded Rectangle 49">
            <a:extLst>
              <a:ext uri="{FF2B5EF4-FFF2-40B4-BE49-F238E27FC236}">
                <a16:creationId xmlns:a16="http://schemas.microsoft.com/office/drawing/2014/main" id="{55FAC5C6-DD4F-4450-88E8-B667D95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49323EE2-CF3C-44ED-A535-7CE672BF77DC}"/>
              </a:ext>
            </a:extLst>
          </p:cNvPr>
          <p:cNvCxnSpPr>
            <a:cxnSpLocks noChangeShapeType="1"/>
            <a:stCxn id="230" idx="3"/>
            <a:endCxn id="228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Elbow Connector 164">
            <a:extLst>
              <a:ext uri="{FF2B5EF4-FFF2-40B4-BE49-F238E27FC236}">
                <a16:creationId xmlns:a16="http://schemas.microsoft.com/office/drawing/2014/main" id="{3E950285-0422-4D32-9642-2179E0CBC8C3}"/>
              </a:ext>
            </a:extLst>
          </p:cNvPr>
          <p:cNvCxnSpPr>
            <a:stCxn id="242" idx="3"/>
            <a:endCxn id="217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Elbow Connector 165">
            <a:extLst>
              <a:ext uri="{FF2B5EF4-FFF2-40B4-BE49-F238E27FC236}">
                <a16:creationId xmlns:a16="http://schemas.microsoft.com/office/drawing/2014/main" id="{39DD1512-236E-4084-95F5-8122D2FFB69E}"/>
              </a:ext>
            </a:extLst>
          </p:cNvPr>
          <p:cNvCxnSpPr>
            <a:cxnSpLocks/>
            <a:endCxn id="230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rapezoid 233">
            <a:extLst>
              <a:ext uri="{FF2B5EF4-FFF2-40B4-BE49-F238E27FC236}">
                <a16:creationId xmlns:a16="http://schemas.microsoft.com/office/drawing/2014/main" id="{F4E14258-1549-4D49-A02D-FA1EBFF87E51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257A575C-F710-4CA6-BDE1-051893D8B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6" name="Text Box 23">
            <a:extLst>
              <a:ext uri="{FF2B5EF4-FFF2-40B4-BE49-F238E27FC236}">
                <a16:creationId xmlns:a16="http://schemas.microsoft.com/office/drawing/2014/main" id="{1EA0C859-1A34-4134-8068-174235D66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FE366B7D-E500-4E21-97BC-23F12E46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38" name="AutoShape 11">
            <a:extLst>
              <a:ext uri="{FF2B5EF4-FFF2-40B4-BE49-F238E27FC236}">
                <a16:creationId xmlns:a16="http://schemas.microsoft.com/office/drawing/2014/main" id="{7FFC128B-AFCD-4E2D-869A-79AF56B57B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1">
            <a:extLst>
              <a:ext uri="{FF2B5EF4-FFF2-40B4-BE49-F238E27FC236}">
                <a16:creationId xmlns:a16="http://schemas.microsoft.com/office/drawing/2014/main" id="{E9B251A1-2C6D-4B40-B743-DB4243ED70F9}"/>
              </a:ext>
            </a:extLst>
          </p:cNvPr>
          <p:cNvCxnSpPr>
            <a:cxnSpLocks noChangeShapeType="1"/>
            <a:endCxn id="236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1" name="Text Box 23">
            <a:extLst>
              <a:ext uri="{FF2B5EF4-FFF2-40B4-BE49-F238E27FC236}">
                <a16:creationId xmlns:a16="http://schemas.microsoft.com/office/drawing/2014/main" id="{1EC671FB-889A-4CA6-9E7F-07736BC84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2" name="Flowchart: Terminator 241">
            <a:extLst>
              <a:ext uri="{FF2B5EF4-FFF2-40B4-BE49-F238E27FC236}">
                <a16:creationId xmlns:a16="http://schemas.microsoft.com/office/drawing/2014/main" id="{9BA524EC-FDED-4931-A880-8C36048A2312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Elbow Connector 176">
            <a:extLst>
              <a:ext uri="{FF2B5EF4-FFF2-40B4-BE49-F238E27FC236}">
                <a16:creationId xmlns:a16="http://schemas.microsoft.com/office/drawing/2014/main" id="{344162CB-8654-444E-9044-FAC37499EA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177">
            <a:extLst>
              <a:ext uri="{FF2B5EF4-FFF2-40B4-BE49-F238E27FC236}">
                <a16:creationId xmlns:a16="http://schemas.microsoft.com/office/drawing/2014/main" id="{B190AE62-BAEE-4E36-84EB-3C3E964FE7DE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ADEAB4B-EDD4-4ED1-8E2B-91AB468375D4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  <a:noFill/>
        </p:grpSpPr>
        <p:sp>
          <p:nvSpPr>
            <p:cNvPr id="246" name="Rectangle 7">
              <a:extLst>
                <a:ext uri="{FF2B5EF4-FFF2-40B4-BE49-F238E27FC236}">
                  <a16:creationId xmlns:a16="http://schemas.microsoft.com/office/drawing/2014/main" id="{5C0BE369-93E8-44BC-8DD0-FAF6A7568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7" name="Text Box 23">
              <a:extLst>
                <a:ext uri="{FF2B5EF4-FFF2-40B4-BE49-F238E27FC236}">
                  <a16:creationId xmlns:a16="http://schemas.microsoft.com/office/drawing/2014/main" id="{351B1919-50D3-416D-BDE4-9DDE901D7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DEC61826-6EFC-442D-9B1A-97FE2B014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11902CAB-16AC-4F3E-91E9-B0F49D18F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FE0666E4-856D-4C33-92D9-E216A6B65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85F62D9E-7CFA-4429-9445-570F1C50A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90B559B1-6689-422B-9316-1E725955C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3" name="Rounded Rectangle 49">
              <a:extLst>
                <a:ext uri="{FF2B5EF4-FFF2-40B4-BE49-F238E27FC236}">
                  <a16:creationId xmlns:a16="http://schemas.microsoft.com/office/drawing/2014/main" id="{FB4FE92E-5FEC-4CD4-88BB-367CB582E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DBD50603-90CE-4E56-B069-DE1CD792C5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D5D98D44-7189-4F4B-8584-BDDA85F85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729B11E6-B778-4C2C-A646-04B86FF28E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CF7DED3E-B6F3-4458-A26D-7DC3B6C74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3886A6D5-C04A-418A-B279-2D490BE4E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970230CB-37B9-4B8B-86EC-089727DDAC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Elbow Connector 228">
            <a:extLst>
              <a:ext uri="{FF2B5EF4-FFF2-40B4-BE49-F238E27FC236}">
                <a16:creationId xmlns:a16="http://schemas.microsoft.com/office/drawing/2014/main" id="{6F84B32B-E0E0-430F-991F-71509678C4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49C4DB7-B292-470A-9AEB-C2699672E951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3F8F9A52-6DE9-4E2A-BF72-17BA74367D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A1D66BAC-7A9F-4275-AE75-AD79E8C08C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5839758B-1C02-42F8-8699-370DE23D2A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F393CB3B-D265-433F-990C-AFFB5F10F8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AB306CCD-FFDC-4C71-ABA0-0E28ACBD07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39493F17-DD8C-49AA-B18B-AA3327DBE3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11E7CA99-F148-439A-B498-94CD22CCC2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E1FAA45E-2EE8-4ED0-AD8B-7B97E654B0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A4EF1D0F-6A45-4D31-872F-A42C6AD4C8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127">
            <a:extLst>
              <a:ext uri="{FF2B5EF4-FFF2-40B4-BE49-F238E27FC236}">
                <a16:creationId xmlns:a16="http://schemas.microsoft.com/office/drawing/2014/main" id="{24982B72-8B77-4FAC-A898-6AF7291231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0A8A84C2-E59C-4CC1-A893-1C3C4C7FF5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A6CD90E-7A8D-4114-AEE2-07465630E9F0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B211A2D-CE8D-410F-9DB3-CBB43CD19421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278" name="AutoShape 11">
              <a:extLst>
                <a:ext uri="{FF2B5EF4-FFF2-40B4-BE49-F238E27FC236}">
                  <a16:creationId xmlns:a16="http://schemas.microsoft.com/office/drawing/2014/main" id="{89EEBB36-2A2B-49FA-8088-3960EBAA7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B822D093-38F5-40AA-9FF0-AA96680DD9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0" name="Elbow Connector 92">
            <a:extLst>
              <a:ext uri="{FF2B5EF4-FFF2-40B4-BE49-F238E27FC236}">
                <a16:creationId xmlns:a16="http://schemas.microsoft.com/office/drawing/2014/main" id="{9D35EB7F-6106-4DB1-99E8-81FD17E72DB0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AutoShape 11">
            <a:extLst>
              <a:ext uri="{FF2B5EF4-FFF2-40B4-BE49-F238E27FC236}">
                <a16:creationId xmlns:a16="http://schemas.microsoft.com/office/drawing/2014/main" id="{91098E18-6BAB-4347-A597-5904D2E6A8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87416762-A421-453F-A90E-65B793F38C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70529CC5-3590-4267-9BDE-C0C7A6646B6E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AD2711F-63EE-4CB8-A1A8-9597749EAD57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4B91FB5-CCA8-4C5E-A6EA-3AFF63439227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288" name="Shape 127">
              <a:extLst>
                <a:ext uri="{FF2B5EF4-FFF2-40B4-BE49-F238E27FC236}">
                  <a16:creationId xmlns:a16="http://schemas.microsoft.com/office/drawing/2014/main" id="{6233AE4F-2F14-4E50-BE46-444C5F5D54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" name="Flowchart: Terminator 288">
              <a:extLst>
                <a:ext uri="{FF2B5EF4-FFF2-40B4-BE49-F238E27FC236}">
                  <a16:creationId xmlns:a16="http://schemas.microsoft.com/office/drawing/2014/main" id="{D1F61933-3D19-4C34-9696-F6CFC9C4B4D6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DCD9C1CA-FD9C-40C1-8C9E-5A5B6A38C7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CA6FD81B-7788-471A-A11A-BC447A774E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A67EBBC-2696-4EAB-88C5-12DD0B2BEE58}"/>
              </a:ext>
            </a:extLst>
          </p:cNvPr>
          <p:cNvSpPr/>
          <p:nvPr/>
        </p:nvSpPr>
        <p:spPr>
          <a:xfrm>
            <a:off x="6525769" y="1922192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5638D-4EE7-4A46-BBEC-C89B019BAB50}"/>
              </a:ext>
            </a:extLst>
          </p:cNvPr>
          <p:cNvSpPr/>
          <p:nvPr/>
        </p:nvSpPr>
        <p:spPr>
          <a:xfrm>
            <a:off x="6427606" y="1921528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DE5C8D-66B9-4D72-B40F-1E397F40EA2E}"/>
              </a:ext>
            </a:extLst>
          </p:cNvPr>
          <p:cNvSpPr/>
          <p:nvPr/>
        </p:nvSpPr>
        <p:spPr>
          <a:xfrm>
            <a:off x="8484191" y="192298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BBCBEF-C467-4F91-9061-46007A117B00}"/>
              </a:ext>
            </a:extLst>
          </p:cNvPr>
          <p:cNvSpPr/>
          <p:nvPr/>
        </p:nvSpPr>
        <p:spPr>
          <a:xfrm>
            <a:off x="8595604" y="192298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38FDCA41-F36C-4DED-92DF-5718403A25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4404E-FD15-41D7-9CFA-65FBC6362FCB}"/>
              </a:ext>
            </a:extLst>
          </p:cNvPr>
          <p:cNvSpPr/>
          <p:nvPr/>
        </p:nvSpPr>
        <p:spPr>
          <a:xfrm rot="16200000">
            <a:off x="5028966" y="4244345"/>
            <a:ext cx="3059940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Offset=0x00000004 / $s0 value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CCFAB29-0EA0-4BFA-A583-446DD6F09333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00" name="Slide Number Placeholder 1">
            <a:extLst>
              <a:ext uri="{FF2B5EF4-FFF2-40B4-BE49-F238E27FC236}">
                <a16:creationId xmlns:a16="http://schemas.microsoft.com/office/drawing/2014/main" id="{AFD3DB29-3D6F-4787-872B-7F7BF01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D142CEF-EE8B-44F3-BAC3-70F790CBAAAE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</p:spTree>
    <p:extLst>
      <p:ext uri="{BB962C8B-B14F-4D97-AF65-F5344CB8AC3E}">
        <p14:creationId xmlns:p14="http://schemas.microsoft.com/office/powerpoint/2010/main" val="402319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9266041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3340" y="1018949"/>
            <a:ext cx="278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Read data from memory</a:t>
            </a:r>
          </a:p>
        </p:txBody>
      </p:sp>
      <p:sp>
        <p:nvSpPr>
          <p:cNvPr id="143" name="Trapezoid 142">
            <a:extLst>
              <a:ext uri="{FF2B5EF4-FFF2-40B4-BE49-F238E27FC236}">
                <a16:creationId xmlns:a16="http://schemas.microsoft.com/office/drawing/2014/main" id="{A118A930-1330-4DD6-995B-264B18BD380A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86" name="Text Box 23">
            <a:extLst>
              <a:ext uri="{FF2B5EF4-FFF2-40B4-BE49-F238E27FC236}">
                <a16:creationId xmlns:a16="http://schemas.microsoft.com/office/drawing/2014/main" id="{33290ABB-841F-48E5-8415-499A95479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7" name="Text Box 23">
            <a:extLst>
              <a:ext uri="{FF2B5EF4-FFF2-40B4-BE49-F238E27FC236}">
                <a16:creationId xmlns:a16="http://schemas.microsoft.com/office/drawing/2014/main" id="{E8D65B40-5CC3-4E19-9363-99196DEE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9" name="Rectangle 7">
            <a:extLst>
              <a:ext uri="{FF2B5EF4-FFF2-40B4-BE49-F238E27FC236}">
                <a16:creationId xmlns:a16="http://schemas.microsoft.com/office/drawing/2014/main" id="{46731B04-590A-4E44-9A65-7C588B4CC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1" name="Text Box 23">
            <a:extLst>
              <a:ext uri="{FF2B5EF4-FFF2-40B4-BE49-F238E27FC236}">
                <a16:creationId xmlns:a16="http://schemas.microsoft.com/office/drawing/2014/main" id="{A73ADB77-9DE8-437E-929C-D5DBC7891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904583F9-67AF-4597-8D7F-A452D7E70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29B530D5-F89E-41F7-BEF9-5A76C1256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00EC0C0B-5431-4FE7-8919-5C721668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2F8C07DD-3661-426A-9867-F41DA4762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1" name="AutoShape 11">
            <a:extLst>
              <a:ext uri="{FF2B5EF4-FFF2-40B4-BE49-F238E27FC236}">
                <a16:creationId xmlns:a16="http://schemas.microsoft.com/office/drawing/2014/main" id="{10BB8852-9807-4A87-BA10-42C0C58CA1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5129AA63-BD79-4CFD-8A41-A8A7E9E2A06A}"/>
              </a:ext>
            </a:extLst>
          </p:cNvPr>
          <p:cNvCxnSpPr>
            <a:cxnSpLocks noChangeShapeType="1"/>
            <a:endCxn id="191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81CD3F13-3D57-424C-A6CD-465B7CD5B9AB}"/>
              </a:ext>
            </a:extLst>
          </p:cNvPr>
          <p:cNvCxnSpPr>
            <a:cxnSpLocks noChangeShapeType="1"/>
            <a:stCxn id="208" idx="3"/>
            <a:endCxn id="250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Flowchart: Terminator 204">
            <a:extLst>
              <a:ext uri="{FF2B5EF4-FFF2-40B4-BE49-F238E27FC236}">
                <a16:creationId xmlns:a16="http://schemas.microsoft.com/office/drawing/2014/main" id="{B1E8BF9F-E00C-44FB-9007-D958C4B94A77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F656EF4D-75AC-4C6F-A258-C85118DB207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0FCB8F86-F67C-4A99-9A37-D49A499AC150}"/>
              </a:ext>
            </a:extLst>
          </p:cNvPr>
          <p:cNvCxnSpPr>
            <a:cxnSpLocks noChangeShapeType="1"/>
            <a:stCxn id="205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Flowchart: Terminator 207">
            <a:extLst>
              <a:ext uri="{FF2B5EF4-FFF2-40B4-BE49-F238E27FC236}">
                <a16:creationId xmlns:a16="http://schemas.microsoft.com/office/drawing/2014/main" id="{26BCEF40-4058-4732-9379-37D5D09AA577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CCE92775-EBD3-4906-A047-7A99A2F4E636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hape 127">
            <a:extLst>
              <a:ext uri="{FF2B5EF4-FFF2-40B4-BE49-F238E27FC236}">
                <a16:creationId xmlns:a16="http://schemas.microsoft.com/office/drawing/2014/main" id="{D04C3B2A-944A-4B89-A444-1E02CD2632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8B0DD75D-5A83-479D-BF23-CC72EBBAAB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104">
            <a:extLst>
              <a:ext uri="{FF2B5EF4-FFF2-40B4-BE49-F238E27FC236}">
                <a16:creationId xmlns:a16="http://schemas.microsoft.com/office/drawing/2014/main" id="{1E6A684B-7BDB-4602-9C7F-246B77EC79B8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  <a:noFill/>
        </p:grpSpPr>
        <p:sp>
          <p:nvSpPr>
            <p:cNvPr id="214" name="Rectangle 7">
              <a:extLst>
                <a:ext uri="{FF2B5EF4-FFF2-40B4-BE49-F238E27FC236}">
                  <a16:creationId xmlns:a16="http://schemas.microsoft.com/office/drawing/2014/main" id="{EFBF2055-34B6-42E2-8903-3CB4190EB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5" name="Text Box 23">
              <a:extLst>
                <a:ext uri="{FF2B5EF4-FFF2-40B4-BE49-F238E27FC236}">
                  <a16:creationId xmlns:a16="http://schemas.microsoft.com/office/drawing/2014/main" id="{973C689B-0204-4BC6-AA89-42F150B5D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6" name="Text Box 23">
              <a:extLst>
                <a:ext uri="{FF2B5EF4-FFF2-40B4-BE49-F238E27FC236}">
                  <a16:creationId xmlns:a16="http://schemas.microsoft.com/office/drawing/2014/main" id="{A4D5CE6A-E719-4C84-92C6-DE1B1042D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7" name="Rectangle 7">
            <a:extLst>
              <a:ext uri="{FF2B5EF4-FFF2-40B4-BE49-F238E27FC236}">
                <a16:creationId xmlns:a16="http://schemas.microsoft.com/office/drawing/2014/main" id="{3B1788FE-A055-4AC7-9247-77710E4D0C5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8" name="Straight Connector 24">
            <a:extLst>
              <a:ext uri="{FF2B5EF4-FFF2-40B4-BE49-F238E27FC236}">
                <a16:creationId xmlns:a16="http://schemas.microsoft.com/office/drawing/2014/main" id="{28B64C72-FF62-4140-9BCE-B09C59A7140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7">
            <a:extLst>
              <a:ext uri="{FF2B5EF4-FFF2-40B4-BE49-F238E27FC236}">
                <a16:creationId xmlns:a16="http://schemas.microsoft.com/office/drawing/2014/main" id="{D41F407F-49CC-4FC9-A3B4-AB62AC69509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Text Box 22">
            <a:extLst>
              <a:ext uri="{FF2B5EF4-FFF2-40B4-BE49-F238E27FC236}">
                <a16:creationId xmlns:a16="http://schemas.microsoft.com/office/drawing/2014/main" id="{6E8257CC-775D-4E1D-968C-D5B43D55A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1" name="Shape 31">
            <a:extLst>
              <a:ext uri="{FF2B5EF4-FFF2-40B4-BE49-F238E27FC236}">
                <a16:creationId xmlns:a16="http://schemas.microsoft.com/office/drawing/2014/main" id="{549FE747-7A15-498B-9FC8-C6171F667EBF}"/>
              </a:ext>
            </a:extLst>
          </p:cNvPr>
          <p:cNvCxnSpPr>
            <a:cxnSpLocks noChangeShapeType="1"/>
            <a:endCxn id="217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AutoShape 11">
            <a:extLst>
              <a:ext uri="{FF2B5EF4-FFF2-40B4-BE49-F238E27FC236}">
                <a16:creationId xmlns:a16="http://schemas.microsoft.com/office/drawing/2014/main" id="{FEA16646-830A-4D68-A37C-50CE3F30A3B3}"/>
              </a:ext>
            </a:extLst>
          </p:cNvPr>
          <p:cNvCxnSpPr>
            <a:cxnSpLocks noChangeShapeType="1"/>
            <a:stCxn id="217" idx="2"/>
            <a:endCxn id="216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127">
            <a:extLst>
              <a:ext uri="{FF2B5EF4-FFF2-40B4-BE49-F238E27FC236}">
                <a16:creationId xmlns:a16="http://schemas.microsoft.com/office/drawing/2014/main" id="{FF886C8D-C715-48E1-B6CE-097E1BCF2176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rapezoid 223">
            <a:extLst>
              <a:ext uri="{FF2B5EF4-FFF2-40B4-BE49-F238E27FC236}">
                <a16:creationId xmlns:a16="http://schemas.microsoft.com/office/drawing/2014/main" id="{DD1080AD-7C15-48D9-BB64-06A5B71AA70E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5" name="Text Box 23">
            <a:extLst>
              <a:ext uri="{FF2B5EF4-FFF2-40B4-BE49-F238E27FC236}">
                <a16:creationId xmlns:a16="http://schemas.microsoft.com/office/drawing/2014/main" id="{3E24C6DB-EAA0-4411-89F2-D49032DC5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6" name="Text Box 23">
            <a:extLst>
              <a:ext uri="{FF2B5EF4-FFF2-40B4-BE49-F238E27FC236}">
                <a16:creationId xmlns:a16="http://schemas.microsoft.com/office/drawing/2014/main" id="{4A65C9AA-27AF-48BB-A115-1BD4FC45F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8C2EA08D-48D3-4CDE-A182-18B7E550BA8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3">
            <a:extLst>
              <a:ext uri="{FF2B5EF4-FFF2-40B4-BE49-F238E27FC236}">
                <a16:creationId xmlns:a16="http://schemas.microsoft.com/office/drawing/2014/main" id="{33A21914-92E5-4898-9E86-9FECA5AB2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0" name="Rounded Rectangle 49">
            <a:extLst>
              <a:ext uri="{FF2B5EF4-FFF2-40B4-BE49-F238E27FC236}">
                <a16:creationId xmlns:a16="http://schemas.microsoft.com/office/drawing/2014/main" id="{230DF570-A170-407F-A82A-DA8E413D5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6FB9F752-1364-4FCD-BE5E-9D3A6F86ADAB}"/>
              </a:ext>
            </a:extLst>
          </p:cNvPr>
          <p:cNvCxnSpPr>
            <a:cxnSpLocks noChangeShapeType="1"/>
            <a:stCxn id="230" idx="3"/>
            <a:endCxn id="228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Elbow Connector 164">
            <a:extLst>
              <a:ext uri="{FF2B5EF4-FFF2-40B4-BE49-F238E27FC236}">
                <a16:creationId xmlns:a16="http://schemas.microsoft.com/office/drawing/2014/main" id="{BDFC04A4-60C2-4B68-90EA-D67DF1DFE747}"/>
              </a:ext>
            </a:extLst>
          </p:cNvPr>
          <p:cNvCxnSpPr>
            <a:stCxn id="242" idx="3"/>
            <a:endCxn id="217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Elbow Connector 165">
            <a:extLst>
              <a:ext uri="{FF2B5EF4-FFF2-40B4-BE49-F238E27FC236}">
                <a16:creationId xmlns:a16="http://schemas.microsoft.com/office/drawing/2014/main" id="{DBC48058-9487-40B1-AC15-1DC2BBA8102B}"/>
              </a:ext>
            </a:extLst>
          </p:cNvPr>
          <p:cNvCxnSpPr>
            <a:cxnSpLocks/>
            <a:endCxn id="230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rapezoid 233">
            <a:extLst>
              <a:ext uri="{FF2B5EF4-FFF2-40B4-BE49-F238E27FC236}">
                <a16:creationId xmlns:a16="http://schemas.microsoft.com/office/drawing/2014/main" id="{BD175E4D-51E3-48A5-A292-E6E1754D3347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FC21563C-2898-46D0-83A5-BD77F9C80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6" name="Text Box 23">
            <a:extLst>
              <a:ext uri="{FF2B5EF4-FFF2-40B4-BE49-F238E27FC236}">
                <a16:creationId xmlns:a16="http://schemas.microsoft.com/office/drawing/2014/main" id="{66602EFE-313A-4BFB-9431-5B187372F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5110EE46-23AF-48FC-95E4-7661EB9DE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38" name="AutoShape 11">
            <a:extLst>
              <a:ext uri="{FF2B5EF4-FFF2-40B4-BE49-F238E27FC236}">
                <a16:creationId xmlns:a16="http://schemas.microsoft.com/office/drawing/2014/main" id="{04E0E710-1547-492F-8F87-428D1E32F1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1">
            <a:extLst>
              <a:ext uri="{FF2B5EF4-FFF2-40B4-BE49-F238E27FC236}">
                <a16:creationId xmlns:a16="http://schemas.microsoft.com/office/drawing/2014/main" id="{65962EAB-209A-4857-8585-86993F35181E}"/>
              </a:ext>
            </a:extLst>
          </p:cNvPr>
          <p:cNvCxnSpPr>
            <a:cxnSpLocks noChangeShapeType="1"/>
            <a:endCxn id="236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1" name="Text Box 23">
            <a:extLst>
              <a:ext uri="{FF2B5EF4-FFF2-40B4-BE49-F238E27FC236}">
                <a16:creationId xmlns:a16="http://schemas.microsoft.com/office/drawing/2014/main" id="{F9CA3D93-F88F-42DD-B824-A7131C220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2" name="Flowchart: Terminator 241">
            <a:extLst>
              <a:ext uri="{FF2B5EF4-FFF2-40B4-BE49-F238E27FC236}">
                <a16:creationId xmlns:a16="http://schemas.microsoft.com/office/drawing/2014/main" id="{19603791-28F5-4D2E-9E1A-1AF6CEE5D4F0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Elbow Connector 176">
            <a:extLst>
              <a:ext uri="{FF2B5EF4-FFF2-40B4-BE49-F238E27FC236}">
                <a16:creationId xmlns:a16="http://schemas.microsoft.com/office/drawing/2014/main" id="{CE75F479-8846-47F5-BB98-51025B5702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177">
            <a:extLst>
              <a:ext uri="{FF2B5EF4-FFF2-40B4-BE49-F238E27FC236}">
                <a16:creationId xmlns:a16="http://schemas.microsoft.com/office/drawing/2014/main" id="{832B963B-681E-4A97-97A0-FBD7F6EBC07A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EBEE079-C5EB-434D-9BDB-2FD7A6E93E2B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  <a:noFill/>
        </p:grpSpPr>
        <p:sp>
          <p:nvSpPr>
            <p:cNvPr id="246" name="Rectangle 7">
              <a:extLst>
                <a:ext uri="{FF2B5EF4-FFF2-40B4-BE49-F238E27FC236}">
                  <a16:creationId xmlns:a16="http://schemas.microsoft.com/office/drawing/2014/main" id="{DC112E89-03E0-4F26-8078-087405A71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7" name="Text Box 23">
              <a:extLst>
                <a:ext uri="{FF2B5EF4-FFF2-40B4-BE49-F238E27FC236}">
                  <a16:creationId xmlns:a16="http://schemas.microsoft.com/office/drawing/2014/main" id="{4A4EF17C-D4F3-4A49-8415-CB63AE359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C524C702-EA76-46E9-98DA-834EF1A5C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43C3A095-FF38-40A6-BE07-8CD393B6F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2934EF93-EA1A-4613-9F33-0222456558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738A8A51-BCA5-4C79-BE02-74AFDE54A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556EC196-B582-4959-B493-71FE7107F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3" name="Rounded Rectangle 49">
              <a:extLst>
                <a:ext uri="{FF2B5EF4-FFF2-40B4-BE49-F238E27FC236}">
                  <a16:creationId xmlns:a16="http://schemas.microsoft.com/office/drawing/2014/main" id="{6B8058E2-C246-41D3-BA6A-C198B2F6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C6BE7BE-0FAB-4881-8B19-7F66A1E598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FF9DC5D4-1990-46ED-A1C1-B17EED7D5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3BE1B3AE-5241-40B8-AF24-9043F67C9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7D807569-BC22-4A56-A335-D4E871722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CBD15343-5801-4B63-8415-732305867E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B50C4533-0245-4EBF-8FB0-F441BF670F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Elbow Connector 228">
            <a:extLst>
              <a:ext uri="{FF2B5EF4-FFF2-40B4-BE49-F238E27FC236}">
                <a16:creationId xmlns:a16="http://schemas.microsoft.com/office/drawing/2014/main" id="{1789A2FA-FCBC-403A-8F48-FAA3D6D33A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BDA0755C-B59A-48E5-9456-2539E48E41B1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D850508-216A-4D96-99AF-2D41D2D32670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AE07BF04-B480-4233-AADB-2AFA2E90FC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F8A4CA5F-DE2A-4922-84DE-AA93B40156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3CA4993D-CDB9-420E-8FC0-AD6A1EDDE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CF3254CB-C130-4BED-A323-2ACBCCE1DC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7150939A-7110-4530-82EE-7B4198BA24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75D9F570-B8FD-4269-AA02-A735751F62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3C4B8736-6B13-4337-96F1-F87039518A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F293595F-D300-412C-BB92-20DB5A662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7E73462-B310-487F-88C3-4997E02059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B87EC20A-1763-4CFE-B36F-07B8354A05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127">
            <a:extLst>
              <a:ext uri="{FF2B5EF4-FFF2-40B4-BE49-F238E27FC236}">
                <a16:creationId xmlns:a16="http://schemas.microsoft.com/office/drawing/2014/main" id="{49A15330-A961-4890-AF12-1466ABA22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15608D0E-BAF6-46E0-A903-90331BFCF5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78C3CF67-9B16-4583-9670-8A61A04D91A2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278" name="AutoShape 11">
              <a:extLst>
                <a:ext uri="{FF2B5EF4-FFF2-40B4-BE49-F238E27FC236}">
                  <a16:creationId xmlns:a16="http://schemas.microsoft.com/office/drawing/2014/main" id="{1E4DE2D5-8D62-4087-8E31-33E181A933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05EB73FB-3287-40CE-B1BD-E22BEFD6148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0" name="Elbow Connector 92">
            <a:extLst>
              <a:ext uri="{FF2B5EF4-FFF2-40B4-BE49-F238E27FC236}">
                <a16:creationId xmlns:a16="http://schemas.microsoft.com/office/drawing/2014/main" id="{EB96EAEC-9966-4FA3-9EBC-28DFF4C2C3D9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AutoShape 11">
            <a:extLst>
              <a:ext uri="{FF2B5EF4-FFF2-40B4-BE49-F238E27FC236}">
                <a16:creationId xmlns:a16="http://schemas.microsoft.com/office/drawing/2014/main" id="{E4945681-69E6-4862-AEE5-C5CCC6B291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D0BD83A1-025E-4AFF-87D5-8BBFEF0F2D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12C4F130-3C14-4746-8B97-0C5D5F430B10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DE576E58-D349-41B1-9A86-41A21CFCFDBA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9E646F3-3A37-4D22-AF48-475E79B0DFCA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288" name="Shape 127">
              <a:extLst>
                <a:ext uri="{FF2B5EF4-FFF2-40B4-BE49-F238E27FC236}">
                  <a16:creationId xmlns:a16="http://schemas.microsoft.com/office/drawing/2014/main" id="{07E1F4BC-68AF-40E6-9E07-2280007F95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" name="Flowchart: Terminator 288">
              <a:extLst>
                <a:ext uri="{FF2B5EF4-FFF2-40B4-BE49-F238E27FC236}">
                  <a16:creationId xmlns:a16="http://schemas.microsoft.com/office/drawing/2014/main" id="{0E9C3081-E998-474E-B30C-515B267C118A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364917FE-68A6-4131-99B9-4191C15670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41AEE20C-2D3E-4866-82B3-A955EB1E9C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85D89BB-A2AA-4A85-A13E-564A5E1124C1}"/>
              </a:ext>
            </a:extLst>
          </p:cNvPr>
          <p:cNvSpPr/>
          <p:nvPr/>
        </p:nvSpPr>
        <p:spPr>
          <a:xfrm>
            <a:off x="8573321" y="1926474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289A0F-DFAD-4960-946C-B2E4F7BCC33C}"/>
              </a:ext>
            </a:extLst>
          </p:cNvPr>
          <p:cNvSpPr/>
          <p:nvPr/>
        </p:nvSpPr>
        <p:spPr>
          <a:xfrm>
            <a:off x="8475158" y="1925810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0F02CC-FBC7-4472-98A1-0829123ED34B}"/>
              </a:ext>
            </a:extLst>
          </p:cNvPr>
          <p:cNvSpPr/>
          <p:nvPr/>
        </p:nvSpPr>
        <p:spPr>
          <a:xfrm>
            <a:off x="10161708" y="192045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FB232D-E28C-4D64-B87F-5959D0683853}"/>
              </a:ext>
            </a:extLst>
          </p:cNvPr>
          <p:cNvSpPr/>
          <p:nvPr/>
        </p:nvSpPr>
        <p:spPr>
          <a:xfrm>
            <a:off x="10273121" y="192045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D7B9CE2A-2BD8-43A5-94C5-5E133468340D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5AE6339-FF3F-4249-B099-6C1D9D09A4B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7742129" y="4197585"/>
            <a:ext cx="1742592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Memory Address</a:t>
            </a:r>
          </a:p>
        </p:txBody>
      </p:sp>
      <p:sp>
        <p:nvSpPr>
          <p:cNvPr id="298" name="Slide Number Placeholder 1">
            <a:extLst>
              <a:ext uri="{FF2B5EF4-FFF2-40B4-BE49-F238E27FC236}">
                <a16:creationId xmlns:a16="http://schemas.microsoft.com/office/drawing/2014/main" id="{F42B9597-F6DC-41AF-AC41-B3303238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1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E29938-166C-4DC3-A950-621B5C244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150" y="3236072"/>
            <a:ext cx="559209" cy="20574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10598233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2701" y="1017533"/>
            <a:ext cx="282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Store data to register file</a:t>
            </a:r>
          </a:p>
        </p:txBody>
      </p:sp>
      <p:sp>
        <p:nvSpPr>
          <p:cNvPr id="143" name="Trapezoid 142">
            <a:extLst>
              <a:ext uri="{FF2B5EF4-FFF2-40B4-BE49-F238E27FC236}">
                <a16:creationId xmlns:a16="http://schemas.microsoft.com/office/drawing/2014/main" id="{2FA4C26D-0545-4790-A1B8-26FAE431EE8F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86" name="Text Box 23">
            <a:extLst>
              <a:ext uri="{FF2B5EF4-FFF2-40B4-BE49-F238E27FC236}">
                <a16:creationId xmlns:a16="http://schemas.microsoft.com/office/drawing/2014/main" id="{ABC5CA94-D32D-4AF0-9F85-3EBC2F7E6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7" name="Text Box 23">
            <a:extLst>
              <a:ext uri="{FF2B5EF4-FFF2-40B4-BE49-F238E27FC236}">
                <a16:creationId xmlns:a16="http://schemas.microsoft.com/office/drawing/2014/main" id="{69DAEA9E-B195-482B-9818-E07BE7DDD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9" name="Rectangle 7">
            <a:extLst>
              <a:ext uri="{FF2B5EF4-FFF2-40B4-BE49-F238E27FC236}">
                <a16:creationId xmlns:a16="http://schemas.microsoft.com/office/drawing/2014/main" id="{180384C2-33AF-4580-AF48-0323E0D7B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1" name="Text Box 23">
            <a:extLst>
              <a:ext uri="{FF2B5EF4-FFF2-40B4-BE49-F238E27FC236}">
                <a16:creationId xmlns:a16="http://schemas.microsoft.com/office/drawing/2014/main" id="{21F357A7-64FA-4505-AD56-5F20B77F7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D4DAE8C6-345A-4714-BE23-44B3B3C43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4FCD8A14-367B-4084-8961-5122DD68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F2BEE65D-8BDA-4269-84A8-4A3941F1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A5CB92DD-49FC-4480-88C1-25B4F19F8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1" name="AutoShape 11">
            <a:extLst>
              <a:ext uri="{FF2B5EF4-FFF2-40B4-BE49-F238E27FC236}">
                <a16:creationId xmlns:a16="http://schemas.microsoft.com/office/drawing/2014/main" id="{3D5F4C7C-655A-453C-97A9-98A0787A9B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F5B78E54-CD7F-424F-921A-E2B83DF503F5}"/>
              </a:ext>
            </a:extLst>
          </p:cNvPr>
          <p:cNvCxnSpPr>
            <a:cxnSpLocks noChangeShapeType="1"/>
            <a:endCxn id="191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0CA627D9-EB95-42AE-B44C-449FD3E8CCA9}"/>
              </a:ext>
            </a:extLst>
          </p:cNvPr>
          <p:cNvCxnSpPr>
            <a:cxnSpLocks noChangeShapeType="1"/>
            <a:stCxn id="208" idx="3"/>
            <a:endCxn id="250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Flowchart: Terminator 204">
            <a:extLst>
              <a:ext uri="{FF2B5EF4-FFF2-40B4-BE49-F238E27FC236}">
                <a16:creationId xmlns:a16="http://schemas.microsoft.com/office/drawing/2014/main" id="{4EEBA0C6-4C33-42DE-896A-0D0E3C8A9CAD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89F848C6-C579-43BB-B38D-66A18304AE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45EB1FCB-1215-4053-9CD1-4FB9D2E8DBD3}"/>
              </a:ext>
            </a:extLst>
          </p:cNvPr>
          <p:cNvCxnSpPr>
            <a:cxnSpLocks noChangeShapeType="1"/>
            <a:stCxn id="205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Flowchart: Terminator 207">
            <a:extLst>
              <a:ext uri="{FF2B5EF4-FFF2-40B4-BE49-F238E27FC236}">
                <a16:creationId xmlns:a16="http://schemas.microsoft.com/office/drawing/2014/main" id="{AE316274-C7DA-47C6-92B2-690FFCCDAF29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99BA534-A604-437F-93E1-758CB1CC5D29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hape 127">
            <a:extLst>
              <a:ext uri="{FF2B5EF4-FFF2-40B4-BE49-F238E27FC236}">
                <a16:creationId xmlns:a16="http://schemas.microsoft.com/office/drawing/2014/main" id="{F080AAB0-E54F-4EBD-BF95-277992B4A4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11B81CE0-38E9-4F1F-882E-25CCAF24E2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104">
            <a:extLst>
              <a:ext uri="{FF2B5EF4-FFF2-40B4-BE49-F238E27FC236}">
                <a16:creationId xmlns:a16="http://schemas.microsoft.com/office/drawing/2014/main" id="{302B3C87-F5FC-4341-AF05-BCDB597B59F3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  <a:noFill/>
        </p:grpSpPr>
        <p:sp>
          <p:nvSpPr>
            <p:cNvPr id="214" name="Rectangle 7">
              <a:extLst>
                <a:ext uri="{FF2B5EF4-FFF2-40B4-BE49-F238E27FC236}">
                  <a16:creationId xmlns:a16="http://schemas.microsoft.com/office/drawing/2014/main" id="{5F05E892-B82B-44A1-991B-7D1EF7EE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5" name="Text Box 23">
              <a:extLst>
                <a:ext uri="{FF2B5EF4-FFF2-40B4-BE49-F238E27FC236}">
                  <a16:creationId xmlns:a16="http://schemas.microsoft.com/office/drawing/2014/main" id="{9E1CC139-5AC6-44B1-9924-2530C6040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6" name="Text Box 23">
              <a:extLst>
                <a:ext uri="{FF2B5EF4-FFF2-40B4-BE49-F238E27FC236}">
                  <a16:creationId xmlns:a16="http://schemas.microsoft.com/office/drawing/2014/main" id="{25D399C8-74CA-4429-8967-B9B3D0638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7" name="Rectangle 7">
            <a:extLst>
              <a:ext uri="{FF2B5EF4-FFF2-40B4-BE49-F238E27FC236}">
                <a16:creationId xmlns:a16="http://schemas.microsoft.com/office/drawing/2014/main" id="{27B8B3C0-8342-47DD-BD55-7040E5EAD5B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8" name="Straight Connector 24">
            <a:extLst>
              <a:ext uri="{FF2B5EF4-FFF2-40B4-BE49-F238E27FC236}">
                <a16:creationId xmlns:a16="http://schemas.microsoft.com/office/drawing/2014/main" id="{E978F8FD-7DFE-4B1B-B6A6-1193C8C98C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7">
            <a:extLst>
              <a:ext uri="{FF2B5EF4-FFF2-40B4-BE49-F238E27FC236}">
                <a16:creationId xmlns:a16="http://schemas.microsoft.com/office/drawing/2014/main" id="{66426AED-AD26-429F-83BD-602C0909716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Text Box 22">
            <a:extLst>
              <a:ext uri="{FF2B5EF4-FFF2-40B4-BE49-F238E27FC236}">
                <a16:creationId xmlns:a16="http://schemas.microsoft.com/office/drawing/2014/main" id="{F7B97EBD-527A-45F3-A562-AC24F17BB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1" name="Shape 31">
            <a:extLst>
              <a:ext uri="{FF2B5EF4-FFF2-40B4-BE49-F238E27FC236}">
                <a16:creationId xmlns:a16="http://schemas.microsoft.com/office/drawing/2014/main" id="{483CA78A-691D-4626-B0DB-0919E1424DC6}"/>
              </a:ext>
            </a:extLst>
          </p:cNvPr>
          <p:cNvCxnSpPr>
            <a:cxnSpLocks noChangeShapeType="1"/>
            <a:endCxn id="217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AutoShape 11">
            <a:extLst>
              <a:ext uri="{FF2B5EF4-FFF2-40B4-BE49-F238E27FC236}">
                <a16:creationId xmlns:a16="http://schemas.microsoft.com/office/drawing/2014/main" id="{B4400FA3-8D1D-4522-AEA3-50210AF6EFCC}"/>
              </a:ext>
            </a:extLst>
          </p:cNvPr>
          <p:cNvCxnSpPr>
            <a:cxnSpLocks noChangeShapeType="1"/>
            <a:stCxn id="217" idx="2"/>
            <a:endCxn id="216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127">
            <a:extLst>
              <a:ext uri="{FF2B5EF4-FFF2-40B4-BE49-F238E27FC236}">
                <a16:creationId xmlns:a16="http://schemas.microsoft.com/office/drawing/2014/main" id="{1021BF88-E448-4DBD-890F-B523F071D75F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rapezoid 223">
            <a:extLst>
              <a:ext uri="{FF2B5EF4-FFF2-40B4-BE49-F238E27FC236}">
                <a16:creationId xmlns:a16="http://schemas.microsoft.com/office/drawing/2014/main" id="{D25EDC37-8A84-4801-AEED-167028F051DF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5" name="Text Box 23">
            <a:extLst>
              <a:ext uri="{FF2B5EF4-FFF2-40B4-BE49-F238E27FC236}">
                <a16:creationId xmlns:a16="http://schemas.microsoft.com/office/drawing/2014/main" id="{8433E176-8587-457C-B484-BEE8DDCFD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6" name="Text Box 23">
            <a:extLst>
              <a:ext uri="{FF2B5EF4-FFF2-40B4-BE49-F238E27FC236}">
                <a16:creationId xmlns:a16="http://schemas.microsoft.com/office/drawing/2014/main" id="{E9EFADC0-74FF-4D6E-B1AE-59EA26B17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049CB189-813C-428A-A1CD-769B85369D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3">
            <a:extLst>
              <a:ext uri="{FF2B5EF4-FFF2-40B4-BE49-F238E27FC236}">
                <a16:creationId xmlns:a16="http://schemas.microsoft.com/office/drawing/2014/main" id="{9776BE7D-24A7-43FC-861E-C1FC7E23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0" name="Rounded Rectangle 49">
            <a:extLst>
              <a:ext uri="{FF2B5EF4-FFF2-40B4-BE49-F238E27FC236}">
                <a16:creationId xmlns:a16="http://schemas.microsoft.com/office/drawing/2014/main" id="{48B8FB65-0FE3-44B6-9C95-833B842E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3CDACCC1-DC05-491C-9090-B5536F8B789D}"/>
              </a:ext>
            </a:extLst>
          </p:cNvPr>
          <p:cNvCxnSpPr>
            <a:cxnSpLocks noChangeShapeType="1"/>
            <a:stCxn id="230" idx="3"/>
            <a:endCxn id="228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Elbow Connector 164">
            <a:extLst>
              <a:ext uri="{FF2B5EF4-FFF2-40B4-BE49-F238E27FC236}">
                <a16:creationId xmlns:a16="http://schemas.microsoft.com/office/drawing/2014/main" id="{09ACB998-FFAF-4E97-B01C-3577D42AF454}"/>
              </a:ext>
            </a:extLst>
          </p:cNvPr>
          <p:cNvCxnSpPr>
            <a:stCxn id="242" idx="3"/>
            <a:endCxn id="217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Elbow Connector 165">
            <a:extLst>
              <a:ext uri="{FF2B5EF4-FFF2-40B4-BE49-F238E27FC236}">
                <a16:creationId xmlns:a16="http://schemas.microsoft.com/office/drawing/2014/main" id="{CEE1FBC9-586C-4C19-9867-C4DFC6AF8A80}"/>
              </a:ext>
            </a:extLst>
          </p:cNvPr>
          <p:cNvCxnSpPr>
            <a:cxnSpLocks/>
            <a:endCxn id="230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rapezoid 233">
            <a:extLst>
              <a:ext uri="{FF2B5EF4-FFF2-40B4-BE49-F238E27FC236}">
                <a16:creationId xmlns:a16="http://schemas.microsoft.com/office/drawing/2014/main" id="{EF9CE57E-8DA2-4072-A7A9-005618613C46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253DBDD1-A938-49AD-BF27-4370FACB5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6" name="Text Box 23">
            <a:extLst>
              <a:ext uri="{FF2B5EF4-FFF2-40B4-BE49-F238E27FC236}">
                <a16:creationId xmlns:a16="http://schemas.microsoft.com/office/drawing/2014/main" id="{FC107D9C-4AE4-4202-8EC8-8A59F5707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BF39A2B3-1959-467F-9C74-9BF09DD8C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38" name="AutoShape 11">
            <a:extLst>
              <a:ext uri="{FF2B5EF4-FFF2-40B4-BE49-F238E27FC236}">
                <a16:creationId xmlns:a16="http://schemas.microsoft.com/office/drawing/2014/main" id="{72034213-6DE9-45DA-ACEF-EBB665DB51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1">
            <a:extLst>
              <a:ext uri="{FF2B5EF4-FFF2-40B4-BE49-F238E27FC236}">
                <a16:creationId xmlns:a16="http://schemas.microsoft.com/office/drawing/2014/main" id="{23106FD6-F1D5-428B-81E0-1A86F6A83E6E}"/>
              </a:ext>
            </a:extLst>
          </p:cNvPr>
          <p:cNvCxnSpPr>
            <a:cxnSpLocks noChangeShapeType="1"/>
            <a:endCxn id="236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1" name="Text Box 23">
            <a:extLst>
              <a:ext uri="{FF2B5EF4-FFF2-40B4-BE49-F238E27FC236}">
                <a16:creationId xmlns:a16="http://schemas.microsoft.com/office/drawing/2014/main" id="{5651F916-6B0D-4000-9C59-EE3604DD4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2" name="Flowchart: Terminator 241">
            <a:extLst>
              <a:ext uri="{FF2B5EF4-FFF2-40B4-BE49-F238E27FC236}">
                <a16:creationId xmlns:a16="http://schemas.microsoft.com/office/drawing/2014/main" id="{2AF7195F-8079-4ADC-A318-659C4DA45CDD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Elbow Connector 176">
            <a:extLst>
              <a:ext uri="{FF2B5EF4-FFF2-40B4-BE49-F238E27FC236}">
                <a16:creationId xmlns:a16="http://schemas.microsoft.com/office/drawing/2014/main" id="{DE854735-4B43-4B32-9250-66A8A8C5CB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177">
            <a:extLst>
              <a:ext uri="{FF2B5EF4-FFF2-40B4-BE49-F238E27FC236}">
                <a16:creationId xmlns:a16="http://schemas.microsoft.com/office/drawing/2014/main" id="{CCD7D234-0FF0-4AF4-83FC-30BF74FFE8B1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BC484FC-A892-4887-8EDF-11706CD50B94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</p:grpSpPr>
        <p:sp>
          <p:nvSpPr>
            <p:cNvPr id="246" name="Rectangle 7">
              <a:extLst>
                <a:ext uri="{FF2B5EF4-FFF2-40B4-BE49-F238E27FC236}">
                  <a16:creationId xmlns:a16="http://schemas.microsoft.com/office/drawing/2014/main" id="{ABD611C2-DF47-41AF-9F90-AB57E2607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7" name="Text Box 23">
              <a:extLst>
                <a:ext uri="{FF2B5EF4-FFF2-40B4-BE49-F238E27FC236}">
                  <a16:creationId xmlns:a16="http://schemas.microsoft.com/office/drawing/2014/main" id="{75A3F568-AA0A-4A0F-A150-F7F643629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59E69D6D-85BB-4C73-ABAD-2CB81D3E5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014E610A-DE64-4A3E-8B1E-8D33914E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4696DC9B-B2F2-4494-A1BA-D592BB33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DCB01942-4541-4C97-9DA9-D75AA5470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05A2613C-2AEA-45F4-AEE4-A754979DD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3" name="Rounded Rectangle 49">
              <a:extLst>
                <a:ext uri="{FF2B5EF4-FFF2-40B4-BE49-F238E27FC236}">
                  <a16:creationId xmlns:a16="http://schemas.microsoft.com/office/drawing/2014/main" id="{A9362450-22A0-49E0-8C32-CD1D1794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4739010-2F38-4411-A602-63B849353D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003C3FA9-C496-4B35-BBF9-5B9E11653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B9A711B9-A8A4-45AE-8CEF-E375A5CBA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EBA8A968-D993-4D57-B9B5-F44F47007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76F812ED-08A7-46BB-B93E-3552E9CE5D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5E9CA2E2-C436-477F-BC23-B08BD206DA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Elbow Connector 228">
            <a:extLst>
              <a:ext uri="{FF2B5EF4-FFF2-40B4-BE49-F238E27FC236}">
                <a16:creationId xmlns:a16="http://schemas.microsoft.com/office/drawing/2014/main" id="{483131A5-5035-4F21-9EBE-A4F3AF5CCA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D5D6093-5930-4C18-8266-238EE0448BF5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742FA38-3D0A-4215-94BF-D08D05E1D014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4A83CB5A-EF80-4B38-9D00-FE1B3F74D4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783263D2-1108-400A-8B53-E60806D540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CF6A7CCA-D048-4318-9C45-C2952BCB4D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CC760CFE-E458-4592-93C7-C0CF51F8B5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CB880F85-ADE8-45BD-9CFD-AB77749739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7F177B17-680B-4ED0-B94E-DA35D4BEDD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82C9B49-F0B3-4429-A988-8EC7F6BAA83D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EBE9E46D-8F61-4CFF-8FA0-59A6E59FA3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36780686-9DF6-4F8C-9EB5-816C7A7979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2208553E-74BB-4CFC-8529-DF5078EC67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EBD8648E-B054-472D-AD6F-52282BDC89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127">
            <a:extLst>
              <a:ext uri="{FF2B5EF4-FFF2-40B4-BE49-F238E27FC236}">
                <a16:creationId xmlns:a16="http://schemas.microsoft.com/office/drawing/2014/main" id="{4021FCC9-65AF-4128-8727-6012D7A27F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79CA0688-70B7-4EF0-AB78-D27AF472BE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084A338-86B2-4782-B993-815A32CC75C8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278" name="AutoShape 11">
              <a:extLst>
                <a:ext uri="{FF2B5EF4-FFF2-40B4-BE49-F238E27FC236}">
                  <a16:creationId xmlns:a16="http://schemas.microsoft.com/office/drawing/2014/main" id="{465E210B-CAD5-480E-8B13-C4B050EA5B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25C3F7D7-8ED6-4E10-92BA-8F77C8DB7A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0" name="Elbow Connector 92">
            <a:extLst>
              <a:ext uri="{FF2B5EF4-FFF2-40B4-BE49-F238E27FC236}">
                <a16:creationId xmlns:a16="http://schemas.microsoft.com/office/drawing/2014/main" id="{D31A574D-2F83-4C7D-A5DC-3021D0E34673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AutoShape 11">
            <a:extLst>
              <a:ext uri="{FF2B5EF4-FFF2-40B4-BE49-F238E27FC236}">
                <a16:creationId xmlns:a16="http://schemas.microsoft.com/office/drawing/2014/main" id="{7D1CA6E9-1916-4D1C-B586-154D34935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9DA836A1-19B1-4E22-8B8C-73927EA60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3307EA73-41D9-4900-8F3C-4CF8F14133DD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EA45F36-0E6C-44E2-B76E-A3A2866D3530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CD86EC7-438C-48E5-95F8-C744C27003C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6848E0D-5259-473F-A464-C5469A863B19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288" name="Shape 127">
              <a:extLst>
                <a:ext uri="{FF2B5EF4-FFF2-40B4-BE49-F238E27FC236}">
                  <a16:creationId xmlns:a16="http://schemas.microsoft.com/office/drawing/2014/main" id="{24B1C6A1-64C7-41CE-B61E-5A7DFE3351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" name="Flowchart: Terminator 288">
              <a:extLst>
                <a:ext uri="{FF2B5EF4-FFF2-40B4-BE49-F238E27FC236}">
                  <a16:creationId xmlns:a16="http://schemas.microsoft.com/office/drawing/2014/main" id="{C94C7851-BC2B-44FA-9E09-BBCB218BE3E2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8D3844C9-86E6-434E-AA63-7C994A71B2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3FE13D64-2942-4D21-B54B-6FB19F699A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37BF878-5764-47A7-9B47-5702F0B1758C}"/>
              </a:ext>
            </a:extLst>
          </p:cNvPr>
          <p:cNvSpPr/>
          <p:nvPr/>
        </p:nvSpPr>
        <p:spPr>
          <a:xfrm>
            <a:off x="10263728" y="1927164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174E-61F4-4251-A18B-F1036A22B39D}"/>
              </a:ext>
            </a:extLst>
          </p:cNvPr>
          <p:cNvSpPr/>
          <p:nvPr/>
        </p:nvSpPr>
        <p:spPr>
          <a:xfrm>
            <a:off x="10165565" y="1926500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ED7BEB91-2297-4148-B5F1-A8387F66F7E9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9FA34-E40A-4373-A7A6-335B1704C590}"/>
              </a:ext>
            </a:extLst>
          </p:cNvPr>
          <p:cNvSpPr/>
          <p:nvPr/>
        </p:nvSpPr>
        <p:spPr>
          <a:xfrm rot="16200000">
            <a:off x="9097558" y="4194082"/>
            <a:ext cx="2375971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Data read from memory</a:t>
            </a:r>
          </a:p>
        </p:txBody>
      </p:sp>
    </p:spTree>
    <p:extLst>
      <p:ext uri="{BB962C8B-B14F-4D97-AF65-F5344CB8AC3E}">
        <p14:creationId xmlns:p14="http://schemas.microsoft.com/office/powerpoint/2010/main" val="6911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4E29938-166C-4DC3-A950-621B5C244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150" y="3236072"/>
            <a:ext cx="559209" cy="20574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 Example: LW $t1, 4($s0)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10598233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2701" y="1017533"/>
            <a:ext cx="282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Store data to register file</a:t>
            </a:r>
          </a:p>
        </p:txBody>
      </p:sp>
      <p:sp>
        <p:nvSpPr>
          <p:cNvPr id="143" name="Trapezoid 142">
            <a:extLst>
              <a:ext uri="{FF2B5EF4-FFF2-40B4-BE49-F238E27FC236}">
                <a16:creationId xmlns:a16="http://schemas.microsoft.com/office/drawing/2014/main" id="{2FA4C26D-0545-4790-A1B8-26FAE431EE8F}"/>
              </a:ext>
            </a:extLst>
          </p:cNvPr>
          <p:cNvSpPr/>
          <p:nvPr/>
        </p:nvSpPr>
        <p:spPr bwMode="auto">
          <a:xfrm rot="5400000">
            <a:off x="7117547" y="426325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86" name="Text Box 23">
            <a:extLst>
              <a:ext uri="{FF2B5EF4-FFF2-40B4-BE49-F238E27FC236}">
                <a16:creationId xmlns:a16="http://schemas.microsoft.com/office/drawing/2014/main" id="{ABC5CA94-D32D-4AF0-9F85-3EBC2F7E6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4537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7" name="Text Box 23">
            <a:extLst>
              <a:ext uri="{FF2B5EF4-FFF2-40B4-BE49-F238E27FC236}">
                <a16:creationId xmlns:a16="http://schemas.microsoft.com/office/drawing/2014/main" id="{69DAEA9E-B195-482B-9818-E07BE7DDD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14895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9" name="Rectangle 7">
            <a:extLst>
              <a:ext uri="{FF2B5EF4-FFF2-40B4-BE49-F238E27FC236}">
                <a16:creationId xmlns:a16="http://schemas.microsoft.com/office/drawing/2014/main" id="{180384C2-33AF-4580-AF48-0323E0D7B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43299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1" name="Text Box 23">
            <a:extLst>
              <a:ext uri="{FF2B5EF4-FFF2-40B4-BE49-F238E27FC236}">
                <a16:creationId xmlns:a16="http://schemas.microsoft.com/office/drawing/2014/main" id="{21F357A7-64FA-4505-AD56-5F20B77F7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51872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D4DAE8C6-345A-4714-BE23-44B3B3C43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81399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4FCD8A14-367B-4084-8961-5122DD68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519340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F2BEE65D-8BDA-4269-84A8-4A3941F15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27119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A5CB92DD-49FC-4480-88C1-25B4F19F8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53141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1" name="AutoShape 11">
            <a:extLst>
              <a:ext uri="{FF2B5EF4-FFF2-40B4-BE49-F238E27FC236}">
                <a16:creationId xmlns:a16="http://schemas.microsoft.com/office/drawing/2014/main" id="{3D5F4C7C-655A-453C-97A9-98A0787A9B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28865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F5B78E54-CD7F-424F-921A-E2B83DF503F5}"/>
              </a:ext>
            </a:extLst>
          </p:cNvPr>
          <p:cNvCxnSpPr>
            <a:cxnSpLocks noChangeShapeType="1"/>
            <a:endCxn id="191" idx="1"/>
          </p:cNvCxnSpPr>
          <p:nvPr/>
        </p:nvCxnSpPr>
        <p:spPr bwMode="auto">
          <a:xfrm>
            <a:off x="8697241" y="464407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Shape 127">
            <a:extLst>
              <a:ext uri="{FF2B5EF4-FFF2-40B4-BE49-F238E27FC236}">
                <a16:creationId xmlns:a16="http://schemas.microsoft.com/office/drawing/2014/main" id="{0CA627D9-EB95-42AE-B44C-449FD3E8CCA9}"/>
              </a:ext>
            </a:extLst>
          </p:cNvPr>
          <p:cNvCxnSpPr>
            <a:cxnSpLocks noChangeShapeType="1"/>
            <a:stCxn id="208" idx="3"/>
            <a:endCxn id="250" idx="1"/>
          </p:cNvCxnSpPr>
          <p:nvPr/>
        </p:nvCxnSpPr>
        <p:spPr bwMode="auto">
          <a:xfrm flipH="1" flipV="1">
            <a:off x="5047760" y="4813900"/>
            <a:ext cx="5879495" cy="68362"/>
          </a:xfrm>
          <a:prstGeom prst="bentConnector5">
            <a:avLst>
              <a:gd name="adj1" fmla="val -3888"/>
              <a:gd name="adj2" fmla="val -1959172"/>
              <a:gd name="adj3" fmla="val 103888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Flowchart: Terminator 204">
            <a:extLst>
              <a:ext uri="{FF2B5EF4-FFF2-40B4-BE49-F238E27FC236}">
                <a16:creationId xmlns:a16="http://schemas.microsoft.com/office/drawing/2014/main" id="{4EEBA0C6-4C33-42DE-896A-0D0E3C8A9CAD}"/>
              </a:ext>
            </a:extLst>
          </p:cNvPr>
          <p:cNvSpPr/>
          <p:nvPr/>
        </p:nvSpPr>
        <p:spPr>
          <a:xfrm>
            <a:off x="6986921" y="463826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89F848C6-C579-43BB-B38D-66A18304AE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75675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45EB1FCB-1215-4053-9CD1-4FB9D2E8DBD3}"/>
              </a:ext>
            </a:extLst>
          </p:cNvPr>
          <p:cNvCxnSpPr>
            <a:cxnSpLocks noChangeShapeType="1"/>
            <a:stCxn id="205" idx="3"/>
          </p:cNvCxnSpPr>
          <p:nvPr/>
        </p:nvCxnSpPr>
        <p:spPr bwMode="auto">
          <a:xfrm flipV="1">
            <a:off x="7212797" y="490114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Flowchart: Terminator 207">
            <a:extLst>
              <a:ext uri="{FF2B5EF4-FFF2-40B4-BE49-F238E27FC236}">
                <a16:creationId xmlns:a16="http://schemas.microsoft.com/office/drawing/2014/main" id="{AE316274-C7DA-47C6-92B2-690FFCCDAF29}"/>
              </a:ext>
            </a:extLst>
          </p:cNvPr>
          <p:cNvSpPr/>
          <p:nvPr/>
        </p:nvSpPr>
        <p:spPr>
          <a:xfrm>
            <a:off x="10701379" y="461937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99BA534-A604-437F-93E1-758CB1CC5D29}"/>
              </a:ext>
            </a:extLst>
          </p:cNvPr>
          <p:cNvCxnSpPr>
            <a:cxnSpLocks/>
          </p:cNvCxnSpPr>
          <p:nvPr/>
        </p:nvCxnSpPr>
        <p:spPr>
          <a:xfrm>
            <a:off x="9924354" y="501509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hape 127">
            <a:extLst>
              <a:ext uri="{FF2B5EF4-FFF2-40B4-BE49-F238E27FC236}">
                <a16:creationId xmlns:a16="http://schemas.microsoft.com/office/drawing/2014/main" id="{F080AAB0-E54F-4EBD-BF95-277992B4A4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44230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11B81CE0-38E9-4F1F-882E-25CCAF24E2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84510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104">
            <a:extLst>
              <a:ext uri="{FF2B5EF4-FFF2-40B4-BE49-F238E27FC236}">
                <a16:creationId xmlns:a16="http://schemas.microsoft.com/office/drawing/2014/main" id="{302B3C87-F5FC-4341-AF05-BCDB597B59F3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455220"/>
            <a:ext cx="1295400" cy="1371600"/>
            <a:chOff x="1447800" y="4191000"/>
            <a:chExt cx="685800" cy="990600"/>
          </a:xfrm>
          <a:noFill/>
        </p:grpSpPr>
        <p:sp>
          <p:nvSpPr>
            <p:cNvPr id="214" name="Rectangle 7">
              <a:extLst>
                <a:ext uri="{FF2B5EF4-FFF2-40B4-BE49-F238E27FC236}">
                  <a16:creationId xmlns:a16="http://schemas.microsoft.com/office/drawing/2014/main" id="{5F05E892-B82B-44A1-991B-7D1EF7EE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5" name="Text Box 23">
              <a:extLst>
                <a:ext uri="{FF2B5EF4-FFF2-40B4-BE49-F238E27FC236}">
                  <a16:creationId xmlns:a16="http://schemas.microsoft.com/office/drawing/2014/main" id="{9E1CC139-5AC6-44B1-9924-2530C6040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6" name="Text Box 23">
              <a:extLst>
                <a:ext uri="{FF2B5EF4-FFF2-40B4-BE49-F238E27FC236}">
                  <a16:creationId xmlns:a16="http://schemas.microsoft.com/office/drawing/2014/main" id="{25D399C8-74CA-4429-8967-B9B3D0638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7" name="Rectangle 7">
            <a:extLst>
              <a:ext uri="{FF2B5EF4-FFF2-40B4-BE49-F238E27FC236}">
                <a16:creationId xmlns:a16="http://schemas.microsoft.com/office/drawing/2014/main" id="{27B8B3C0-8342-47DD-BD55-7040E5EAD5B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88147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8" name="Straight Connector 24">
            <a:extLst>
              <a:ext uri="{FF2B5EF4-FFF2-40B4-BE49-F238E27FC236}">
                <a16:creationId xmlns:a16="http://schemas.microsoft.com/office/drawing/2014/main" id="{E978F8FD-7DFE-4B1B-B6A6-1193C8C98C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7">
            <a:extLst>
              <a:ext uri="{FF2B5EF4-FFF2-40B4-BE49-F238E27FC236}">
                <a16:creationId xmlns:a16="http://schemas.microsoft.com/office/drawing/2014/main" id="{66426AED-AD26-429F-83BD-602C0909716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58397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Text Box 22">
            <a:extLst>
              <a:ext uri="{FF2B5EF4-FFF2-40B4-BE49-F238E27FC236}">
                <a16:creationId xmlns:a16="http://schemas.microsoft.com/office/drawing/2014/main" id="{F7B97EBD-527A-45F3-A562-AC24F17BB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30134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1" name="Shape 31">
            <a:extLst>
              <a:ext uri="{FF2B5EF4-FFF2-40B4-BE49-F238E27FC236}">
                <a16:creationId xmlns:a16="http://schemas.microsoft.com/office/drawing/2014/main" id="{483CA78A-691D-4626-B0DB-0919E1424DC6}"/>
              </a:ext>
            </a:extLst>
          </p:cNvPr>
          <p:cNvCxnSpPr>
            <a:cxnSpLocks noChangeShapeType="1"/>
            <a:endCxn id="217" idx="3"/>
          </p:cNvCxnSpPr>
          <p:nvPr/>
        </p:nvCxnSpPr>
        <p:spPr bwMode="auto">
          <a:xfrm>
            <a:off x="2099310" y="341659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AutoShape 11">
            <a:extLst>
              <a:ext uri="{FF2B5EF4-FFF2-40B4-BE49-F238E27FC236}">
                <a16:creationId xmlns:a16="http://schemas.microsoft.com/office/drawing/2014/main" id="{B4400FA3-8D1D-4522-AEA3-50210AF6EFCC}"/>
              </a:ext>
            </a:extLst>
          </p:cNvPr>
          <p:cNvCxnSpPr>
            <a:cxnSpLocks noChangeShapeType="1"/>
            <a:stCxn id="217" idx="2"/>
            <a:endCxn id="216" idx="1"/>
          </p:cNvCxnSpPr>
          <p:nvPr/>
        </p:nvCxnSpPr>
        <p:spPr bwMode="auto">
          <a:xfrm>
            <a:off x="2376329" y="402593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hape 127">
            <a:extLst>
              <a:ext uri="{FF2B5EF4-FFF2-40B4-BE49-F238E27FC236}">
                <a16:creationId xmlns:a16="http://schemas.microsoft.com/office/drawing/2014/main" id="{1021BF88-E448-4DBD-890F-B523F071D75F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 rot="16200000" flipH="1">
            <a:off x="4198167" y="4709073"/>
            <a:ext cx="1271046" cy="58050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rapezoid 223">
            <a:extLst>
              <a:ext uri="{FF2B5EF4-FFF2-40B4-BE49-F238E27FC236}">
                <a16:creationId xmlns:a16="http://schemas.microsoft.com/office/drawing/2014/main" id="{D25EDC37-8A84-4801-AEED-167028F051DF}"/>
              </a:ext>
            </a:extLst>
          </p:cNvPr>
          <p:cNvSpPr/>
          <p:nvPr/>
        </p:nvSpPr>
        <p:spPr bwMode="auto">
          <a:xfrm rot="5400000">
            <a:off x="7409440" y="264446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5" name="Text Box 23">
            <a:extLst>
              <a:ext uri="{FF2B5EF4-FFF2-40B4-BE49-F238E27FC236}">
                <a16:creationId xmlns:a16="http://schemas.microsoft.com/office/drawing/2014/main" id="{8433E176-8587-457C-B484-BEE8DDCFD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84417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6" name="Text Box 23">
            <a:extLst>
              <a:ext uri="{FF2B5EF4-FFF2-40B4-BE49-F238E27FC236}">
                <a16:creationId xmlns:a16="http://schemas.microsoft.com/office/drawing/2014/main" id="{E9EFADC0-74FF-4D6E-B1AE-59EA26B17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8571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049CB189-813C-428A-A1CD-769B85369D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76454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3">
            <a:extLst>
              <a:ext uri="{FF2B5EF4-FFF2-40B4-BE49-F238E27FC236}">
                <a16:creationId xmlns:a16="http://schemas.microsoft.com/office/drawing/2014/main" id="{9776BE7D-24A7-43FC-861E-C1FC7E23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305562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0" name="Rounded Rectangle 49">
            <a:extLst>
              <a:ext uri="{FF2B5EF4-FFF2-40B4-BE49-F238E27FC236}">
                <a16:creationId xmlns:a16="http://schemas.microsoft.com/office/drawing/2014/main" id="{48B8FB65-0FE3-44B6-9C95-833B842E2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91402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3CDACCC1-DC05-491C-9090-B5536F8B789D}"/>
              </a:ext>
            </a:extLst>
          </p:cNvPr>
          <p:cNvCxnSpPr>
            <a:cxnSpLocks noChangeShapeType="1"/>
            <a:stCxn id="230" idx="3"/>
            <a:endCxn id="228" idx="1"/>
          </p:cNvCxnSpPr>
          <p:nvPr/>
        </p:nvCxnSpPr>
        <p:spPr bwMode="auto">
          <a:xfrm>
            <a:off x="7447540" y="318072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Elbow Connector 164">
            <a:extLst>
              <a:ext uri="{FF2B5EF4-FFF2-40B4-BE49-F238E27FC236}">
                <a16:creationId xmlns:a16="http://schemas.microsoft.com/office/drawing/2014/main" id="{09ACB998-FFAF-4E97-B01C-3577D42AF454}"/>
              </a:ext>
            </a:extLst>
          </p:cNvPr>
          <p:cNvCxnSpPr>
            <a:stCxn id="242" idx="3"/>
            <a:endCxn id="217" idx="0"/>
          </p:cNvCxnSpPr>
          <p:nvPr/>
        </p:nvCxnSpPr>
        <p:spPr>
          <a:xfrm>
            <a:off x="1704830" y="362207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Elbow Connector 165">
            <a:extLst>
              <a:ext uri="{FF2B5EF4-FFF2-40B4-BE49-F238E27FC236}">
                <a16:creationId xmlns:a16="http://schemas.microsoft.com/office/drawing/2014/main" id="{CEE1FBC9-586C-4C19-9867-C4DFC6AF8A80}"/>
              </a:ext>
            </a:extLst>
          </p:cNvPr>
          <p:cNvCxnSpPr>
            <a:cxnSpLocks/>
            <a:endCxn id="230" idx="2"/>
          </p:cNvCxnSpPr>
          <p:nvPr/>
        </p:nvCxnSpPr>
        <p:spPr>
          <a:xfrm rot="5400000" flipH="1" flipV="1">
            <a:off x="5864484" y="437675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rapezoid 233">
            <a:extLst>
              <a:ext uri="{FF2B5EF4-FFF2-40B4-BE49-F238E27FC236}">
                <a16:creationId xmlns:a16="http://schemas.microsoft.com/office/drawing/2014/main" id="{EF9CE57E-8DA2-4072-A7A9-005618613C46}"/>
              </a:ext>
            </a:extLst>
          </p:cNvPr>
          <p:cNvSpPr/>
          <p:nvPr/>
        </p:nvSpPr>
        <p:spPr bwMode="auto">
          <a:xfrm rot="5400000">
            <a:off x="2647932" y="253832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253DBDD1-A938-49AD-BF27-4370FACB5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3578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6" name="Text Box 23">
            <a:extLst>
              <a:ext uri="{FF2B5EF4-FFF2-40B4-BE49-F238E27FC236}">
                <a16:creationId xmlns:a16="http://schemas.microsoft.com/office/drawing/2014/main" id="{FC107D9C-4AE4-4202-8EC8-8A59F5707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309449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BF39A2B3-1959-467F-9C74-9BF09DD8C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70090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38" name="AutoShape 11">
            <a:extLst>
              <a:ext uri="{FF2B5EF4-FFF2-40B4-BE49-F238E27FC236}">
                <a16:creationId xmlns:a16="http://schemas.microsoft.com/office/drawing/2014/main" id="{72034213-6DE9-45DA-ACEF-EBB665DB51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51029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hape 41">
            <a:extLst>
              <a:ext uri="{FF2B5EF4-FFF2-40B4-BE49-F238E27FC236}">
                <a16:creationId xmlns:a16="http://schemas.microsoft.com/office/drawing/2014/main" id="{23106FD6-F1D5-428B-81E0-1A86F6A83E6E}"/>
              </a:ext>
            </a:extLst>
          </p:cNvPr>
          <p:cNvCxnSpPr>
            <a:cxnSpLocks noChangeShapeType="1"/>
            <a:endCxn id="236" idx="1"/>
          </p:cNvCxnSpPr>
          <p:nvPr/>
        </p:nvCxnSpPr>
        <p:spPr bwMode="auto">
          <a:xfrm rot="5400000" flipH="1" flipV="1">
            <a:off x="2307648" y="343737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1" name="Text Box 23">
            <a:extLst>
              <a:ext uri="{FF2B5EF4-FFF2-40B4-BE49-F238E27FC236}">
                <a16:creationId xmlns:a16="http://schemas.microsoft.com/office/drawing/2014/main" id="{5651F916-6B0D-4000-9C59-EE3604DD4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35789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2" name="Flowchart: Terminator 241">
            <a:extLst>
              <a:ext uri="{FF2B5EF4-FFF2-40B4-BE49-F238E27FC236}">
                <a16:creationId xmlns:a16="http://schemas.microsoft.com/office/drawing/2014/main" id="{2AF7195F-8079-4ADC-A318-659C4DA45CDD}"/>
              </a:ext>
            </a:extLst>
          </p:cNvPr>
          <p:cNvSpPr/>
          <p:nvPr/>
        </p:nvSpPr>
        <p:spPr>
          <a:xfrm>
            <a:off x="1478954" y="335918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3" name="Elbow Connector 176">
            <a:extLst>
              <a:ext uri="{FF2B5EF4-FFF2-40B4-BE49-F238E27FC236}">
                <a16:creationId xmlns:a16="http://schemas.microsoft.com/office/drawing/2014/main" id="{DE854735-4B43-4B32-9250-66A8A8C5CB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3" y="1833570"/>
            <a:ext cx="7657938" cy="1928380"/>
          </a:xfrm>
          <a:prstGeom prst="bentConnector3">
            <a:avLst>
              <a:gd name="adj1" fmla="val 105557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177">
            <a:extLst>
              <a:ext uri="{FF2B5EF4-FFF2-40B4-BE49-F238E27FC236}">
                <a16:creationId xmlns:a16="http://schemas.microsoft.com/office/drawing/2014/main" id="{CCD7D234-0FF0-4AF4-83FC-30BF74FFE8B1}"/>
              </a:ext>
            </a:extLst>
          </p:cNvPr>
          <p:cNvCxnSpPr/>
          <p:nvPr/>
        </p:nvCxnSpPr>
        <p:spPr>
          <a:xfrm rot="10800000" flipV="1">
            <a:off x="1478955" y="222655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0BC484FC-A892-4887-8EDF-11706CD50B94}"/>
              </a:ext>
            </a:extLst>
          </p:cNvPr>
          <p:cNvGrpSpPr/>
          <p:nvPr/>
        </p:nvGrpSpPr>
        <p:grpSpPr>
          <a:xfrm>
            <a:off x="4745651" y="3234551"/>
            <a:ext cx="1597509" cy="2720691"/>
            <a:chOff x="3731000" y="3093507"/>
            <a:chExt cx="1384508" cy="2357932"/>
          </a:xfrm>
        </p:grpSpPr>
        <p:sp>
          <p:nvSpPr>
            <p:cNvPr id="246" name="Rectangle 7">
              <a:extLst>
                <a:ext uri="{FF2B5EF4-FFF2-40B4-BE49-F238E27FC236}">
                  <a16:creationId xmlns:a16="http://schemas.microsoft.com/office/drawing/2014/main" id="{ABD611C2-DF47-41AF-9F90-AB57E2607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 dirty="0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7" name="Text Box 23">
              <a:extLst>
                <a:ext uri="{FF2B5EF4-FFF2-40B4-BE49-F238E27FC236}">
                  <a16:creationId xmlns:a16="http://schemas.microsoft.com/office/drawing/2014/main" id="{75A3F568-AA0A-4A0F-A150-F7F643629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59E69D6D-85BB-4C73-ABAD-2CB81D3E5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014E610A-DE64-4A3E-8B1E-8D33914EB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4696DC9B-B2F2-4494-A1BA-D592BB33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DCB01942-4541-4C97-9DA9-D75AA5470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05A2613C-2AEA-45F4-AEE4-A754979DD8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3" name="Rounded Rectangle 49">
              <a:extLst>
                <a:ext uri="{FF2B5EF4-FFF2-40B4-BE49-F238E27FC236}">
                  <a16:creationId xmlns:a16="http://schemas.microsoft.com/office/drawing/2014/main" id="{A9362450-22A0-49E0-8C32-CD1D1794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4739010-2F38-4411-A602-63B849353D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003C3FA9-C496-4B35-BBF9-5B9E11653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B9A711B9-A8A4-45AE-8CEF-E375A5CBA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EBA8A968-D993-4D57-B9B5-F44F47007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76F812ED-08A7-46BB-B93E-3552E9CE5D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9" name="AutoShape 11">
            <a:extLst>
              <a:ext uri="{FF2B5EF4-FFF2-40B4-BE49-F238E27FC236}">
                <a16:creationId xmlns:a16="http://schemas.microsoft.com/office/drawing/2014/main" id="{5E9CA2E2-C436-477F-BC23-B08BD206DA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221695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0" name="Elbow Connector 228">
            <a:extLst>
              <a:ext uri="{FF2B5EF4-FFF2-40B4-BE49-F238E27FC236}">
                <a16:creationId xmlns:a16="http://schemas.microsoft.com/office/drawing/2014/main" id="{483131A5-5035-4F21-9EBE-A4F3AF5CCA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D5D6093-5930-4C18-8266-238EE0448BF5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742FA38-3D0A-4215-94BF-D08D05E1D014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4A83CB5A-EF80-4B38-9D00-FE1B3F74D4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403465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783263D2-1108-400A-8B53-E60806D540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61973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CF6A7CCA-D048-4318-9C45-C2952BCB4D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29292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CC760CFE-E458-4592-93C7-C0CF51F8B5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61217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CB880F85-ADE8-45BD-9CFD-AB77749739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503585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7F177B17-680B-4ED0-B94E-DA35D4BEDD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75533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82C9B49-F0B3-4429-A988-8EC7F6BAA83D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EBE9E46D-8F61-4CFF-8FA0-59A6E59FA3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89934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36780686-9DF6-4F8C-9EB5-816C7A7979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28961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2208553E-74BB-4CFC-8529-DF5078EC67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64229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EBD8648E-B054-472D-AD6F-52282BDC89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29253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Shape 127">
            <a:extLst>
              <a:ext uri="{FF2B5EF4-FFF2-40B4-BE49-F238E27FC236}">
                <a16:creationId xmlns:a16="http://schemas.microsoft.com/office/drawing/2014/main" id="{4021FCC9-65AF-4128-8727-6012D7A27F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74675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79CA0688-70B7-4EF0-AB78-D27AF472BE1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45361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084A338-86B2-4782-B993-815A32CC75C8}"/>
              </a:ext>
            </a:extLst>
          </p:cNvPr>
          <p:cNvGrpSpPr/>
          <p:nvPr/>
        </p:nvGrpSpPr>
        <p:grpSpPr>
          <a:xfrm>
            <a:off x="10381528" y="4739340"/>
            <a:ext cx="327472" cy="296515"/>
            <a:chOff x="6377507" y="4166898"/>
            <a:chExt cx="462903" cy="266219"/>
          </a:xfrm>
        </p:grpSpPr>
        <p:cxnSp>
          <p:nvCxnSpPr>
            <p:cNvPr id="278" name="AutoShape 11">
              <a:extLst>
                <a:ext uri="{FF2B5EF4-FFF2-40B4-BE49-F238E27FC236}">
                  <a16:creationId xmlns:a16="http://schemas.microsoft.com/office/drawing/2014/main" id="{465E210B-CAD5-480E-8B13-C4B050EA5B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25C3F7D7-8ED6-4E10-92BA-8F77C8DB7A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0" name="Elbow Connector 92">
            <a:extLst>
              <a:ext uri="{FF2B5EF4-FFF2-40B4-BE49-F238E27FC236}">
                <a16:creationId xmlns:a16="http://schemas.microsoft.com/office/drawing/2014/main" id="{D31A574D-2F83-4C7D-A5DC-3021D0E34673}"/>
              </a:ext>
            </a:extLst>
          </p:cNvPr>
          <p:cNvCxnSpPr/>
          <p:nvPr/>
        </p:nvCxnSpPr>
        <p:spPr>
          <a:xfrm rot="10800000" flipH="1" flipV="1">
            <a:off x="8933754" y="463250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AutoShape 11">
            <a:extLst>
              <a:ext uri="{FF2B5EF4-FFF2-40B4-BE49-F238E27FC236}">
                <a16:creationId xmlns:a16="http://schemas.microsoft.com/office/drawing/2014/main" id="{7D1CA6E9-1916-4D1C-B586-154D34935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77389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9DA836A1-19B1-4E22-8B8C-73927EA60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76445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3307EA73-41D9-4900-8F3C-4CF8F14133DD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EA45F36-0E6C-44E2-B76E-A3A2866D3530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CD86EC7-438C-48E5-95F8-C744C27003C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6848E0D-5259-473F-A464-C5469A863B19}"/>
              </a:ext>
            </a:extLst>
          </p:cNvPr>
          <p:cNvGrpSpPr/>
          <p:nvPr/>
        </p:nvGrpSpPr>
        <p:grpSpPr>
          <a:xfrm>
            <a:off x="4547794" y="3977152"/>
            <a:ext cx="374195" cy="525780"/>
            <a:chOff x="244385" y="4969559"/>
            <a:chExt cx="324302" cy="455676"/>
          </a:xfrm>
        </p:grpSpPr>
        <p:cxnSp>
          <p:nvCxnSpPr>
            <p:cNvPr id="288" name="Shape 127">
              <a:extLst>
                <a:ext uri="{FF2B5EF4-FFF2-40B4-BE49-F238E27FC236}">
                  <a16:creationId xmlns:a16="http://schemas.microsoft.com/office/drawing/2014/main" id="{24B1C6A1-64C7-41CE-B61E-5A7DFE33514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4214" y="5081459"/>
              <a:ext cx="313370" cy="133028"/>
            </a:xfrm>
            <a:prstGeom prst="bentConnector3">
              <a:avLst>
                <a:gd name="adj1" fmla="val 10057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" name="Flowchart: Terminator 288">
              <a:extLst>
                <a:ext uri="{FF2B5EF4-FFF2-40B4-BE49-F238E27FC236}">
                  <a16:creationId xmlns:a16="http://schemas.microsoft.com/office/drawing/2014/main" id="{C94C7851-BC2B-44FA-9E09-BBCB218BE3E2}"/>
                </a:ext>
              </a:extLst>
            </p:cNvPr>
            <p:cNvSpPr/>
            <p:nvPr/>
          </p:nvSpPr>
          <p:spPr>
            <a:xfrm>
              <a:off x="372928" y="4969559"/>
              <a:ext cx="195759" cy="455676"/>
            </a:xfrm>
            <a:prstGeom prst="flowChartTermina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0</a:t>
              </a:r>
            </a:p>
            <a:p>
              <a:pPr algn="ctr" defTabSz="527517"/>
              <a:r>
                <a:rPr lang="en-US" sz="1615" dirty="0">
                  <a:solidFill>
                    <a:prstClr val="white"/>
                  </a:solidFill>
                  <a:latin typeface="Calibri"/>
                </a:rPr>
                <a:t>1</a:t>
              </a:r>
            </a:p>
          </p:txBody>
        </p:sp>
      </p:grp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8D3844C9-86E6-434E-AA63-7C994A71B2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46805" y="4115369"/>
            <a:ext cx="159108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3FE13D64-2942-4D21-B54B-6FB19F699A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10393" y="4333840"/>
            <a:ext cx="136672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37BF878-5764-47A7-9B47-5702F0B1758C}"/>
              </a:ext>
            </a:extLst>
          </p:cNvPr>
          <p:cNvSpPr/>
          <p:nvPr/>
        </p:nvSpPr>
        <p:spPr>
          <a:xfrm>
            <a:off x="10263728" y="1927164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1174E-61F4-4251-A18B-F1036A22B39D}"/>
              </a:ext>
            </a:extLst>
          </p:cNvPr>
          <p:cNvSpPr/>
          <p:nvPr/>
        </p:nvSpPr>
        <p:spPr>
          <a:xfrm>
            <a:off x="10165565" y="1926500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ED7BEB91-2297-4148-B5F1-A8387F66F7E9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09FA34-E40A-4373-A7A6-335B1704C590}"/>
              </a:ext>
            </a:extLst>
          </p:cNvPr>
          <p:cNvSpPr/>
          <p:nvPr/>
        </p:nvSpPr>
        <p:spPr>
          <a:xfrm rot="16200000">
            <a:off x="9097558" y="4194082"/>
            <a:ext cx="2375971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Data read from memory</a:t>
            </a:r>
          </a:p>
        </p:txBody>
      </p:sp>
      <p:sp>
        <p:nvSpPr>
          <p:cNvPr id="3" name="Oval Callout 7">
            <a:extLst>
              <a:ext uri="{FF2B5EF4-FFF2-40B4-BE49-F238E27FC236}">
                <a16:creationId xmlns:a16="http://schemas.microsoft.com/office/drawing/2014/main" id="{D0A5E937-96E1-468C-8D4D-449A8373318A}"/>
              </a:ext>
            </a:extLst>
          </p:cNvPr>
          <p:cNvSpPr/>
          <p:nvPr/>
        </p:nvSpPr>
        <p:spPr>
          <a:xfrm>
            <a:off x="3974228" y="3047727"/>
            <a:ext cx="3940106" cy="662309"/>
          </a:xfrm>
          <a:prstGeom prst="wedgeEllipseCallout">
            <a:avLst>
              <a:gd name="adj1" fmla="val -34217"/>
              <a:gd name="adj2" fmla="val 96137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Is this $t1 (LW’s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dest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. 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reg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068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Revised </a:t>
            </a:r>
            <a:r>
              <a:rPr lang="en-US" altLang="en-US" sz="4400" dirty="0" err="1"/>
              <a:t>Datapath</a:t>
            </a:r>
            <a:endParaRPr lang="en-US" altLang="en-US" sz="4400" dirty="0"/>
          </a:p>
        </p:txBody>
      </p:sp>
      <p:sp>
        <p:nvSpPr>
          <p:cNvPr id="5123" name="Content Placeholder 100"/>
          <p:cNvSpPr>
            <a:spLocks noGrp="1"/>
          </p:cNvSpPr>
          <p:nvPr>
            <p:ph idx="1"/>
          </p:nvPr>
        </p:nvSpPr>
        <p:spPr>
          <a:xfrm>
            <a:off x="878215" y="989207"/>
            <a:ext cx="9495692" cy="4964611"/>
          </a:xfrm>
        </p:spPr>
        <p:txBody>
          <a:bodyPr>
            <a:normAutofit/>
          </a:bodyPr>
          <a:lstStyle/>
          <a:p>
            <a:r>
              <a:rPr lang="en-US" altLang="en-US" sz="2000" b="1" dirty="0" err="1"/>
              <a:t>Dest</a:t>
            </a:r>
            <a:r>
              <a:rPr lang="en-US" altLang="en-US" sz="2000" b="1" dirty="0"/>
              <a:t>. register number should be stored in the pipeline registers</a:t>
            </a:r>
          </a:p>
          <a:p>
            <a:r>
              <a:rPr lang="en-US" altLang="en-US" sz="2000" b="1" dirty="0"/>
              <a:t>The </a:t>
            </a:r>
            <a:r>
              <a:rPr lang="en-US" altLang="en-US" sz="2000" b="1" dirty="0" err="1"/>
              <a:t>dest</a:t>
            </a:r>
            <a:r>
              <a:rPr lang="en-US" altLang="en-US" sz="2000" b="1" dirty="0"/>
              <a:t>. register number is passed together with data during writeback</a:t>
            </a:r>
          </a:p>
        </p:txBody>
      </p:sp>
      <p:sp>
        <p:nvSpPr>
          <p:cNvPr id="124" name="Trapezoid 123">
            <a:extLst>
              <a:ext uri="{FF2B5EF4-FFF2-40B4-BE49-F238E27FC236}">
                <a16:creationId xmlns:a16="http://schemas.microsoft.com/office/drawing/2014/main" id="{8791EB1C-6BDE-40D9-B784-564372D9E442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D0D18663-9DEC-49E6-8D92-D7180E954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5" name="Text Box 23">
            <a:extLst>
              <a:ext uri="{FF2B5EF4-FFF2-40B4-BE49-F238E27FC236}">
                <a16:creationId xmlns:a16="http://schemas.microsoft.com/office/drawing/2014/main" id="{3647245A-001C-45E9-B176-F959D08DE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61FE882A-3822-462D-A0C0-222F86CF1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87" name="Text Box 23">
            <a:extLst>
              <a:ext uri="{FF2B5EF4-FFF2-40B4-BE49-F238E27FC236}">
                <a16:creationId xmlns:a16="http://schemas.microsoft.com/office/drawing/2014/main" id="{34B6216B-D441-43A7-8536-3F9211B7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89" name="Text Box 23">
            <a:extLst>
              <a:ext uri="{FF2B5EF4-FFF2-40B4-BE49-F238E27FC236}">
                <a16:creationId xmlns:a16="http://schemas.microsoft.com/office/drawing/2014/main" id="{5FDD555E-282D-4578-9200-67F0CF7E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1" name="Text Box 23">
            <a:extLst>
              <a:ext uri="{FF2B5EF4-FFF2-40B4-BE49-F238E27FC236}">
                <a16:creationId xmlns:a16="http://schemas.microsoft.com/office/drawing/2014/main" id="{73EEE567-6DD8-4BD4-B2DB-3FCC8E4C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C9724948-4F83-4E1D-B9B8-90DDB6449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F8A996A7-72DE-45FE-86F1-A30BA53AE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97" name="AutoShape 11">
            <a:extLst>
              <a:ext uri="{FF2B5EF4-FFF2-40B4-BE49-F238E27FC236}">
                <a16:creationId xmlns:a16="http://schemas.microsoft.com/office/drawing/2014/main" id="{1D3C2447-786D-4CC4-BF0D-ED2C6F9339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AutoShape 11">
            <a:extLst>
              <a:ext uri="{FF2B5EF4-FFF2-40B4-BE49-F238E27FC236}">
                <a16:creationId xmlns:a16="http://schemas.microsoft.com/office/drawing/2014/main" id="{3F53CA7D-454B-4AEE-80FA-ED4EB1516095}"/>
              </a:ext>
            </a:extLst>
          </p:cNvPr>
          <p:cNvCxnSpPr>
            <a:cxnSpLocks noChangeShapeType="1"/>
            <a:endCxn id="187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Shape 127">
            <a:extLst>
              <a:ext uri="{FF2B5EF4-FFF2-40B4-BE49-F238E27FC236}">
                <a16:creationId xmlns:a16="http://schemas.microsoft.com/office/drawing/2014/main" id="{C4C36DA7-50FE-491D-AF97-0DA3E1E78884}"/>
              </a:ext>
            </a:extLst>
          </p:cNvPr>
          <p:cNvCxnSpPr>
            <a:cxnSpLocks noChangeShapeType="1"/>
            <a:stCxn id="206" idx="3"/>
            <a:endCxn id="24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Flowchart: Terminator 202">
            <a:extLst>
              <a:ext uri="{FF2B5EF4-FFF2-40B4-BE49-F238E27FC236}">
                <a16:creationId xmlns:a16="http://schemas.microsoft.com/office/drawing/2014/main" id="{DC4E40F1-2477-486B-852F-0A8827C0C6CB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4" name="AutoShape 11">
            <a:extLst>
              <a:ext uri="{FF2B5EF4-FFF2-40B4-BE49-F238E27FC236}">
                <a16:creationId xmlns:a16="http://schemas.microsoft.com/office/drawing/2014/main" id="{F2513639-65F9-46EA-B2F5-3D9A3BB480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AutoShape 11">
            <a:extLst>
              <a:ext uri="{FF2B5EF4-FFF2-40B4-BE49-F238E27FC236}">
                <a16:creationId xmlns:a16="http://schemas.microsoft.com/office/drawing/2014/main" id="{686DAD46-A78A-480E-B321-B2471BB3D3BC}"/>
              </a:ext>
            </a:extLst>
          </p:cNvPr>
          <p:cNvCxnSpPr>
            <a:cxnSpLocks noChangeShapeType="1"/>
            <a:stCxn id="203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Flowchart: Terminator 205">
            <a:extLst>
              <a:ext uri="{FF2B5EF4-FFF2-40B4-BE49-F238E27FC236}">
                <a16:creationId xmlns:a16="http://schemas.microsoft.com/office/drawing/2014/main" id="{52DB5E2E-7531-4153-8D3E-B908A58EB0A1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34B96522-FC9A-44EC-8C89-F57DC6D54674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hape 127">
            <a:extLst>
              <a:ext uri="{FF2B5EF4-FFF2-40B4-BE49-F238E27FC236}">
                <a16:creationId xmlns:a16="http://schemas.microsoft.com/office/drawing/2014/main" id="{21B80F2B-A3A5-432E-B2AE-2E4FD4D040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1">
            <a:extLst>
              <a:ext uri="{FF2B5EF4-FFF2-40B4-BE49-F238E27FC236}">
                <a16:creationId xmlns:a16="http://schemas.microsoft.com/office/drawing/2014/main" id="{2F262296-8B4C-4052-9300-AB0D9CC547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0" name="Group 104">
            <a:extLst>
              <a:ext uri="{FF2B5EF4-FFF2-40B4-BE49-F238E27FC236}">
                <a16:creationId xmlns:a16="http://schemas.microsoft.com/office/drawing/2014/main" id="{4B41A273-82E9-4650-82D5-518B7578F16C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11" name="Rectangle 7">
              <a:extLst>
                <a:ext uri="{FF2B5EF4-FFF2-40B4-BE49-F238E27FC236}">
                  <a16:creationId xmlns:a16="http://schemas.microsoft.com/office/drawing/2014/main" id="{BAF8726E-AEDE-4680-9F1B-DBA93CF59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3" name="Text Box 23">
              <a:extLst>
                <a:ext uri="{FF2B5EF4-FFF2-40B4-BE49-F238E27FC236}">
                  <a16:creationId xmlns:a16="http://schemas.microsoft.com/office/drawing/2014/main" id="{8FB87AA1-643B-4428-9E55-B6402E352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4" name="Text Box 23">
              <a:extLst>
                <a:ext uri="{FF2B5EF4-FFF2-40B4-BE49-F238E27FC236}">
                  <a16:creationId xmlns:a16="http://schemas.microsoft.com/office/drawing/2014/main" id="{32C4C19E-971D-407F-BF1F-603A2F6F0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5" name="Rectangle 7">
            <a:extLst>
              <a:ext uri="{FF2B5EF4-FFF2-40B4-BE49-F238E27FC236}">
                <a16:creationId xmlns:a16="http://schemas.microsoft.com/office/drawing/2014/main" id="{052063EC-12C5-41DE-8E59-D7840F7B8B6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6" name="Straight Connector 24">
            <a:extLst>
              <a:ext uri="{FF2B5EF4-FFF2-40B4-BE49-F238E27FC236}">
                <a16:creationId xmlns:a16="http://schemas.microsoft.com/office/drawing/2014/main" id="{15FA557F-FADF-43F9-A1D4-6D382874BD4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Straight Connector 27">
            <a:extLst>
              <a:ext uri="{FF2B5EF4-FFF2-40B4-BE49-F238E27FC236}">
                <a16:creationId xmlns:a16="http://schemas.microsoft.com/office/drawing/2014/main" id="{2DE03842-50FF-43B5-9D3B-07A98630075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8" name="Text Box 22">
            <a:extLst>
              <a:ext uri="{FF2B5EF4-FFF2-40B4-BE49-F238E27FC236}">
                <a16:creationId xmlns:a16="http://schemas.microsoft.com/office/drawing/2014/main" id="{5B6D464B-C127-41C5-A32F-1282B9934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19" name="Shape 31">
            <a:extLst>
              <a:ext uri="{FF2B5EF4-FFF2-40B4-BE49-F238E27FC236}">
                <a16:creationId xmlns:a16="http://schemas.microsoft.com/office/drawing/2014/main" id="{E7608C2E-0CAE-4344-A041-D868B8BE8C55}"/>
              </a:ext>
            </a:extLst>
          </p:cNvPr>
          <p:cNvCxnSpPr>
            <a:cxnSpLocks noChangeShapeType="1"/>
            <a:endCxn id="21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17F4F320-48A1-4598-AE10-6079B1D5F2C6}"/>
              </a:ext>
            </a:extLst>
          </p:cNvPr>
          <p:cNvCxnSpPr>
            <a:cxnSpLocks noChangeShapeType="1"/>
            <a:stCxn id="215" idx="2"/>
            <a:endCxn id="21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hape 127">
            <a:extLst>
              <a:ext uri="{FF2B5EF4-FFF2-40B4-BE49-F238E27FC236}">
                <a16:creationId xmlns:a16="http://schemas.microsoft.com/office/drawing/2014/main" id="{5AB008AC-63FF-4DD3-A407-9BA140C6B248}"/>
              </a:ext>
            </a:extLst>
          </p:cNvPr>
          <p:cNvCxnSpPr>
            <a:cxnSpLocks noChangeShapeType="1"/>
            <a:endCxn id="25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" name="Trapezoid 221">
            <a:extLst>
              <a:ext uri="{FF2B5EF4-FFF2-40B4-BE49-F238E27FC236}">
                <a16:creationId xmlns:a16="http://schemas.microsoft.com/office/drawing/2014/main" id="{46E0682A-B79C-459C-9A3D-8F69D98517DC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3" name="Text Box 23">
            <a:extLst>
              <a:ext uri="{FF2B5EF4-FFF2-40B4-BE49-F238E27FC236}">
                <a16:creationId xmlns:a16="http://schemas.microsoft.com/office/drawing/2014/main" id="{0C67A935-6169-4031-BF13-83E6DAB03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4" name="Text Box 23">
            <a:extLst>
              <a:ext uri="{FF2B5EF4-FFF2-40B4-BE49-F238E27FC236}">
                <a16:creationId xmlns:a16="http://schemas.microsoft.com/office/drawing/2014/main" id="{39C90E33-E410-40A5-87CA-7609DAFCF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5" name="AutoShape 11">
            <a:extLst>
              <a:ext uri="{FF2B5EF4-FFF2-40B4-BE49-F238E27FC236}">
                <a16:creationId xmlns:a16="http://schemas.microsoft.com/office/drawing/2014/main" id="{DDB71C27-B3F5-4842-ADCA-6E0F4FA579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6" name="Text Box 23">
            <a:extLst>
              <a:ext uri="{FF2B5EF4-FFF2-40B4-BE49-F238E27FC236}">
                <a16:creationId xmlns:a16="http://schemas.microsoft.com/office/drawing/2014/main" id="{11008BD7-8F5E-4CB8-8C37-A2710C98E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27" name="Rounded Rectangle 49">
            <a:extLst>
              <a:ext uri="{FF2B5EF4-FFF2-40B4-BE49-F238E27FC236}">
                <a16:creationId xmlns:a16="http://schemas.microsoft.com/office/drawing/2014/main" id="{4DBBC53F-6F94-4247-93CE-FDD3083BF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28" name="AutoShape 11">
            <a:extLst>
              <a:ext uri="{FF2B5EF4-FFF2-40B4-BE49-F238E27FC236}">
                <a16:creationId xmlns:a16="http://schemas.microsoft.com/office/drawing/2014/main" id="{2FB307B9-B8F5-400D-BC88-E1507C2024A9}"/>
              </a:ext>
            </a:extLst>
          </p:cNvPr>
          <p:cNvCxnSpPr>
            <a:cxnSpLocks noChangeShapeType="1"/>
            <a:stCxn id="227" idx="3"/>
            <a:endCxn id="226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Elbow Connector 164">
            <a:extLst>
              <a:ext uri="{FF2B5EF4-FFF2-40B4-BE49-F238E27FC236}">
                <a16:creationId xmlns:a16="http://schemas.microsoft.com/office/drawing/2014/main" id="{7CA7B361-D0BB-42E1-A837-E27B5649F3DD}"/>
              </a:ext>
            </a:extLst>
          </p:cNvPr>
          <p:cNvCxnSpPr>
            <a:stCxn id="240" idx="3"/>
            <a:endCxn id="21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Elbow Connector 165">
            <a:extLst>
              <a:ext uri="{FF2B5EF4-FFF2-40B4-BE49-F238E27FC236}">
                <a16:creationId xmlns:a16="http://schemas.microsoft.com/office/drawing/2014/main" id="{15F37815-6E7C-4398-83BC-15D1D64C9B07}"/>
              </a:ext>
            </a:extLst>
          </p:cNvPr>
          <p:cNvCxnSpPr>
            <a:cxnSpLocks/>
            <a:endCxn id="227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Trapezoid 231">
            <a:extLst>
              <a:ext uri="{FF2B5EF4-FFF2-40B4-BE49-F238E27FC236}">
                <a16:creationId xmlns:a16="http://schemas.microsoft.com/office/drawing/2014/main" id="{57BA8E39-ACAE-4125-B733-39E47CA309A4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3" name="Text Box 23">
            <a:extLst>
              <a:ext uri="{FF2B5EF4-FFF2-40B4-BE49-F238E27FC236}">
                <a16:creationId xmlns:a16="http://schemas.microsoft.com/office/drawing/2014/main" id="{40DAE5CC-3231-4BC1-AE36-66CD53C9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4" name="Text Box 23">
            <a:extLst>
              <a:ext uri="{FF2B5EF4-FFF2-40B4-BE49-F238E27FC236}">
                <a16:creationId xmlns:a16="http://schemas.microsoft.com/office/drawing/2014/main" id="{A25C28F1-13E9-459E-BEEA-C4218B29B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974EC6DB-F689-49D6-97FC-3A30DDCE2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88A703B9-5BEA-46FF-9940-40568A947F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hape 41">
            <a:extLst>
              <a:ext uri="{FF2B5EF4-FFF2-40B4-BE49-F238E27FC236}">
                <a16:creationId xmlns:a16="http://schemas.microsoft.com/office/drawing/2014/main" id="{76E416A9-4803-497B-B665-26C3E1C35BA6}"/>
              </a:ext>
            </a:extLst>
          </p:cNvPr>
          <p:cNvCxnSpPr>
            <a:cxnSpLocks noChangeShapeType="1"/>
            <a:endCxn id="234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8" name="Text Box 23">
            <a:extLst>
              <a:ext uri="{FF2B5EF4-FFF2-40B4-BE49-F238E27FC236}">
                <a16:creationId xmlns:a16="http://schemas.microsoft.com/office/drawing/2014/main" id="{1338038C-5649-43F7-97F6-D423051D2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0" name="Flowchart: Terminator 239">
            <a:extLst>
              <a:ext uri="{FF2B5EF4-FFF2-40B4-BE49-F238E27FC236}">
                <a16:creationId xmlns:a16="http://schemas.microsoft.com/office/drawing/2014/main" id="{B52932B0-2E65-439D-9899-17847D79EA3E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2" name="Elbow Connector 177">
            <a:extLst>
              <a:ext uri="{FF2B5EF4-FFF2-40B4-BE49-F238E27FC236}">
                <a16:creationId xmlns:a16="http://schemas.microsoft.com/office/drawing/2014/main" id="{B12EFEDA-8744-48A3-81A4-227CE9D25061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CF40A0A-3C09-4974-951B-A3943684F234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244" name="Rectangle 7">
              <a:extLst>
                <a:ext uri="{FF2B5EF4-FFF2-40B4-BE49-F238E27FC236}">
                  <a16:creationId xmlns:a16="http://schemas.microsoft.com/office/drawing/2014/main" id="{D1BBF84E-14F6-4617-83E3-A8E667F1E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5" name="Text Box 23">
              <a:extLst>
                <a:ext uri="{FF2B5EF4-FFF2-40B4-BE49-F238E27FC236}">
                  <a16:creationId xmlns:a16="http://schemas.microsoft.com/office/drawing/2014/main" id="{387A9CB8-F57C-44B6-98F0-BC8C78BE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6" name="Text Box 23">
              <a:extLst>
                <a:ext uri="{FF2B5EF4-FFF2-40B4-BE49-F238E27FC236}">
                  <a16:creationId xmlns:a16="http://schemas.microsoft.com/office/drawing/2014/main" id="{1C690054-87D9-46BB-9464-595ECB735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47" name="Text Box 23">
              <a:extLst>
                <a:ext uri="{FF2B5EF4-FFF2-40B4-BE49-F238E27FC236}">
                  <a16:creationId xmlns:a16="http://schemas.microsoft.com/office/drawing/2014/main" id="{714F7C57-F55E-4548-8124-0BCA990A6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806ABF05-9F8C-4CD7-AB50-C9FA51540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B9C74EFD-FF1B-4446-82D5-226B9FFB44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A1CB649B-0ADF-4CD7-AF0D-566B669AB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1" name="Rounded Rectangle 49">
              <a:extLst>
                <a:ext uri="{FF2B5EF4-FFF2-40B4-BE49-F238E27FC236}">
                  <a16:creationId xmlns:a16="http://schemas.microsoft.com/office/drawing/2014/main" id="{4306330A-0A05-46D9-AE51-CFC3ABDA4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2" name="Straight Connector 253">
              <a:extLst>
                <a:ext uri="{FF2B5EF4-FFF2-40B4-BE49-F238E27FC236}">
                  <a16:creationId xmlns:a16="http://schemas.microsoft.com/office/drawing/2014/main" id="{4F50CD31-172B-4772-8431-AB722942FC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8E0DE4FC-9DEC-4CED-B95A-14252AEE8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4" name="Text Box 23">
              <a:extLst>
                <a:ext uri="{FF2B5EF4-FFF2-40B4-BE49-F238E27FC236}">
                  <a16:creationId xmlns:a16="http://schemas.microsoft.com/office/drawing/2014/main" id="{901EFD05-63A6-4B2E-9DCC-55122CF00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E1195B81-219F-4D3F-9FDD-1F26BD4B3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6" name="Straight Connector 253">
              <a:extLst>
                <a:ext uri="{FF2B5EF4-FFF2-40B4-BE49-F238E27FC236}">
                  <a16:creationId xmlns:a16="http://schemas.microsoft.com/office/drawing/2014/main" id="{5D477C44-26D9-4944-A4D4-E2B39B0288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7" name="AutoShape 11">
            <a:extLst>
              <a:ext uri="{FF2B5EF4-FFF2-40B4-BE49-F238E27FC236}">
                <a16:creationId xmlns:a16="http://schemas.microsoft.com/office/drawing/2014/main" id="{FCD93D62-04EA-4706-AD68-A1B74423F2F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Elbow Connector 228">
            <a:extLst>
              <a:ext uri="{FF2B5EF4-FFF2-40B4-BE49-F238E27FC236}">
                <a16:creationId xmlns:a16="http://schemas.microsoft.com/office/drawing/2014/main" id="{F2EF542B-8D98-457D-96A2-01EDA7A4CA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811F5E9-BD43-438C-8275-27F37ACCE27D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0B1DF29B-619B-4545-AC44-E6F2D2694033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1" name="AutoShape 11">
            <a:extLst>
              <a:ext uri="{FF2B5EF4-FFF2-40B4-BE49-F238E27FC236}">
                <a16:creationId xmlns:a16="http://schemas.microsoft.com/office/drawing/2014/main" id="{9F2BCF65-A64C-4567-A736-4BD2B41DE5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2" name="AutoShape 11">
            <a:extLst>
              <a:ext uri="{FF2B5EF4-FFF2-40B4-BE49-F238E27FC236}">
                <a16:creationId xmlns:a16="http://schemas.microsoft.com/office/drawing/2014/main" id="{13078C57-9E20-41E1-9C5D-B13BA7F201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E500E5C9-80DE-4D70-B768-C9EF0097F5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F3C47FA5-DC11-42E6-B9AD-D139B7B21B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D3D8CE7B-EC57-4AAF-9C94-A6DDE5AA72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F8F8CB77-F69F-49E3-B092-DA58CFA079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AEFD808-DD06-4339-8A4A-A46B84F9B98F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25CEA656-5A52-4EBF-9EB3-813644D8AF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9DE35D98-9374-415D-924B-7EA205A5AA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9A4E3804-B9D2-4C08-AD60-0F35E789E8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9745403F-B156-424D-AD5B-BB0D005F7F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Shape 127">
            <a:extLst>
              <a:ext uri="{FF2B5EF4-FFF2-40B4-BE49-F238E27FC236}">
                <a16:creationId xmlns:a16="http://schemas.microsoft.com/office/drawing/2014/main" id="{6B1983ED-D3F4-439C-8EEB-F3A05B413B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E6329775-35DB-46AC-8934-5E8B435B010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4D02B2C-FAEC-4E97-B8C0-AD947D854DF6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8F9E886-B03C-4675-AD3F-760FFE2EE58B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76" name="AutoShape 11">
              <a:extLst>
                <a:ext uri="{FF2B5EF4-FFF2-40B4-BE49-F238E27FC236}">
                  <a16:creationId xmlns:a16="http://schemas.microsoft.com/office/drawing/2014/main" id="{A5BC400C-B5F9-4C55-A3B8-171B20DBC7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" name="AutoShape 11">
              <a:extLst>
                <a:ext uri="{FF2B5EF4-FFF2-40B4-BE49-F238E27FC236}">
                  <a16:creationId xmlns:a16="http://schemas.microsoft.com/office/drawing/2014/main" id="{F22F5570-2B5D-44C8-A79D-8ADF2FBE46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8" name="Elbow Connector 92">
            <a:extLst>
              <a:ext uri="{FF2B5EF4-FFF2-40B4-BE49-F238E27FC236}">
                <a16:creationId xmlns:a16="http://schemas.microsoft.com/office/drawing/2014/main" id="{C068B753-85A4-4C8A-9CB9-7F0C1D741FF9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4EED928B-F02F-4DF1-ABF8-76B722E9D4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AutoShape 11">
            <a:extLst>
              <a:ext uri="{FF2B5EF4-FFF2-40B4-BE49-F238E27FC236}">
                <a16:creationId xmlns:a16="http://schemas.microsoft.com/office/drawing/2014/main" id="{C1D93C82-BA67-4F1C-AE0C-6D578C37F3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89BA3277-074E-4592-9DF3-4B9950D784BC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B4AAAD9-6489-4FCC-800F-ABB36B354A09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3CF1A7C-2731-4883-923D-14D7E8EAB715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6B621E3-3FE2-4739-8997-C55FA0801C7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87" name="Flowchart: Terminator 286">
            <a:extLst>
              <a:ext uri="{FF2B5EF4-FFF2-40B4-BE49-F238E27FC236}">
                <a16:creationId xmlns:a16="http://schemas.microsoft.com/office/drawing/2014/main" id="{C171F500-3828-42E5-A4E4-5559931FB8A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F5A25E54-E0CA-4C25-A8CB-6A0EBDDFED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Slide Number Placeholder 1">
            <a:extLst>
              <a:ext uri="{FF2B5EF4-FFF2-40B4-BE49-F238E27FC236}">
                <a16:creationId xmlns:a16="http://schemas.microsoft.com/office/drawing/2014/main" id="{EC8378BD-C839-405F-9264-EC1ADFED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291" name="Shape 127">
            <a:extLst>
              <a:ext uri="{FF2B5EF4-FFF2-40B4-BE49-F238E27FC236}">
                <a16:creationId xmlns:a16="http://schemas.microsoft.com/office/drawing/2014/main" id="{52B7B255-8665-40EA-BFC1-D14FB2F785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127">
            <a:extLst>
              <a:ext uri="{FF2B5EF4-FFF2-40B4-BE49-F238E27FC236}">
                <a16:creationId xmlns:a16="http://schemas.microsoft.com/office/drawing/2014/main" id="{1783D1E4-FBB3-4EC7-ABDD-2971E3D446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rgbClr val="FF000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B6FF16C2-E7A5-48B9-B4F8-7FCE6C5E8F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AutoShape 11">
            <a:extLst>
              <a:ext uri="{FF2B5EF4-FFF2-40B4-BE49-F238E27FC236}">
                <a16:creationId xmlns:a16="http://schemas.microsoft.com/office/drawing/2014/main" id="{7C3681EC-947F-4C10-8506-5A68EB9983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AutoShape 11">
            <a:extLst>
              <a:ext uri="{FF2B5EF4-FFF2-40B4-BE49-F238E27FC236}">
                <a16:creationId xmlns:a16="http://schemas.microsoft.com/office/drawing/2014/main" id="{77372B7C-6D69-41B6-805E-2D03D53258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Shape 127">
            <a:extLst>
              <a:ext uri="{FF2B5EF4-FFF2-40B4-BE49-F238E27FC236}">
                <a16:creationId xmlns:a16="http://schemas.microsoft.com/office/drawing/2014/main" id="{81E96956-94D0-4548-9713-B2B22B5BEE1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Elbow Connector 176">
            <a:extLst>
              <a:ext uri="{FF2B5EF4-FFF2-40B4-BE49-F238E27FC236}">
                <a16:creationId xmlns:a16="http://schemas.microsoft.com/office/drawing/2014/main" id="{A5C24EC8-42E1-444E-AC22-84648168E1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2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Fetch Data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sz="2400" dirty="0"/>
          </a:p>
        </p:txBody>
      </p:sp>
      <p:grpSp>
        <p:nvGrpSpPr>
          <p:cNvPr id="13316" name="Group 104"/>
          <p:cNvGrpSpPr>
            <a:grpSpLocks/>
          </p:cNvGrpSpPr>
          <p:nvPr/>
        </p:nvGrpSpPr>
        <p:grpSpPr bwMode="auto">
          <a:xfrm>
            <a:off x="6705600" y="4667166"/>
            <a:ext cx="1295400" cy="1371600"/>
            <a:chOff x="1447800" y="4191000"/>
            <a:chExt cx="685800" cy="990600"/>
          </a:xfrm>
        </p:grpSpPr>
        <p:sp>
          <p:nvSpPr>
            <p:cNvPr id="13338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cxnSp>
        <p:nvCxnSpPr>
          <p:cNvPr id="13317" name="Straight Arrow Connector 12"/>
          <p:cNvCxnSpPr>
            <a:cxnSpLocks noChangeShapeType="1"/>
          </p:cNvCxnSpPr>
          <p:nvPr/>
        </p:nvCxnSpPr>
        <p:spPr bwMode="auto">
          <a:xfrm>
            <a:off x="8001000" y="5276766"/>
            <a:ext cx="4572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8" name="Text Box 22"/>
          <p:cNvSpPr txBox="1">
            <a:spLocks noChangeArrowheads="1"/>
          </p:cNvSpPr>
          <p:nvPr/>
        </p:nvSpPr>
        <p:spPr bwMode="auto">
          <a:xfrm>
            <a:off x="8077200" y="5319630"/>
            <a:ext cx="1447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Instruction Word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 rot="16200000">
            <a:off x="4373563" y="517040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sp>
        <p:nvSpPr>
          <p:cNvPr id="18" name="Trapezoid 17"/>
          <p:cNvSpPr/>
          <p:nvPr/>
        </p:nvSpPr>
        <p:spPr bwMode="auto">
          <a:xfrm rot="5400000">
            <a:off x="5524500" y="3867066"/>
            <a:ext cx="1295400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5867400" y="3600367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867400" y="433696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cxnSp>
        <p:nvCxnSpPr>
          <p:cNvPr id="13323" name="Straight Connector 24"/>
          <p:cNvCxnSpPr>
            <a:cxnSpLocks noChangeShapeType="1"/>
          </p:cNvCxnSpPr>
          <p:nvPr/>
        </p:nvCxnSpPr>
        <p:spPr bwMode="auto">
          <a:xfrm rot="16200000" flipH="1">
            <a:off x="4762500" y="4857666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Straight Connector 27"/>
          <p:cNvCxnSpPr>
            <a:cxnSpLocks noChangeShapeType="1"/>
          </p:cNvCxnSpPr>
          <p:nvPr/>
        </p:nvCxnSpPr>
        <p:spPr bwMode="auto">
          <a:xfrm rot="5400000">
            <a:off x="4838700" y="4857666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5" name="Text Box 22"/>
          <p:cNvSpPr txBox="1">
            <a:spLocks noChangeArrowheads="1"/>
          </p:cNvSpPr>
          <p:nvPr/>
        </p:nvSpPr>
        <p:spPr bwMode="auto">
          <a:xfrm>
            <a:off x="3886200" y="4514767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3326" name="Shape 31"/>
          <p:cNvCxnSpPr>
            <a:cxnSpLocks noChangeShapeType="1"/>
            <a:stCxn id="13325" idx="3"/>
            <a:endCxn id="17" idx="3"/>
          </p:cNvCxnSpPr>
          <p:nvPr/>
        </p:nvCxnSpPr>
        <p:spPr bwMode="auto">
          <a:xfrm>
            <a:off x="4419600" y="4645572"/>
            <a:ext cx="449264" cy="173994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9" name="AutoShape 11"/>
          <p:cNvCxnSpPr>
            <a:cxnSpLocks noChangeShapeType="1"/>
          </p:cNvCxnSpPr>
          <p:nvPr/>
        </p:nvCxnSpPr>
        <p:spPr bwMode="auto">
          <a:xfrm>
            <a:off x="5029200" y="5276766"/>
            <a:ext cx="16764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324600" y="4057567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3331" name="AutoShape 11"/>
          <p:cNvCxnSpPr>
            <a:cxnSpLocks noChangeShapeType="1"/>
          </p:cNvCxnSpPr>
          <p:nvPr/>
        </p:nvCxnSpPr>
        <p:spPr bwMode="auto">
          <a:xfrm>
            <a:off x="5562600" y="3752766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Shape 41"/>
          <p:cNvCxnSpPr>
            <a:cxnSpLocks noChangeShapeType="1"/>
            <a:endCxn id="21" idx="1"/>
          </p:cNvCxnSpPr>
          <p:nvPr/>
        </p:nvCxnSpPr>
        <p:spPr bwMode="auto">
          <a:xfrm rot="5400000" flipH="1" flipV="1">
            <a:off x="5270478" y="4679848"/>
            <a:ext cx="812845" cy="380999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5334000" y="3600366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cxnSp>
        <p:nvCxnSpPr>
          <p:cNvPr id="13334" name="Shape 44"/>
          <p:cNvCxnSpPr>
            <a:cxnSpLocks noChangeShapeType="1"/>
            <a:stCxn id="27" idx="3"/>
            <a:endCxn id="17" idx="0"/>
          </p:cNvCxnSpPr>
          <p:nvPr/>
        </p:nvCxnSpPr>
        <p:spPr bwMode="auto">
          <a:xfrm flipH="1">
            <a:off x="4724401" y="4184525"/>
            <a:ext cx="1752599" cy="1130341"/>
          </a:xfrm>
          <a:prstGeom prst="bentConnector5">
            <a:avLst>
              <a:gd name="adj1" fmla="val -15812"/>
              <a:gd name="adj2" fmla="val -76006"/>
              <a:gd name="adj3" fmla="val 14893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5" name="Text Box 22"/>
          <p:cNvSpPr txBox="1">
            <a:spLocks noChangeArrowheads="1"/>
          </p:cNvSpPr>
          <p:nvPr/>
        </p:nvSpPr>
        <p:spPr bwMode="auto">
          <a:xfrm>
            <a:off x="5257800" y="5352966"/>
            <a:ext cx="1219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Current PC / Read Address</a:t>
            </a:r>
          </a:p>
        </p:txBody>
      </p:sp>
      <p:sp>
        <p:nvSpPr>
          <p:cNvPr id="13336" name="Text Box 22"/>
          <p:cNvSpPr txBox="1">
            <a:spLocks noChangeArrowheads="1"/>
          </p:cNvSpPr>
          <p:nvPr/>
        </p:nvSpPr>
        <p:spPr bwMode="auto">
          <a:xfrm>
            <a:off x="6705600" y="3752767"/>
            <a:ext cx="152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“Next” PC = PC + 4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6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7" grpId="0" animBg="1"/>
      <p:bldP spid="18" grpId="0" animBg="1"/>
      <p:bldP spid="20" grpId="0"/>
      <p:bldP spid="21" grpId="0"/>
      <p:bldP spid="13325" grpId="0"/>
      <p:bldP spid="27" grpId="0"/>
      <p:bldP spid="44" grpId="0"/>
      <p:bldP spid="13335" grpId="0"/>
      <p:bldP spid="133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Example: ADD $t4,$t5,$t6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DCF7292D-04F6-4DB7-8A57-29B3E3DF5276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5CD8C4DC-F1BE-4B91-B80C-6A6644C68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9" name="Text Box 23">
            <a:extLst>
              <a:ext uri="{FF2B5EF4-FFF2-40B4-BE49-F238E27FC236}">
                <a16:creationId xmlns:a16="http://schemas.microsoft.com/office/drawing/2014/main" id="{91AEFDE0-ABC0-4FE5-8065-944B1C84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91" name="Rectangle 7">
            <a:extLst>
              <a:ext uri="{FF2B5EF4-FFF2-40B4-BE49-F238E27FC236}">
                <a16:creationId xmlns:a16="http://schemas.microsoft.com/office/drawing/2014/main" id="{0A5B46BD-5AF4-4958-AA2E-7B3D517F2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5" name="Text Box 23">
            <a:extLst>
              <a:ext uri="{FF2B5EF4-FFF2-40B4-BE49-F238E27FC236}">
                <a16:creationId xmlns:a16="http://schemas.microsoft.com/office/drawing/2014/main" id="{759BC901-D8F2-47D8-86E4-CFCD48B3D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1DFA08BE-F10A-4690-A467-EF9D94ADD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ECE8B0FD-37ED-41EB-B84A-1EBBA644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0D21B27B-1ABE-4233-B7E6-B6EB64D5D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0C8D10EA-3E54-4725-AC0F-CC7230929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3" name="AutoShape 11">
            <a:extLst>
              <a:ext uri="{FF2B5EF4-FFF2-40B4-BE49-F238E27FC236}">
                <a16:creationId xmlns:a16="http://schemas.microsoft.com/office/drawing/2014/main" id="{0A7DD5DF-A80A-441F-ADAB-F39137F90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" name="AutoShape 11">
            <a:extLst>
              <a:ext uri="{FF2B5EF4-FFF2-40B4-BE49-F238E27FC236}">
                <a16:creationId xmlns:a16="http://schemas.microsoft.com/office/drawing/2014/main" id="{B9F6F3D9-2CD8-400E-ADC7-1D3B3085594A}"/>
              </a:ext>
            </a:extLst>
          </p:cNvPr>
          <p:cNvCxnSpPr>
            <a:cxnSpLocks noChangeShapeType="1"/>
            <a:endCxn id="195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Shape 127">
            <a:extLst>
              <a:ext uri="{FF2B5EF4-FFF2-40B4-BE49-F238E27FC236}">
                <a16:creationId xmlns:a16="http://schemas.microsoft.com/office/drawing/2014/main" id="{C626D968-CDB2-4551-B7F6-92F9D625B521}"/>
              </a:ext>
            </a:extLst>
          </p:cNvPr>
          <p:cNvCxnSpPr>
            <a:cxnSpLocks noChangeShapeType="1"/>
            <a:stCxn id="209" idx="3"/>
            <a:endCxn id="251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Flowchart: Terminator 205">
            <a:extLst>
              <a:ext uri="{FF2B5EF4-FFF2-40B4-BE49-F238E27FC236}">
                <a16:creationId xmlns:a16="http://schemas.microsoft.com/office/drawing/2014/main" id="{9F8F26A4-7651-4927-A320-834A2BCB9670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B85F849E-2310-4632-9843-2AFE6CE677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F7ADCFE9-4B94-41CA-8ACB-6E09C91EC4AC}"/>
              </a:ext>
            </a:extLst>
          </p:cNvPr>
          <p:cNvCxnSpPr>
            <a:cxnSpLocks noChangeShapeType="1"/>
            <a:stCxn id="2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Flowchart: Terminator 208">
            <a:extLst>
              <a:ext uri="{FF2B5EF4-FFF2-40B4-BE49-F238E27FC236}">
                <a16:creationId xmlns:a16="http://schemas.microsoft.com/office/drawing/2014/main" id="{FD6CD86A-8EF7-4140-89F9-01A09A777310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51984FDC-9768-483B-A36E-2DDC148DA1D1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hape 127">
            <a:extLst>
              <a:ext uri="{FF2B5EF4-FFF2-40B4-BE49-F238E27FC236}">
                <a16:creationId xmlns:a16="http://schemas.microsoft.com/office/drawing/2014/main" id="{51401D55-7E8D-42CD-A2BB-C3E43C46CFE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AutoShape 11">
            <a:extLst>
              <a:ext uri="{FF2B5EF4-FFF2-40B4-BE49-F238E27FC236}">
                <a16:creationId xmlns:a16="http://schemas.microsoft.com/office/drawing/2014/main" id="{CF71D6E3-B8FC-4112-82C2-66537BEBA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4" name="Group 104">
            <a:extLst>
              <a:ext uri="{FF2B5EF4-FFF2-40B4-BE49-F238E27FC236}">
                <a16:creationId xmlns:a16="http://schemas.microsoft.com/office/drawing/2014/main" id="{A7177699-1AAD-485F-AB87-5D5673A7D9E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15" name="Rectangle 7">
              <a:extLst>
                <a:ext uri="{FF2B5EF4-FFF2-40B4-BE49-F238E27FC236}">
                  <a16:creationId xmlns:a16="http://schemas.microsoft.com/office/drawing/2014/main" id="{95B0BB6E-32E8-4207-9D73-8B6956D36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6" name="Text Box 23">
              <a:extLst>
                <a:ext uri="{FF2B5EF4-FFF2-40B4-BE49-F238E27FC236}">
                  <a16:creationId xmlns:a16="http://schemas.microsoft.com/office/drawing/2014/main" id="{23C42DE6-D6A1-4BE3-BA85-8F677E37A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7" name="Text Box 23">
              <a:extLst>
                <a:ext uri="{FF2B5EF4-FFF2-40B4-BE49-F238E27FC236}">
                  <a16:creationId xmlns:a16="http://schemas.microsoft.com/office/drawing/2014/main" id="{93F1E924-01A7-473E-B239-C71C0C5E1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8" name="Rectangle 7">
            <a:extLst>
              <a:ext uri="{FF2B5EF4-FFF2-40B4-BE49-F238E27FC236}">
                <a16:creationId xmlns:a16="http://schemas.microsoft.com/office/drawing/2014/main" id="{08F85AD0-9226-44D8-AAA0-4791C89F63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19" name="Straight Connector 24">
            <a:extLst>
              <a:ext uri="{FF2B5EF4-FFF2-40B4-BE49-F238E27FC236}">
                <a16:creationId xmlns:a16="http://schemas.microsoft.com/office/drawing/2014/main" id="{10646326-5318-4FDE-8822-3EEF79AE0A6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Straight Connector 27">
            <a:extLst>
              <a:ext uri="{FF2B5EF4-FFF2-40B4-BE49-F238E27FC236}">
                <a16:creationId xmlns:a16="http://schemas.microsoft.com/office/drawing/2014/main" id="{C9968585-1B76-42EC-B778-2BC23D5E25B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1" name="Text Box 22">
            <a:extLst>
              <a:ext uri="{FF2B5EF4-FFF2-40B4-BE49-F238E27FC236}">
                <a16:creationId xmlns:a16="http://schemas.microsoft.com/office/drawing/2014/main" id="{B2541819-1DC6-4F59-BBCE-CB4CFA2D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2" name="Shape 31">
            <a:extLst>
              <a:ext uri="{FF2B5EF4-FFF2-40B4-BE49-F238E27FC236}">
                <a16:creationId xmlns:a16="http://schemas.microsoft.com/office/drawing/2014/main" id="{F80A495B-A269-444A-8F10-C92DB95D547D}"/>
              </a:ext>
            </a:extLst>
          </p:cNvPr>
          <p:cNvCxnSpPr>
            <a:cxnSpLocks noChangeShapeType="1"/>
            <a:endCxn id="218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AutoShape 11">
            <a:extLst>
              <a:ext uri="{FF2B5EF4-FFF2-40B4-BE49-F238E27FC236}">
                <a16:creationId xmlns:a16="http://schemas.microsoft.com/office/drawing/2014/main" id="{C0B8AD1F-AD41-4163-800C-C86CEF6B4EC7}"/>
              </a:ext>
            </a:extLst>
          </p:cNvPr>
          <p:cNvCxnSpPr>
            <a:cxnSpLocks noChangeShapeType="1"/>
            <a:stCxn id="218" idx="2"/>
            <a:endCxn id="217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hape 127">
            <a:extLst>
              <a:ext uri="{FF2B5EF4-FFF2-40B4-BE49-F238E27FC236}">
                <a16:creationId xmlns:a16="http://schemas.microsoft.com/office/drawing/2014/main" id="{51530104-7D77-440D-AB93-21C2D5DAF60B}"/>
              </a:ext>
            </a:extLst>
          </p:cNvPr>
          <p:cNvCxnSpPr>
            <a:cxnSpLocks noChangeShapeType="1"/>
            <a:endCxn id="254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" name="Trapezoid 224">
            <a:extLst>
              <a:ext uri="{FF2B5EF4-FFF2-40B4-BE49-F238E27FC236}">
                <a16:creationId xmlns:a16="http://schemas.microsoft.com/office/drawing/2014/main" id="{8829374F-10E3-4BA7-9A00-F861AA581D96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6" name="Text Box 23">
            <a:extLst>
              <a:ext uri="{FF2B5EF4-FFF2-40B4-BE49-F238E27FC236}">
                <a16:creationId xmlns:a16="http://schemas.microsoft.com/office/drawing/2014/main" id="{BFEE0BBE-36DC-4F40-9CAB-CB2440AB8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7" name="Text Box 23">
            <a:extLst>
              <a:ext uri="{FF2B5EF4-FFF2-40B4-BE49-F238E27FC236}">
                <a16:creationId xmlns:a16="http://schemas.microsoft.com/office/drawing/2014/main" id="{8BEB4D71-9E82-485C-B576-C5418F5B3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28" name="AutoShape 11">
            <a:extLst>
              <a:ext uri="{FF2B5EF4-FFF2-40B4-BE49-F238E27FC236}">
                <a16:creationId xmlns:a16="http://schemas.microsoft.com/office/drawing/2014/main" id="{65B20413-B732-49DC-9DCA-29099394F8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0" name="Text Box 23">
            <a:extLst>
              <a:ext uri="{FF2B5EF4-FFF2-40B4-BE49-F238E27FC236}">
                <a16:creationId xmlns:a16="http://schemas.microsoft.com/office/drawing/2014/main" id="{622A731F-94D2-49CE-AE3C-13FFA5698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1" name="Rounded Rectangle 49">
            <a:extLst>
              <a:ext uri="{FF2B5EF4-FFF2-40B4-BE49-F238E27FC236}">
                <a16:creationId xmlns:a16="http://schemas.microsoft.com/office/drawing/2014/main" id="{26B1062C-103A-49D6-9898-C815F17A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2" name="AutoShape 11">
            <a:extLst>
              <a:ext uri="{FF2B5EF4-FFF2-40B4-BE49-F238E27FC236}">
                <a16:creationId xmlns:a16="http://schemas.microsoft.com/office/drawing/2014/main" id="{35B84857-CE31-4472-9286-E796CABA2658}"/>
              </a:ext>
            </a:extLst>
          </p:cNvPr>
          <p:cNvCxnSpPr>
            <a:cxnSpLocks noChangeShapeType="1"/>
            <a:stCxn id="231" idx="3"/>
            <a:endCxn id="230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Elbow Connector 164">
            <a:extLst>
              <a:ext uri="{FF2B5EF4-FFF2-40B4-BE49-F238E27FC236}">
                <a16:creationId xmlns:a16="http://schemas.microsoft.com/office/drawing/2014/main" id="{B0EBB3F1-486A-4889-8BF3-911B73585EE6}"/>
              </a:ext>
            </a:extLst>
          </p:cNvPr>
          <p:cNvCxnSpPr>
            <a:stCxn id="243" idx="3"/>
            <a:endCxn id="218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Elbow Connector 165">
            <a:extLst>
              <a:ext uri="{FF2B5EF4-FFF2-40B4-BE49-F238E27FC236}">
                <a16:creationId xmlns:a16="http://schemas.microsoft.com/office/drawing/2014/main" id="{29A4981E-82EA-448D-9C81-5313F024B446}"/>
              </a:ext>
            </a:extLst>
          </p:cNvPr>
          <p:cNvCxnSpPr>
            <a:cxnSpLocks/>
            <a:endCxn id="231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Trapezoid 234">
            <a:extLst>
              <a:ext uri="{FF2B5EF4-FFF2-40B4-BE49-F238E27FC236}">
                <a16:creationId xmlns:a16="http://schemas.microsoft.com/office/drawing/2014/main" id="{4AB8D9BC-ECEE-4CF1-BF92-F3B0D44EF9DF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6" name="Text Box 23">
            <a:extLst>
              <a:ext uri="{FF2B5EF4-FFF2-40B4-BE49-F238E27FC236}">
                <a16:creationId xmlns:a16="http://schemas.microsoft.com/office/drawing/2014/main" id="{FDE872AF-F7B8-4553-A71E-18F05CB01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84AB2327-AFD9-460F-927E-DDFDD6E57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38" name="Text Box 23">
            <a:extLst>
              <a:ext uri="{FF2B5EF4-FFF2-40B4-BE49-F238E27FC236}">
                <a16:creationId xmlns:a16="http://schemas.microsoft.com/office/drawing/2014/main" id="{CA159112-8CA2-48D6-8AC3-C0AEAC2B7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2C0F4A60-1EC4-445C-8B05-385695B40C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Shape 41">
            <a:extLst>
              <a:ext uri="{FF2B5EF4-FFF2-40B4-BE49-F238E27FC236}">
                <a16:creationId xmlns:a16="http://schemas.microsoft.com/office/drawing/2014/main" id="{C1FE9A7F-BFA2-4C52-BF51-5FB7A0156C14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2" name="Text Box 23">
            <a:extLst>
              <a:ext uri="{FF2B5EF4-FFF2-40B4-BE49-F238E27FC236}">
                <a16:creationId xmlns:a16="http://schemas.microsoft.com/office/drawing/2014/main" id="{967F569C-598D-4691-9C45-9306DFE3B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3" name="Flowchart: Terminator 242">
            <a:extLst>
              <a:ext uri="{FF2B5EF4-FFF2-40B4-BE49-F238E27FC236}">
                <a16:creationId xmlns:a16="http://schemas.microsoft.com/office/drawing/2014/main" id="{BB7B971D-B35A-4278-98D8-FB01B4D7E1FB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4" name="Elbow Connector 176">
            <a:extLst>
              <a:ext uri="{FF2B5EF4-FFF2-40B4-BE49-F238E27FC236}">
                <a16:creationId xmlns:a16="http://schemas.microsoft.com/office/drawing/2014/main" id="{EF983DA5-5008-4E18-B9A1-6AEDF30120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Elbow Connector 177">
            <a:extLst>
              <a:ext uri="{FF2B5EF4-FFF2-40B4-BE49-F238E27FC236}">
                <a16:creationId xmlns:a16="http://schemas.microsoft.com/office/drawing/2014/main" id="{A21CC5AA-8CAB-416E-8BBF-C6BAA5A60F7E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BBEB1CE-2BE6-401C-9DD4-666A2B66055B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247" name="Rectangle 7">
              <a:extLst>
                <a:ext uri="{FF2B5EF4-FFF2-40B4-BE49-F238E27FC236}">
                  <a16:creationId xmlns:a16="http://schemas.microsoft.com/office/drawing/2014/main" id="{D42E5B5D-333A-4121-AD35-CDF8ED828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7BA0B494-7CCE-4A42-841C-D4E141945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2F14F739-06C6-4865-A00D-252D2DD6B6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45D70372-19FD-426F-9B0A-2816C02BC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418D5A16-5161-42EB-A982-3417B54B6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E675B624-261E-4B3C-8B80-22452A74B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B5379C8D-9086-465E-B0E2-AD0A80067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4" name="Rounded Rectangle 49">
              <a:extLst>
                <a:ext uri="{FF2B5EF4-FFF2-40B4-BE49-F238E27FC236}">
                  <a16:creationId xmlns:a16="http://schemas.microsoft.com/office/drawing/2014/main" id="{721ABB54-5DD8-4365-AA02-341C98782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5" name="Straight Connector 253">
              <a:extLst>
                <a:ext uri="{FF2B5EF4-FFF2-40B4-BE49-F238E27FC236}">
                  <a16:creationId xmlns:a16="http://schemas.microsoft.com/office/drawing/2014/main" id="{79B36719-077D-484C-AA92-B7E5E533CD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A23DD663-B916-444B-8429-16312425E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E80BE24F-CA54-4916-9120-0B344C193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8" name="Text Box 23">
              <a:extLst>
                <a:ext uri="{FF2B5EF4-FFF2-40B4-BE49-F238E27FC236}">
                  <a16:creationId xmlns:a16="http://schemas.microsoft.com/office/drawing/2014/main" id="{5D3EF2C2-D9DD-4C94-8BDD-A00F42952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9" name="Straight Connector 253">
              <a:extLst>
                <a:ext uri="{FF2B5EF4-FFF2-40B4-BE49-F238E27FC236}">
                  <a16:creationId xmlns:a16="http://schemas.microsoft.com/office/drawing/2014/main" id="{32DB5E74-2925-477E-A8B6-2BA40BFE4F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60" name="AutoShape 11">
            <a:extLst>
              <a:ext uri="{FF2B5EF4-FFF2-40B4-BE49-F238E27FC236}">
                <a16:creationId xmlns:a16="http://schemas.microsoft.com/office/drawing/2014/main" id="{40F44931-867A-4CF0-9BF6-35B39E7426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Elbow Connector 228">
            <a:extLst>
              <a:ext uri="{FF2B5EF4-FFF2-40B4-BE49-F238E27FC236}">
                <a16:creationId xmlns:a16="http://schemas.microsoft.com/office/drawing/2014/main" id="{6ED988D4-39E4-4165-9F4B-DD3DE4986D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A8B70CB-443D-43D5-A9F4-6E5357AF749F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93A9C1A9-5F19-4D14-9E91-2E36EE0398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784B8D7F-3686-4605-8DB0-0E39F336D9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56338394-2E24-4606-9F77-42DFF51168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AF4AA8BF-C5C2-4A78-A1B8-0723145467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16FE1B13-6A7E-4BA9-AD1E-3BD1D9DD6B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06F2FEB2-F827-4CD6-B906-5BF9247F55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E66F5AF-52F1-419C-9639-4E74888E87DE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55A5DEE3-7D84-446B-99F5-A6571242F9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C6A4C0A1-B5A5-43A9-813B-CE3872452A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607C7896-4BCC-4FA2-89E8-01E7328388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AF6079ED-6A4A-4B78-A6B7-C7345C607A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127">
            <a:extLst>
              <a:ext uri="{FF2B5EF4-FFF2-40B4-BE49-F238E27FC236}">
                <a16:creationId xmlns:a16="http://schemas.microsoft.com/office/drawing/2014/main" id="{C9E0FE50-29B8-492C-A898-32E7B41AE2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AutoShape 11">
            <a:extLst>
              <a:ext uri="{FF2B5EF4-FFF2-40B4-BE49-F238E27FC236}">
                <a16:creationId xmlns:a16="http://schemas.microsoft.com/office/drawing/2014/main" id="{18742D2E-71C0-4296-8529-00111417661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BE3E50D-1CFB-4784-8849-6AF0AB272329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5E0E59E3-F232-4134-87B4-84C1C9B31FE5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FF07941E-7ED5-42B9-A9A0-21D22DCCB6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AutoShape 11">
              <a:extLst>
                <a:ext uri="{FF2B5EF4-FFF2-40B4-BE49-F238E27FC236}">
                  <a16:creationId xmlns:a16="http://schemas.microsoft.com/office/drawing/2014/main" id="{4E14C5B8-96BB-4ECD-AAB1-6BC3ACC85BA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1" name="Elbow Connector 92">
            <a:extLst>
              <a:ext uri="{FF2B5EF4-FFF2-40B4-BE49-F238E27FC236}">
                <a16:creationId xmlns:a16="http://schemas.microsoft.com/office/drawing/2014/main" id="{FA84C640-7D91-445E-940E-BF278B3CE730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BF8E5B0F-1E1F-4D22-B256-47CC9748AD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AutoShape 11">
            <a:extLst>
              <a:ext uri="{FF2B5EF4-FFF2-40B4-BE49-F238E27FC236}">
                <a16:creationId xmlns:a16="http://schemas.microsoft.com/office/drawing/2014/main" id="{1CB3CC9C-CD3A-415B-9C3D-87508FF4A0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81719A02-7507-4A5C-89AA-EB70D7BCABFE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8315AC0-62DE-440A-B96C-0E5F11E8588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4C6B0CED-4B09-4D53-B02B-B2BA53290BD7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88" name="Flowchart: Terminator 287">
            <a:extLst>
              <a:ext uri="{FF2B5EF4-FFF2-40B4-BE49-F238E27FC236}">
                <a16:creationId xmlns:a16="http://schemas.microsoft.com/office/drawing/2014/main" id="{775323EC-CEDD-4CFB-A9DD-B675C22E4560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E3B3DC88-0C7A-494C-8019-4E86147FFF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127">
            <a:extLst>
              <a:ext uri="{FF2B5EF4-FFF2-40B4-BE49-F238E27FC236}">
                <a16:creationId xmlns:a16="http://schemas.microsoft.com/office/drawing/2014/main" id="{6FEC7F22-F97B-42C2-90B8-25799FE38E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127">
            <a:extLst>
              <a:ext uri="{FF2B5EF4-FFF2-40B4-BE49-F238E27FC236}">
                <a16:creationId xmlns:a16="http://schemas.microsoft.com/office/drawing/2014/main" id="{6B988C4B-C51F-492A-87D2-0316F1529B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0EF1CE50-1756-435C-9152-9A1DF916D4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AutoShape 11">
            <a:extLst>
              <a:ext uri="{FF2B5EF4-FFF2-40B4-BE49-F238E27FC236}">
                <a16:creationId xmlns:a16="http://schemas.microsoft.com/office/drawing/2014/main" id="{031A6653-8121-4969-A936-AF141986EA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8C41181D-FE9C-421C-9C57-AAB3E12976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745C3BA5-A42F-49BF-B1F8-0E738AFFE27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6" name="Slide Number Placeholder 1">
            <a:extLst>
              <a:ext uri="{FF2B5EF4-FFF2-40B4-BE49-F238E27FC236}">
                <a16:creationId xmlns:a16="http://schemas.microsoft.com/office/drawing/2014/main" id="{74A692A0-58C9-4452-A792-9864E247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6549BA2-E377-41E5-B0ED-6FBB4354B156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CBDE-1360-48F6-BA71-051C698E3954}"/>
              </a:ext>
            </a:extLst>
          </p:cNvPr>
          <p:cNvSpPr txBox="1"/>
          <p:nvPr/>
        </p:nvSpPr>
        <p:spPr>
          <a:xfrm>
            <a:off x="1100721" y="1027363"/>
            <a:ext cx="3275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instr. and increment PC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9D7E5-3BD8-4FFB-92A4-7C88115114B7}"/>
              </a:ext>
            </a:extLst>
          </p:cNvPr>
          <p:cNvSpPr/>
          <p:nvPr/>
        </p:nvSpPr>
        <p:spPr>
          <a:xfrm>
            <a:off x="4246931" y="192298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467A7-455A-44EA-A89C-FF05601272C8}"/>
              </a:ext>
            </a:extLst>
          </p:cNvPr>
          <p:cNvSpPr/>
          <p:nvPr/>
        </p:nvSpPr>
        <p:spPr>
          <a:xfrm>
            <a:off x="4358344" y="192298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88D7539D-17C4-49EA-A180-8EDF1760BBEF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</p:spTree>
    <p:extLst>
      <p:ext uri="{BB962C8B-B14F-4D97-AF65-F5344CB8AC3E}">
        <p14:creationId xmlns:p14="http://schemas.microsoft.com/office/powerpoint/2010/main" val="406171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Example: ADD $t4,$t5,$t6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DFF00C48-102E-4703-940A-6539E8CCE899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2ED4DDC6-D326-45B1-9F28-6E7F37B7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1873DC0E-1F8D-44D6-923F-E45CDC56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95" name="Rectangle 7">
            <a:extLst>
              <a:ext uri="{FF2B5EF4-FFF2-40B4-BE49-F238E27FC236}">
                <a16:creationId xmlns:a16="http://schemas.microsoft.com/office/drawing/2014/main" id="{748A5869-8906-46DE-9D92-C8962F770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6" name="Text Box 23">
            <a:extLst>
              <a:ext uri="{FF2B5EF4-FFF2-40B4-BE49-F238E27FC236}">
                <a16:creationId xmlns:a16="http://schemas.microsoft.com/office/drawing/2014/main" id="{6749BFA0-889C-4FAE-A328-8A0AE673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97" name="Text Box 23">
            <a:extLst>
              <a:ext uri="{FF2B5EF4-FFF2-40B4-BE49-F238E27FC236}">
                <a16:creationId xmlns:a16="http://schemas.microsoft.com/office/drawing/2014/main" id="{B887ED29-0FB6-4ADF-8B53-52DA9E3B7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C710C872-76E8-4175-94CF-647CF5AE0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DD31AE02-24E4-4DB7-8B6B-001F278D5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95ADED34-F61D-476F-BDB6-FC1D0AA4C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4" name="AutoShape 11">
            <a:extLst>
              <a:ext uri="{FF2B5EF4-FFF2-40B4-BE49-F238E27FC236}">
                <a16:creationId xmlns:a16="http://schemas.microsoft.com/office/drawing/2014/main" id="{EE8116DF-A681-475D-A0B3-18F0FEABBF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" name="AutoShape 11">
            <a:extLst>
              <a:ext uri="{FF2B5EF4-FFF2-40B4-BE49-F238E27FC236}">
                <a16:creationId xmlns:a16="http://schemas.microsoft.com/office/drawing/2014/main" id="{5A83ACE3-AEBF-4E81-B23C-3BBD753DBA2B}"/>
              </a:ext>
            </a:extLst>
          </p:cNvPr>
          <p:cNvCxnSpPr>
            <a:cxnSpLocks noChangeShapeType="1"/>
            <a:endCxn id="196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Shape 127">
            <a:extLst>
              <a:ext uri="{FF2B5EF4-FFF2-40B4-BE49-F238E27FC236}">
                <a16:creationId xmlns:a16="http://schemas.microsoft.com/office/drawing/2014/main" id="{DC32D421-ECDA-4F13-A4B0-5B1C52BCBBB3}"/>
              </a:ext>
            </a:extLst>
          </p:cNvPr>
          <p:cNvCxnSpPr>
            <a:cxnSpLocks noChangeShapeType="1"/>
            <a:stCxn id="210" idx="3"/>
            <a:endCxn id="251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Flowchart: Terminator 206">
            <a:extLst>
              <a:ext uri="{FF2B5EF4-FFF2-40B4-BE49-F238E27FC236}">
                <a16:creationId xmlns:a16="http://schemas.microsoft.com/office/drawing/2014/main" id="{9B549C8D-1652-4B69-90B0-C66E3562603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74CD7F89-3305-4302-8126-3C0CFDE7F2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1">
            <a:extLst>
              <a:ext uri="{FF2B5EF4-FFF2-40B4-BE49-F238E27FC236}">
                <a16:creationId xmlns:a16="http://schemas.microsoft.com/office/drawing/2014/main" id="{01C65AA8-7861-4D68-A9F5-C4E8B2F358A4}"/>
              </a:ext>
            </a:extLst>
          </p:cNvPr>
          <p:cNvCxnSpPr>
            <a:cxnSpLocks noChangeShapeType="1"/>
            <a:stCxn id="207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Flowchart: Terminator 209">
            <a:extLst>
              <a:ext uri="{FF2B5EF4-FFF2-40B4-BE49-F238E27FC236}">
                <a16:creationId xmlns:a16="http://schemas.microsoft.com/office/drawing/2014/main" id="{BC6747B7-0D38-404D-94CE-D985EB062366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47222ED7-BBB6-4518-AF48-66780E87F08C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97E06DF8-DFFC-40D4-B689-AE191AF6EB3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4" name="AutoShape 11">
            <a:extLst>
              <a:ext uri="{FF2B5EF4-FFF2-40B4-BE49-F238E27FC236}">
                <a16:creationId xmlns:a16="http://schemas.microsoft.com/office/drawing/2014/main" id="{24043F90-B5DA-4DDA-A8FB-372DC39FD0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" name="Group 104">
            <a:extLst>
              <a:ext uri="{FF2B5EF4-FFF2-40B4-BE49-F238E27FC236}">
                <a16:creationId xmlns:a16="http://schemas.microsoft.com/office/drawing/2014/main" id="{E4D3CBC1-FB29-48B5-9B94-1AFAA914DE0D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  <a:noFill/>
        </p:grpSpPr>
        <p:sp>
          <p:nvSpPr>
            <p:cNvPr id="216" name="Rectangle 7">
              <a:extLst>
                <a:ext uri="{FF2B5EF4-FFF2-40B4-BE49-F238E27FC236}">
                  <a16:creationId xmlns:a16="http://schemas.microsoft.com/office/drawing/2014/main" id="{1D3C54D8-DAC6-42CD-944C-6816B156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7" name="Text Box 23">
              <a:extLst>
                <a:ext uri="{FF2B5EF4-FFF2-40B4-BE49-F238E27FC236}">
                  <a16:creationId xmlns:a16="http://schemas.microsoft.com/office/drawing/2014/main" id="{7A314572-F688-4D77-93A4-47F4BD076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8" name="Text Box 23">
              <a:extLst>
                <a:ext uri="{FF2B5EF4-FFF2-40B4-BE49-F238E27FC236}">
                  <a16:creationId xmlns:a16="http://schemas.microsoft.com/office/drawing/2014/main" id="{9F838791-3141-4DE8-B78C-95CDB165F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19" name="Rectangle 7">
            <a:extLst>
              <a:ext uri="{FF2B5EF4-FFF2-40B4-BE49-F238E27FC236}">
                <a16:creationId xmlns:a16="http://schemas.microsoft.com/office/drawing/2014/main" id="{75DA53C4-2F9B-4C69-A768-6D4AB6301DA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0" name="Straight Connector 24">
            <a:extLst>
              <a:ext uri="{FF2B5EF4-FFF2-40B4-BE49-F238E27FC236}">
                <a16:creationId xmlns:a16="http://schemas.microsoft.com/office/drawing/2014/main" id="{98D19161-C6BB-43BE-A140-5F94AA749F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Straight Connector 27">
            <a:extLst>
              <a:ext uri="{FF2B5EF4-FFF2-40B4-BE49-F238E27FC236}">
                <a16:creationId xmlns:a16="http://schemas.microsoft.com/office/drawing/2014/main" id="{CFCD1B08-0DCA-4B35-BB17-F8EC0F09DFC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" name="Text Box 22">
            <a:extLst>
              <a:ext uri="{FF2B5EF4-FFF2-40B4-BE49-F238E27FC236}">
                <a16:creationId xmlns:a16="http://schemas.microsoft.com/office/drawing/2014/main" id="{BEEF37D9-A9BD-4B73-BC35-BD57A5BAE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3" name="Shape 31">
            <a:extLst>
              <a:ext uri="{FF2B5EF4-FFF2-40B4-BE49-F238E27FC236}">
                <a16:creationId xmlns:a16="http://schemas.microsoft.com/office/drawing/2014/main" id="{28A144EA-D18D-46A6-840F-465423A98EED}"/>
              </a:ext>
            </a:extLst>
          </p:cNvPr>
          <p:cNvCxnSpPr>
            <a:cxnSpLocks noChangeShapeType="1"/>
            <a:endCxn id="219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1">
            <a:extLst>
              <a:ext uri="{FF2B5EF4-FFF2-40B4-BE49-F238E27FC236}">
                <a16:creationId xmlns:a16="http://schemas.microsoft.com/office/drawing/2014/main" id="{10ABF912-509E-4341-823A-DB9438D750D6}"/>
              </a:ext>
            </a:extLst>
          </p:cNvPr>
          <p:cNvCxnSpPr>
            <a:cxnSpLocks noChangeShapeType="1"/>
            <a:stCxn id="219" idx="2"/>
            <a:endCxn id="218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Shape 127">
            <a:extLst>
              <a:ext uri="{FF2B5EF4-FFF2-40B4-BE49-F238E27FC236}">
                <a16:creationId xmlns:a16="http://schemas.microsoft.com/office/drawing/2014/main" id="{CF70D4E1-F9BA-4870-8F87-17D6BCA1C308}"/>
              </a:ext>
            </a:extLst>
          </p:cNvPr>
          <p:cNvCxnSpPr>
            <a:cxnSpLocks noChangeShapeType="1"/>
            <a:endCxn id="254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6" name="Trapezoid 225">
            <a:extLst>
              <a:ext uri="{FF2B5EF4-FFF2-40B4-BE49-F238E27FC236}">
                <a16:creationId xmlns:a16="http://schemas.microsoft.com/office/drawing/2014/main" id="{346059BB-53B7-47EF-8525-32511358C5BB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7" name="Text Box 23">
            <a:extLst>
              <a:ext uri="{FF2B5EF4-FFF2-40B4-BE49-F238E27FC236}">
                <a16:creationId xmlns:a16="http://schemas.microsoft.com/office/drawing/2014/main" id="{0ADF4365-6EF8-4400-9955-33A350C26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28" name="Text Box 23">
            <a:extLst>
              <a:ext uri="{FF2B5EF4-FFF2-40B4-BE49-F238E27FC236}">
                <a16:creationId xmlns:a16="http://schemas.microsoft.com/office/drawing/2014/main" id="{D76B49F3-D989-411B-8ED0-C4EF5A5F4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0" name="AutoShape 11">
            <a:extLst>
              <a:ext uri="{FF2B5EF4-FFF2-40B4-BE49-F238E27FC236}">
                <a16:creationId xmlns:a16="http://schemas.microsoft.com/office/drawing/2014/main" id="{762C9CED-45D5-4BC7-94E9-D32FAF82AC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1" name="Text Box 23">
            <a:extLst>
              <a:ext uri="{FF2B5EF4-FFF2-40B4-BE49-F238E27FC236}">
                <a16:creationId xmlns:a16="http://schemas.microsoft.com/office/drawing/2014/main" id="{41A7AE4F-F802-43AA-BBBE-111DAE4E3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2" name="Rounded Rectangle 49">
            <a:extLst>
              <a:ext uri="{FF2B5EF4-FFF2-40B4-BE49-F238E27FC236}">
                <a16:creationId xmlns:a16="http://schemas.microsoft.com/office/drawing/2014/main" id="{CC7F35E3-F0DA-41A9-8C5F-A3BDE7FDC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3" name="AutoShape 11">
            <a:extLst>
              <a:ext uri="{FF2B5EF4-FFF2-40B4-BE49-F238E27FC236}">
                <a16:creationId xmlns:a16="http://schemas.microsoft.com/office/drawing/2014/main" id="{B6F66611-2636-48B6-9006-A19FFED48E32}"/>
              </a:ext>
            </a:extLst>
          </p:cNvPr>
          <p:cNvCxnSpPr>
            <a:cxnSpLocks noChangeShapeType="1"/>
            <a:stCxn id="232" idx="3"/>
            <a:endCxn id="231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Elbow Connector 164">
            <a:extLst>
              <a:ext uri="{FF2B5EF4-FFF2-40B4-BE49-F238E27FC236}">
                <a16:creationId xmlns:a16="http://schemas.microsoft.com/office/drawing/2014/main" id="{C86D4419-B772-46B1-A7C3-3698DB93F046}"/>
              </a:ext>
            </a:extLst>
          </p:cNvPr>
          <p:cNvCxnSpPr>
            <a:stCxn id="244" idx="3"/>
            <a:endCxn id="219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165">
            <a:extLst>
              <a:ext uri="{FF2B5EF4-FFF2-40B4-BE49-F238E27FC236}">
                <a16:creationId xmlns:a16="http://schemas.microsoft.com/office/drawing/2014/main" id="{A1628C00-3B16-4870-BCD8-F103F6FF89FA}"/>
              </a:ext>
            </a:extLst>
          </p:cNvPr>
          <p:cNvCxnSpPr>
            <a:cxnSpLocks/>
            <a:endCxn id="232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rapezoid 235">
            <a:extLst>
              <a:ext uri="{FF2B5EF4-FFF2-40B4-BE49-F238E27FC236}">
                <a16:creationId xmlns:a16="http://schemas.microsoft.com/office/drawing/2014/main" id="{FF892524-EC61-49CF-B002-7B5A524A9C99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7" name="Text Box 23">
            <a:extLst>
              <a:ext uri="{FF2B5EF4-FFF2-40B4-BE49-F238E27FC236}">
                <a16:creationId xmlns:a16="http://schemas.microsoft.com/office/drawing/2014/main" id="{667D6CA2-1050-4BAF-8396-8DE4D9D2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38" name="Text Box 23">
            <a:extLst>
              <a:ext uri="{FF2B5EF4-FFF2-40B4-BE49-F238E27FC236}">
                <a16:creationId xmlns:a16="http://schemas.microsoft.com/office/drawing/2014/main" id="{E96E75A5-B873-4F56-8467-4DEB2EBDB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0" name="Text Box 23">
            <a:extLst>
              <a:ext uri="{FF2B5EF4-FFF2-40B4-BE49-F238E27FC236}">
                <a16:creationId xmlns:a16="http://schemas.microsoft.com/office/drawing/2014/main" id="{E2EFB474-9972-4CAD-9933-690F152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1" name="AutoShape 11">
            <a:extLst>
              <a:ext uri="{FF2B5EF4-FFF2-40B4-BE49-F238E27FC236}">
                <a16:creationId xmlns:a16="http://schemas.microsoft.com/office/drawing/2014/main" id="{A2647E55-1EA0-448C-BB2B-5993788E5F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2" name="Shape 41">
            <a:extLst>
              <a:ext uri="{FF2B5EF4-FFF2-40B4-BE49-F238E27FC236}">
                <a16:creationId xmlns:a16="http://schemas.microsoft.com/office/drawing/2014/main" id="{95A1AD36-06A1-4F15-8663-4D6F10A227FA}"/>
              </a:ext>
            </a:extLst>
          </p:cNvPr>
          <p:cNvCxnSpPr>
            <a:cxnSpLocks noChangeShapeType="1"/>
            <a:endCxn id="238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 Box 23">
            <a:extLst>
              <a:ext uri="{FF2B5EF4-FFF2-40B4-BE49-F238E27FC236}">
                <a16:creationId xmlns:a16="http://schemas.microsoft.com/office/drawing/2014/main" id="{8B344432-0C94-409D-97B1-D892E3FC2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4" name="Flowchart: Terminator 243">
            <a:extLst>
              <a:ext uri="{FF2B5EF4-FFF2-40B4-BE49-F238E27FC236}">
                <a16:creationId xmlns:a16="http://schemas.microsoft.com/office/drawing/2014/main" id="{4C82A690-DF9B-4097-A076-20E64C33208B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5" name="Elbow Connector 177">
            <a:extLst>
              <a:ext uri="{FF2B5EF4-FFF2-40B4-BE49-F238E27FC236}">
                <a16:creationId xmlns:a16="http://schemas.microsoft.com/office/drawing/2014/main" id="{DC4A5333-EA83-4E49-89FF-6C663799FCE5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0FB798B-0E37-4D0D-B81A-42AEEDD57D45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247" name="Rectangle 7">
              <a:extLst>
                <a:ext uri="{FF2B5EF4-FFF2-40B4-BE49-F238E27FC236}">
                  <a16:creationId xmlns:a16="http://schemas.microsoft.com/office/drawing/2014/main" id="{A6967615-2740-4A68-A793-5FD2A356C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8" name="Text Box 23">
              <a:extLst>
                <a:ext uri="{FF2B5EF4-FFF2-40B4-BE49-F238E27FC236}">
                  <a16:creationId xmlns:a16="http://schemas.microsoft.com/office/drawing/2014/main" id="{AFC5DABF-2006-4C43-9D9B-9F01FC2A8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C5D10C42-06B3-4301-BCAB-160EC0CC7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1FD4626E-3C77-4DDE-8175-CE2B5DE38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3AD46946-9676-45AD-8D8F-F167A3412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6DC1FF1E-AC3E-4D59-BB11-DF8B5A831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8811B892-39C6-44A5-A0AB-274F6D66D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4" name="Rounded Rectangle 49">
              <a:extLst>
                <a:ext uri="{FF2B5EF4-FFF2-40B4-BE49-F238E27FC236}">
                  <a16:creationId xmlns:a16="http://schemas.microsoft.com/office/drawing/2014/main" id="{44E19ECB-640E-46F7-ADC3-83E9675A2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5" name="Straight Connector 253">
              <a:extLst>
                <a:ext uri="{FF2B5EF4-FFF2-40B4-BE49-F238E27FC236}">
                  <a16:creationId xmlns:a16="http://schemas.microsoft.com/office/drawing/2014/main" id="{FD6688BC-D32B-4F67-A618-CAB93B9659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D15B5A98-CA93-490E-BA8D-BC4708A5BD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5E57961E-E87B-4311-BFEF-7F58A6897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8" name="Text Box 23">
              <a:extLst>
                <a:ext uri="{FF2B5EF4-FFF2-40B4-BE49-F238E27FC236}">
                  <a16:creationId xmlns:a16="http://schemas.microsoft.com/office/drawing/2014/main" id="{16BA9F9B-A16C-45DA-9590-267CD303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59" name="Straight Connector 253">
              <a:extLst>
                <a:ext uri="{FF2B5EF4-FFF2-40B4-BE49-F238E27FC236}">
                  <a16:creationId xmlns:a16="http://schemas.microsoft.com/office/drawing/2014/main" id="{E91D5FA6-6097-4434-80B3-C00654E63D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0" name="AutoShape 11">
            <a:extLst>
              <a:ext uri="{FF2B5EF4-FFF2-40B4-BE49-F238E27FC236}">
                <a16:creationId xmlns:a16="http://schemas.microsoft.com/office/drawing/2014/main" id="{70F33816-8445-4BDB-9302-1643B4554F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Elbow Connector 228">
            <a:extLst>
              <a:ext uri="{FF2B5EF4-FFF2-40B4-BE49-F238E27FC236}">
                <a16:creationId xmlns:a16="http://schemas.microsoft.com/office/drawing/2014/main" id="{E2F404E8-1525-4A68-A31D-D4DC8DDB34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AutoShape 11">
            <a:extLst>
              <a:ext uri="{FF2B5EF4-FFF2-40B4-BE49-F238E27FC236}">
                <a16:creationId xmlns:a16="http://schemas.microsoft.com/office/drawing/2014/main" id="{F3F833FA-23CE-4A1A-A910-DAB4E44E60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4E13BCAD-3828-448A-B136-DB59B24073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A6D674DD-5E6E-4BB6-B177-4C1F1EB84D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CBDEC637-3D54-4573-84E8-1DA04382BC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D5303302-0504-4571-BF25-669AA10A1F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5209ACB1-5479-4930-B5FC-CB7CB52FDF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7EA4526-F038-4960-9315-17389A17202B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F542ACC6-99F6-4704-9270-690651CBF9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9E70BB46-5307-49A5-94A9-FA558E94D0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03B1076F-4FE5-4F1D-B7ED-1D66044753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D2ADC39F-6712-4A70-A7C1-6A8B51F7F9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Shape 127">
            <a:extLst>
              <a:ext uri="{FF2B5EF4-FFF2-40B4-BE49-F238E27FC236}">
                <a16:creationId xmlns:a16="http://schemas.microsoft.com/office/drawing/2014/main" id="{65FFBDF7-215A-4F0F-8925-FEAB53C141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AutoShape 11">
            <a:extLst>
              <a:ext uri="{FF2B5EF4-FFF2-40B4-BE49-F238E27FC236}">
                <a16:creationId xmlns:a16="http://schemas.microsoft.com/office/drawing/2014/main" id="{13366DE9-F5DF-4543-97F4-D940F870AD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E449E3F1-A0CF-4EC9-9F1C-38483FCF6A3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4164B8D-D296-48EB-A88F-ADCCB0734A0D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79" name="AutoShape 11">
              <a:extLst>
                <a:ext uri="{FF2B5EF4-FFF2-40B4-BE49-F238E27FC236}">
                  <a16:creationId xmlns:a16="http://schemas.microsoft.com/office/drawing/2014/main" id="{5452005C-772F-409E-96C8-1EB73B8EE5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AutoShape 11">
              <a:extLst>
                <a:ext uri="{FF2B5EF4-FFF2-40B4-BE49-F238E27FC236}">
                  <a16:creationId xmlns:a16="http://schemas.microsoft.com/office/drawing/2014/main" id="{5AC462A0-5871-4148-81F5-7FC97F102C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1" name="Elbow Connector 92">
            <a:extLst>
              <a:ext uri="{FF2B5EF4-FFF2-40B4-BE49-F238E27FC236}">
                <a16:creationId xmlns:a16="http://schemas.microsoft.com/office/drawing/2014/main" id="{4A73453B-1E86-458C-8434-6E8D70941BC3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CE061BC1-EFE0-42DD-AFAD-3FA77B974B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AutoShape 11">
            <a:extLst>
              <a:ext uri="{FF2B5EF4-FFF2-40B4-BE49-F238E27FC236}">
                <a16:creationId xmlns:a16="http://schemas.microsoft.com/office/drawing/2014/main" id="{BC7EDE36-BC8E-4E2F-810F-C2BD189C71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4110F4AF-2C21-4A32-B2E5-9A58114B15A1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AB2A7A8-3AE2-4A6E-9846-378D5C08774A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88" name="Flowchart: Terminator 287">
            <a:extLst>
              <a:ext uri="{FF2B5EF4-FFF2-40B4-BE49-F238E27FC236}">
                <a16:creationId xmlns:a16="http://schemas.microsoft.com/office/drawing/2014/main" id="{9AB2FCBE-2062-47AE-BBB5-C5C8FE9B4D97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52336D13-5DB4-41A9-BC86-528B1EE2D5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Shape 127">
            <a:extLst>
              <a:ext uri="{FF2B5EF4-FFF2-40B4-BE49-F238E27FC236}">
                <a16:creationId xmlns:a16="http://schemas.microsoft.com/office/drawing/2014/main" id="{180BB43C-9E7F-4113-A4AA-8F9D1429BC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127">
            <a:extLst>
              <a:ext uri="{FF2B5EF4-FFF2-40B4-BE49-F238E27FC236}">
                <a16:creationId xmlns:a16="http://schemas.microsoft.com/office/drawing/2014/main" id="{1242C754-994F-4857-B20F-910B94B7BC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6693AF8A-0545-4136-B122-87D0B4886A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AutoShape 11">
            <a:extLst>
              <a:ext uri="{FF2B5EF4-FFF2-40B4-BE49-F238E27FC236}">
                <a16:creationId xmlns:a16="http://schemas.microsoft.com/office/drawing/2014/main" id="{F25930FC-5BC5-4FD7-BDE3-32F12CCF1C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179B2D10-7453-4892-B207-F8B35E2C53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5D678A68-869B-414B-B750-C15976361EA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Elbow Connector 176">
            <a:extLst>
              <a:ext uri="{FF2B5EF4-FFF2-40B4-BE49-F238E27FC236}">
                <a16:creationId xmlns:a16="http://schemas.microsoft.com/office/drawing/2014/main" id="{64949B6F-7EAE-4722-882A-2AAB29B7C9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EB4186-E6E8-4048-8B2E-ADC8BE509E0E}"/>
              </a:ext>
            </a:extLst>
          </p:cNvPr>
          <p:cNvSpPr/>
          <p:nvPr/>
        </p:nvSpPr>
        <p:spPr>
          <a:xfrm>
            <a:off x="4346686" y="1922980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42DA0-CF61-4C6A-94D1-187D3261A9A3}"/>
              </a:ext>
            </a:extLst>
          </p:cNvPr>
          <p:cNvSpPr/>
          <p:nvPr/>
        </p:nvSpPr>
        <p:spPr>
          <a:xfrm>
            <a:off x="4248523" y="1922316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B97D209-C38A-4792-823E-2ABE0878C40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CB58C-D9DE-47D8-968A-21BF9E553512}"/>
              </a:ext>
            </a:extLst>
          </p:cNvPr>
          <p:cNvSpPr txBox="1"/>
          <p:nvPr/>
        </p:nvSpPr>
        <p:spPr>
          <a:xfrm>
            <a:off x="4271498" y="1024776"/>
            <a:ext cx="233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Read $t5, $t6 values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2042D-AFBD-435E-AAAB-55092572C98A}"/>
              </a:ext>
            </a:extLst>
          </p:cNvPr>
          <p:cNvSpPr/>
          <p:nvPr/>
        </p:nvSpPr>
        <p:spPr>
          <a:xfrm>
            <a:off x="6416386" y="1923768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B5C89-7E6B-48FF-9142-C765EE756BDA}"/>
              </a:ext>
            </a:extLst>
          </p:cNvPr>
          <p:cNvSpPr/>
          <p:nvPr/>
        </p:nvSpPr>
        <p:spPr>
          <a:xfrm>
            <a:off x="6527799" y="1923768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2876992" y="4040821"/>
            <a:ext cx="3010760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ADD $t4,$t5,$t6 machine code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7A9E06D-4041-4C7C-8A22-BBEC85EAF590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9C50751E-14BF-400B-9A3F-C137F41BB0E6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03" name="Slide Number Placeholder 1">
            <a:extLst>
              <a:ext uri="{FF2B5EF4-FFF2-40B4-BE49-F238E27FC236}">
                <a16:creationId xmlns:a16="http://schemas.microsoft.com/office/drawing/2014/main" id="{9CBC216A-7F19-4CA3-89BE-03FDE6C5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11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Example: ADD $t4,$t5,$t6</a:t>
            </a:r>
          </a:p>
        </p:txBody>
      </p:sp>
      <p:sp>
        <p:nvSpPr>
          <p:cNvPr id="126" name="Trapezoid 125">
            <a:extLst>
              <a:ext uri="{FF2B5EF4-FFF2-40B4-BE49-F238E27FC236}">
                <a16:creationId xmlns:a16="http://schemas.microsoft.com/office/drawing/2014/main" id="{B2D6A0B1-797D-4937-96F8-E6EC41178965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381280BF-3221-4272-86B7-F17580964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5" name="Text Box 23">
            <a:extLst>
              <a:ext uri="{FF2B5EF4-FFF2-40B4-BE49-F238E27FC236}">
                <a16:creationId xmlns:a16="http://schemas.microsoft.com/office/drawing/2014/main" id="{D719B3A8-9A5C-4AB6-A8EA-5391F870D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98" name="Rectangle 7">
            <a:extLst>
              <a:ext uri="{FF2B5EF4-FFF2-40B4-BE49-F238E27FC236}">
                <a16:creationId xmlns:a16="http://schemas.microsoft.com/office/drawing/2014/main" id="{D6DFA160-B821-483F-B082-FD3912595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9D0198B9-6DA8-47B8-9D08-1E86B7662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4E933D5C-7106-4E3B-A1FB-045E09F9C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4" name="Text Box 23">
            <a:extLst>
              <a:ext uri="{FF2B5EF4-FFF2-40B4-BE49-F238E27FC236}">
                <a16:creationId xmlns:a16="http://schemas.microsoft.com/office/drawing/2014/main" id="{6428A60E-8CAA-41BA-A52A-9314764BA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05" name="Text Box 23">
            <a:extLst>
              <a:ext uri="{FF2B5EF4-FFF2-40B4-BE49-F238E27FC236}">
                <a16:creationId xmlns:a16="http://schemas.microsoft.com/office/drawing/2014/main" id="{C8698B59-2F4C-412C-B593-E4B823388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6" name="Text Box 23">
            <a:extLst>
              <a:ext uri="{FF2B5EF4-FFF2-40B4-BE49-F238E27FC236}">
                <a16:creationId xmlns:a16="http://schemas.microsoft.com/office/drawing/2014/main" id="{B6F439E6-469A-47C1-B48D-D3568EB0C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CD5A44F4-6CC6-4977-9640-5B4F3C2D71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04F53E9F-AAD3-4929-AE67-310D95F47986}"/>
              </a:ext>
            </a:extLst>
          </p:cNvPr>
          <p:cNvCxnSpPr>
            <a:cxnSpLocks noChangeShapeType="1"/>
            <a:endCxn id="201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127">
            <a:extLst>
              <a:ext uri="{FF2B5EF4-FFF2-40B4-BE49-F238E27FC236}">
                <a16:creationId xmlns:a16="http://schemas.microsoft.com/office/drawing/2014/main" id="{C4EC48AB-162F-416F-A94B-524923FAC69F}"/>
              </a:ext>
            </a:extLst>
          </p:cNvPr>
          <p:cNvCxnSpPr>
            <a:cxnSpLocks noChangeShapeType="1"/>
            <a:stCxn id="214" idx="3"/>
            <a:endCxn id="254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Flowchart: Terminator 209">
            <a:extLst>
              <a:ext uri="{FF2B5EF4-FFF2-40B4-BE49-F238E27FC236}">
                <a16:creationId xmlns:a16="http://schemas.microsoft.com/office/drawing/2014/main" id="{FDA21609-0C2C-479F-B9C8-59DEB892EC3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BAF72CF8-6F08-4E99-B95E-5C51242523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AutoShape 11">
            <a:extLst>
              <a:ext uri="{FF2B5EF4-FFF2-40B4-BE49-F238E27FC236}">
                <a16:creationId xmlns:a16="http://schemas.microsoft.com/office/drawing/2014/main" id="{EADF49B0-432C-41D3-BBBF-DF33DD8B50FE}"/>
              </a:ext>
            </a:extLst>
          </p:cNvPr>
          <p:cNvCxnSpPr>
            <a:cxnSpLocks noChangeShapeType="1"/>
            <a:stCxn id="210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4E10A39B-A6E8-41FF-BAC2-D96A93E1D3FA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FC4EE02-A77E-427C-82DA-D8D35063FDC9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hape 127">
            <a:extLst>
              <a:ext uri="{FF2B5EF4-FFF2-40B4-BE49-F238E27FC236}">
                <a16:creationId xmlns:a16="http://schemas.microsoft.com/office/drawing/2014/main" id="{925C3CA9-8C91-4621-A359-AD66CA1B84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AutoShape 11">
            <a:extLst>
              <a:ext uri="{FF2B5EF4-FFF2-40B4-BE49-F238E27FC236}">
                <a16:creationId xmlns:a16="http://schemas.microsoft.com/office/drawing/2014/main" id="{CBBA02CE-3342-405E-A5A9-E3E550D01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8" name="Group 104">
            <a:extLst>
              <a:ext uri="{FF2B5EF4-FFF2-40B4-BE49-F238E27FC236}">
                <a16:creationId xmlns:a16="http://schemas.microsoft.com/office/drawing/2014/main" id="{E1EB749F-210D-42DD-AB31-925316F6D038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  <a:noFill/>
        </p:grpSpPr>
        <p:sp>
          <p:nvSpPr>
            <p:cNvPr id="219" name="Rectangle 7">
              <a:extLst>
                <a:ext uri="{FF2B5EF4-FFF2-40B4-BE49-F238E27FC236}">
                  <a16:creationId xmlns:a16="http://schemas.microsoft.com/office/drawing/2014/main" id="{C1CA646B-85F5-469E-874B-00054B877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0" name="Text Box 23">
              <a:extLst>
                <a:ext uri="{FF2B5EF4-FFF2-40B4-BE49-F238E27FC236}">
                  <a16:creationId xmlns:a16="http://schemas.microsoft.com/office/drawing/2014/main" id="{7E72C046-B8D6-4139-A7EC-9CF08D1B3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1" name="Text Box 23">
              <a:extLst>
                <a:ext uri="{FF2B5EF4-FFF2-40B4-BE49-F238E27FC236}">
                  <a16:creationId xmlns:a16="http://schemas.microsoft.com/office/drawing/2014/main" id="{F8708666-5894-4690-8D03-63B65AEA5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2" name="Rectangle 7">
            <a:extLst>
              <a:ext uri="{FF2B5EF4-FFF2-40B4-BE49-F238E27FC236}">
                <a16:creationId xmlns:a16="http://schemas.microsoft.com/office/drawing/2014/main" id="{C613E8DB-645B-486C-AA26-92AD7000752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3" name="Straight Connector 24">
            <a:extLst>
              <a:ext uri="{FF2B5EF4-FFF2-40B4-BE49-F238E27FC236}">
                <a16:creationId xmlns:a16="http://schemas.microsoft.com/office/drawing/2014/main" id="{A9402C49-D641-4B09-A571-E0FFAC366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traight Connector 27">
            <a:extLst>
              <a:ext uri="{FF2B5EF4-FFF2-40B4-BE49-F238E27FC236}">
                <a16:creationId xmlns:a16="http://schemas.microsoft.com/office/drawing/2014/main" id="{48AEAABA-1746-4014-8F2D-A615AF11F8B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" name="Text Box 22">
            <a:extLst>
              <a:ext uri="{FF2B5EF4-FFF2-40B4-BE49-F238E27FC236}">
                <a16:creationId xmlns:a16="http://schemas.microsoft.com/office/drawing/2014/main" id="{CEAE290C-772B-47A8-808B-917F0FD24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6" name="Shape 31">
            <a:extLst>
              <a:ext uri="{FF2B5EF4-FFF2-40B4-BE49-F238E27FC236}">
                <a16:creationId xmlns:a16="http://schemas.microsoft.com/office/drawing/2014/main" id="{077BE47A-B964-491A-8C5F-27D74EEA1214}"/>
              </a:ext>
            </a:extLst>
          </p:cNvPr>
          <p:cNvCxnSpPr>
            <a:cxnSpLocks noChangeShapeType="1"/>
            <a:endCxn id="222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1326A50C-8D78-4083-96F2-0663FDEA7A9A}"/>
              </a:ext>
            </a:extLst>
          </p:cNvPr>
          <p:cNvCxnSpPr>
            <a:cxnSpLocks noChangeShapeType="1"/>
            <a:stCxn id="222" idx="2"/>
            <a:endCxn id="221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127">
            <a:extLst>
              <a:ext uri="{FF2B5EF4-FFF2-40B4-BE49-F238E27FC236}">
                <a16:creationId xmlns:a16="http://schemas.microsoft.com/office/drawing/2014/main" id="{58A8938E-5A65-45E9-BFD3-6FC82F57366B}"/>
              </a:ext>
            </a:extLst>
          </p:cNvPr>
          <p:cNvCxnSpPr>
            <a:cxnSpLocks noChangeShapeType="1"/>
            <a:endCxn id="257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0" name="Trapezoid 229">
            <a:extLst>
              <a:ext uri="{FF2B5EF4-FFF2-40B4-BE49-F238E27FC236}">
                <a16:creationId xmlns:a16="http://schemas.microsoft.com/office/drawing/2014/main" id="{CF8F7375-BEED-4820-9119-41E0EAAF227E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31" name="Text Box 23">
            <a:extLst>
              <a:ext uri="{FF2B5EF4-FFF2-40B4-BE49-F238E27FC236}">
                <a16:creationId xmlns:a16="http://schemas.microsoft.com/office/drawing/2014/main" id="{06E502CC-FA38-40D1-B687-1C612DA49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2" name="Text Box 23">
            <a:extLst>
              <a:ext uri="{FF2B5EF4-FFF2-40B4-BE49-F238E27FC236}">
                <a16:creationId xmlns:a16="http://schemas.microsoft.com/office/drawing/2014/main" id="{8E8DDC32-7802-48F5-AB7E-25C5A459F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3" name="AutoShape 11">
            <a:extLst>
              <a:ext uri="{FF2B5EF4-FFF2-40B4-BE49-F238E27FC236}">
                <a16:creationId xmlns:a16="http://schemas.microsoft.com/office/drawing/2014/main" id="{4FE62EF8-BF07-4A2C-BFBF-829CEF07AD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684F3133-C513-4088-A147-3394DC79B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5" name="Rounded Rectangle 49">
            <a:extLst>
              <a:ext uri="{FF2B5EF4-FFF2-40B4-BE49-F238E27FC236}">
                <a16:creationId xmlns:a16="http://schemas.microsoft.com/office/drawing/2014/main" id="{3A8F4D7C-674A-4495-B9F7-8E2EA6811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DE2DA88C-A536-4D88-92E9-532371DAD2D9}"/>
              </a:ext>
            </a:extLst>
          </p:cNvPr>
          <p:cNvCxnSpPr>
            <a:cxnSpLocks noChangeShapeType="1"/>
            <a:stCxn id="235" idx="3"/>
            <a:endCxn id="234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Elbow Connector 164">
            <a:extLst>
              <a:ext uri="{FF2B5EF4-FFF2-40B4-BE49-F238E27FC236}">
                <a16:creationId xmlns:a16="http://schemas.microsoft.com/office/drawing/2014/main" id="{4696A4C5-475C-497C-A649-C2C85BFB0281}"/>
              </a:ext>
            </a:extLst>
          </p:cNvPr>
          <p:cNvCxnSpPr>
            <a:stCxn id="247" idx="3"/>
            <a:endCxn id="222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165">
            <a:extLst>
              <a:ext uri="{FF2B5EF4-FFF2-40B4-BE49-F238E27FC236}">
                <a16:creationId xmlns:a16="http://schemas.microsoft.com/office/drawing/2014/main" id="{27C90560-64EE-4719-9662-F7D522334062}"/>
              </a:ext>
            </a:extLst>
          </p:cNvPr>
          <p:cNvCxnSpPr>
            <a:cxnSpLocks/>
            <a:endCxn id="235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0" name="Trapezoid 239">
            <a:extLst>
              <a:ext uri="{FF2B5EF4-FFF2-40B4-BE49-F238E27FC236}">
                <a16:creationId xmlns:a16="http://schemas.microsoft.com/office/drawing/2014/main" id="{9A4464B7-9613-4DDA-9D84-310AA3A541C8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1" name="Text Box 23">
            <a:extLst>
              <a:ext uri="{FF2B5EF4-FFF2-40B4-BE49-F238E27FC236}">
                <a16:creationId xmlns:a16="http://schemas.microsoft.com/office/drawing/2014/main" id="{D252A124-F657-4A8A-AB0B-747A8B79B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2" name="Text Box 23">
            <a:extLst>
              <a:ext uri="{FF2B5EF4-FFF2-40B4-BE49-F238E27FC236}">
                <a16:creationId xmlns:a16="http://schemas.microsoft.com/office/drawing/2014/main" id="{59A42254-4C8B-436F-8A37-82DE66836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3" name="Text Box 23">
            <a:extLst>
              <a:ext uri="{FF2B5EF4-FFF2-40B4-BE49-F238E27FC236}">
                <a16:creationId xmlns:a16="http://schemas.microsoft.com/office/drawing/2014/main" id="{EFBE145E-46D3-462B-93A6-1B0CCDBBB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4" name="AutoShape 11">
            <a:extLst>
              <a:ext uri="{FF2B5EF4-FFF2-40B4-BE49-F238E27FC236}">
                <a16:creationId xmlns:a16="http://schemas.microsoft.com/office/drawing/2014/main" id="{CF0E9ECE-4647-4618-857A-070E0138FB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1">
            <a:extLst>
              <a:ext uri="{FF2B5EF4-FFF2-40B4-BE49-F238E27FC236}">
                <a16:creationId xmlns:a16="http://schemas.microsoft.com/office/drawing/2014/main" id="{ABDE982D-9785-43FE-B42E-2211A3BE09B1}"/>
              </a:ext>
            </a:extLst>
          </p:cNvPr>
          <p:cNvCxnSpPr>
            <a:cxnSpLocks noChangeShapeType="1"/>
            <a:endCxn id="242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Text Box 23">
            <a:extLst>
              <a:ext uri="{FF2B5EF4-FFF2-40B4-BE49-F238E27FC236}">
                <a16:creationId xmlns:a16="http://schemas.microsoft.com/office/drawing/2014/main" id="{5D9E0CAB-0FB3-4BDB-BC6A-2D460797E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7" name="Flowchart: Terminator 246">
            <a:extLst>
              <a:ext uri="{FF2B5EF4-FFF2-40B4-BE49-F238E27FC236}">
                <a16:creationId xmlns:a16="http://schemas.microsoft.com/office/drawing/2014/main" id="{3F536D1A-9D54-44B9-BE52-65A4C299D3A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8" name="Elbow Connector 177">
            <a:extLst>
              <a:ext uri="{FF2B5EF4-FFF2-40B4-BE49-F238E27FC236}">
                <a16:creationId xmlns:a16="http://schemas.microsoft.com/office/drawing/2014/main" id="{4A6B09DE-5C31-461A-B7D0-D5843988857B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30874AB-98AE-4D46-AAB4-5DBB8CCA522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250" name="Rectangle 7">
              <a:extLst>
                <a:ext uri="{FF2B5EF4-FFF2-40B4-BE49-F238E27FC236}">
                  <a16:creationId xmlns:a16="http://schemas.microsoft.com/office/drawing/2014/main" id="{202DE671-7DC5-438D-82B1-1D4E2BF3D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A8A1DD07-3656-47CA-9A97-88590219D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5117686C-5215-4DC5-9C82-97B809779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5D9A4810-755A-484A-89F9-8D2A36FF2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4" name="Text Box 23">
              <a:extLst>
                <a:ext uri="{FF2B5EF4-FFF2-40B4-BE49-F238E27FC236}">
                  <a16:creationId xmlns:a16="http://schemas.microsoft.com/office/drawing/2014/main" id="{9564B01D-4D57-40F6-B68B-EB5B52937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07A72C77-B8E7-449B-87DF-76162B7E1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0EB3944C-B02C-4A8D-B42D-5C585EB10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7" name="Rounded Rectangle 49">
              <a:extLst>
                <a:ext uri="{FF2B5EF4-FFF2-40B4-BE49-F238E27FC236}">
                  <a16:creationId xmlns:a16="http://schemas.microsoft.com/office/drawing/2014/main" id="{49204F79-6B82-4035-AF8C-F15129B7B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113CDDC3-5EAF-4FE1-89C9-918D2C0B3F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9" name="Text Box 23">
              <a:extLst>
                <a:ext uri="{FF2B5EF4-FFF2-40B4-BE49-F238E27FC236}">
                  <a16:creationId xmlns:a16="http://schemas.microsoft.com/office/drawing/2014/main" id="{CAFF76CE-7E3D-43B2-B614-608C5B5A6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60" name="Text Box 23">
              <a:extLst>
                <a:ext uri="{FF2B5EF4-FFF2-40B4-BE49-F238E27FC236}">
                  <a16:creationId xmlns:a16="http://schemas.microsoft.com/office/drawing/2014/main" id="{0E30DB2D-4BA5-49DC-AC95-DDBCD067E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61" name="Text Box 23">
              <a:extLst>
                <a:ext uri="{FF2B5EF4-FFF2-40B4-BE49-F238E27FC236}">
                  <a16:creationId xmlns:a16="http://schemas.microsoft.com/office/drawing/2014/main" id="{5309D6C5-A4F1-451E-AC56-F158E1F0E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62" name="Straight Connector 253">
              <a:extLst>
                <a:ext uri="{FF2B5EF4-FFF2-40B4-BE49-F238E27FC236}">
                  <a16:creationId xmlns:a16="http://schemas.microsoft.com/office/drawing/2014/main" id="{F0A48208-F256-4E6D-A42C-92890B6D8C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504DC420-9B75-419B-B60D-29E44CB99D2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Elbow Connector 228">
            <a:extLst>
              <a:ext uri="{FF2B5EF4-FFF2-40B4-BE49-F238E27FC236}">
                <a16:creationId xmlns:a16="http://schemas.microsoft.com/office/drawing/2014/main" id="{F37ED9DC-217F-4D05-9AE6-D76309C587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8714994-E13C-48BD-B46B-58009BE52ED6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C41FC124-4A9D-49A2-8367-26A05E17FE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93C38BA4-1551-4990-B8E7-B4064D9E03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E08E51FB-093B-423D-84B5-8833CD9B22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CA58CA43-D2BF-47DB-8C18-B24D5A188E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3D6C88E2-1797-4C7F-B79B-281C168B27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949BEEA9-653D-4A8B-9C0D-CC6738DC3F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33C2472F-99FC-473A-B414-9EB66BD819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47B0162C-91AF-40B9-9194-372EC27FCB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AutoShape 11">
            <a:extLst>
              <a:ext uri="{FF2B5EF4-FFF2-40B4-BE49-F238E27FC236}">
                <a16:creationId xmlns:a16="http://schemas.microsoft.com/office/drawing/2014/main" id="{F8F4857F-FE40-4611-AFDE-23E834F869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6F03E2E9-675C-4569-B4A3-31F8C01D7F9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127">
            <a:extLst>
              <a:ext uri="{FF2B5EF4-FFF2-40B4-BE49-F238E27FC236}">
                <a16:creationId xmlns:a16="http://schemas.microsoft.com/office/drawing/2014/main" id="{8D9BC765-276A-4884-A47F-F83C9B3590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A929EA9-A295-46FE-BAB0-6091F334EE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0" name="Rectangle 279">
            <a:extLst>
              <a:ext uri="{FF2B5EF4-FFF2-40B4-BE49-F238E27FC236}">
                <a16:creationId xmlns:a16="http://schemas.microsoft.com/office/drawing/2014/main" id="{F59A339C-5A58-43B4-850F-41C8B18ED874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02F9B38-6BDB-4A71-9D80-304139B0B07A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2" name="AutoShape 11">
              <a:extLst>
                <a:ext uri="{FF2B5EF4-FFF2-40B4-BE49-F238E27FC236}">
                  <a16:creationId xmlns:a16="http://schemas.microsoft.com/office/drawing/2014/main" id="{6FCC975F-B8B1-40FF-82CC-73AFBDF1E9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AutoShape 11">
              <a:extLst>
                <a:ext uri="{FF2B5EF4-FFF2-40B4-BE49-F238E27FC236}">
                  <a16:creationId xmlns:a16="http://schemas.microsoft.com/office/drawing/2014/main" id="{6128CAD2-5E2B-4381-89DF-71ADEAC770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4" name="Elbow Connector 92">
            <a:extLst>
              <a:ext uri="{FF2B5EF4-FFF2-40B4-BE49-F238E27FC236}">
                <a16:creationId xmlns:a16="http://schemas.microsoft.com/office/drawing/2014/main" id="{C4A60DCD-624A-43DA-9A11-5B1D76B5B875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AutoShape 11">
            <a:extLst>
              <a:ext uri="{FF2B5EF4-FFF2-40B4-BE49-F238E27FC236}">
                <a16:creationId xmlns:a16="http://schemas.microsoft.com/office/drawing/2014/main" id="{AB7990AE-0A72-4EF1-B25B-C9443C5B98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AutoShape 11">
            <a:extLst>
              <a:ext uri="{FF2B5EF4-FFF2-40B4-BE49-F238E27FC236}">
                <a16:creationId xmlns:a16="http://schemas.microsoft.com/office/drawing/2014/main" id="{51FAE557-3081-4B88-A6EC-CF6507EDB1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5DF4282B-17F6-41CC-895B-4FBA42D38690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40BE3ED-5049-4E3A-BC9E-892136EAD269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1" name="Flowchart: Terminator 290">
            <a:extLst>
              <a:ext uri="{FF2B5EF4-FFF2-40B4-BE49-F238E27FC236}">
                <a16:creationId xmlns:a16="http://schemas.microsoft.com/office/drawing/2014/main" id="{EC76F7F7-CB42-4EF6-B6DD-22AB23415ADB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725FF256-F992-45EB-91ED-C8637C9851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127">
            <a:extLst>
              <a:ext uri="{FF2B5EF4-FFF2-40B4-BE49-F238E27FC236}">
                <a16:creationId xmlns:a16="http://schemas.microsoft.com/office/drawing/2014/main" id="{4609BE38-81F2-4D3E-8452-E56F6DA84F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127">
            <a:extLst>
              <a:ext uri="{FF2B5EF4-FFF2-40B4-BE49-F238E27FC236}">
                <a16:creationId xmlns:a16="http://schemas.microsoft.com/office/drawing/2014/main" id="{B1E484B5-D7F7-4104-AF97-32323D3FB1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0A1B902A-F837-4D0F-9B7C-B883791B97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AutoShape 11">
            <a:extLst>
              <a:ext uri="{FF2B5EF4-FFF2-40B4-BE49-F238E27FC236}">
                <a16:creationId xmlns:a16="http://schemas.microsoft.com/office/drawing/2014/main" id="{DC44DB37-8877-4B52-9C6A-1B1DA3C6B1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FC2EC576-9AC5-4F4E-9DC3-03B74557B6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127">
            <a:extLst>
              <a:ext uri="{FF2B5EF4-FFF2-40B4-BE49-F238E27FC236}">
                <a16:creationId xmlns:a16="http://schemas.microsoft.com/office/drawing/2014/main" id="{4ED949DE-72F7-4749-BA7B-D46969C364B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Elbow Connector 176">
            <a:extLst>
              <a:ext uri="{FF2B5EF4-FFF2-40B4-BE49-F238E27FC236}">
                <a16:creationId xmlns:a16="http://schemas.microsoft.com/office/drawing/2014/main" id="{6CE3ECC1-2BE7-4C0E-98D8-E719DD2CC3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A29A5D83-B50F-4294-9397-075F7A91979D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4DD13-5C28-4F90-9AE4-6FFEB7E66CCA}"/>
              </a:ext>
            </a:extLst>
          </p:cNvPr>
          <p:cNvSpPr txBox="1"/>
          <p:nvPr/>
        </p:nvSpPr>
        <p:spPr>
          <a:xfrm>
            <a:off x="6447670" y="1024776"/>
            <a:ext cx="213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Calculate $t5 + $t6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25E6E-0F20-4556-97BC-25F0A33FC3AD}"/>
              </a:ext>
            </a:extLst>
          </p:cNvPr>
          <p:cNvSpPr/>
          <p:nvPr/>
        </p:nvSpPr>
        <p:spPr>
          <a:xfrm>
            <a:off x="6525769" y="1922192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5B2713-CA8B-477F-9A54-45674888A2B0}"/>
              </a:ext>
            </a:extLst>
          </p:cNvPr>
          <p:cNvSpPr/>
          <p:nvPr/>
        </p:nvSpPr>
        <p:spPr>
          <a:xfrm>
            <a:off x="6427606" y="1921528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D13C8-17A3-419F-B969-85DD39A64A69}"/>
              </a:ext>
            </a:extLst>
          </p:cNvPr>
          <p:cNvSpPr/>
          <p:nvPr/>
        </p:nvSpPr>
        <p:spPr>
          <a:xfrm>
            <a:off x="8484191" y="192298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E1BD0-7173-4926-9B44-F5C25ED1F778}"/>
              </a:ext>
            </a:extLst>
          </p:cNvPr>
          <p:cNvSpPr/>
          <p:nvPr/>
        </p:nvSpPr>
        <p:spPr>
          <a:xfrm>
            <a:off x="8595604" y="192298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9393576-2A70-4BEF-B10B-BB5D0764E810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B28754D6-1EE3-43D9-9866-B1E63CEDD4C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7D045E-15E4-489D-B54C-609CBA3FE05D}"/>
              </a:ext>
            </a:extLst>
          </p:cNvPr>
          <p:cNvSpPr/>
          <p:nvPr/>
        </p:nvSpPr>
        <p:spPr>
          <a:xfrm rot="16200000">
            <a:off x="4902074" y="4244345"/>
            <a:ext cx="3313728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$t4 # / $t6 # / $t6 value / $t5 value</a:t>
            </a:r>
          </a:p>
        </p:txBody>
      </p:sp>
      <p:sp>
        <p:nvSpPr>
          <p:cNvPr id="307" name="Slide Number Placeholder 1">
            <a:extLst>
              <a:ext uri="{FF2B5EF4-FFF2-40B4-BE49-F238E27FC236}">
                <a16:creationId xmlns:a16="http://schemas.microsoft.com/office/drawing/2014/main" id="{A242FA98-B539-426A-B6CD-DE6FECD0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3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Example: ADD $t4,$t5,$t6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1B71B6C1-ADB7-4BA4-983B-F08114359927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8D7F1E05-F0B6-460A-9B9B-E7296B271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85" name="Text Box 23">
            <a:extLst>
              <a:ext uri="{FF2B5EF4-FFF2-40B4-BE49-F238E27FC236}">
                <a16:creationId xmlns:a16="http://schemas.microsoft.com/office/drawing/2014/main" id="{885766F8-4FA2-4E74-8770-4918762C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98" name="Rectangle 7">
            <a:extLst>
              <a:ext uri="{FF2B5EF4-FFF2-40B4-BE49-F238E27FC236}">
                <a16:creationId xmlns:a16="http://schemas.microsoft.com/office/drawing/2014/main" id="{7D2DD4A5-DAF8-467F-BB53-FA07BDA50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8723E083-0BCD-459E-AC76-798923CFD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4C4A070F-787D-42E0-8365-AF9FB18E8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4" name="Text Box 23">
            <a:extLst>
              <a:ext uri="{FF2B5EF4-FFF2-40B4-BE49-F238E27FC236}">
                <a16:creationId xmlns:a16="http://schemas.microsoft.com/office/drawing/2014/main" id="{BB88B98A-3FAE-4E3C-BC69-36764BA04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05" name="Text Box 23">
            <a:extLst>
              <a:ext uri="{FF2B5EF4-FFF2-40B4-BE49-F238E27FC236}">
                <a16:creationId xmlns:a16="http://schemas.microsoft.com/office/drawing/2014/main" id="{B0F3AD15-19E0-4C24-9B75-AAB4BCCD1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6" name="Text Box 23">
            <a:extLst>
              <a:ext uri="{FF2B5EF4-FFF2-40B4-BE49-F238E27FC236}">
                <a16:creationId xmlns:a16="http://schemas.microsoft.com/office/drawing/2014/main" id="{220EF87D-38DB-4A4E-9D3D-D6CDF6654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D19E204F-2E78-43EC-B7E6-5872B06C9A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AutoShape 11">
            <a:extLst>
              <a:ext uri="{FF2B5EF4-FFF2-40B4-BE49-F238E27FC236}">
                <a16:creationId xmlns:a16="http://schemas.microsoft.com/office/drawing/2014/main" id="{D91D7C31-B4AC-45C6-A0AE-9DF8ED580633}"/>
              </a:ext>
            </a:extLst>
          </p:cNvPr>
          <p:cNvCxnSpPr>
            <a:cxnSpLocks noChangeShapeType="1"/>
            <a:endCxn id="201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hape 127">
            <a:extLst>
              <a:ext uri="{FF2B5EF4-FFF2-40B4-BE49-F238E27FC236}">
                <a16:creationId xmlns:a16="http://schemas.microsoft.com/office/drawing/2014/main" id="{6C2F3449-7EF9-4A70-BB1D-F2CD0114AAD2}"/>
              </a:ext>
            </a:extLst>
          </p:cNvPr>
          <p:cNvCxnSpPr>
            <a:cxnSpLocks noChangeShapeType="1"/>
            <a:stCxn id="214" idx="3"/>
            <a:endCxn id="254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Flowchart: Terminator 209">
            <a:extLst>
              <a:ext uri="{FF2B5EF4-FFF2-40B4-BE49-F238E27FC236}">
                <a16:creationId xmlns:a16="http://schemas.microsoft.com/office/drawing/2014/main" id="{B3A99586-5CCA-4318-BEDE-8A0E1206FDFD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0C64F810-159A-4019-ACBA-82C1675FAA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AutoShape 11">
            <a:extLst>
              <a:ext uri="{FF2B5EF4-FFF2-40B4-BE49-F238E27FC236}">
                <a16:creationId xmlns:a16="http://schemas.microsoft.com/office/drawing/2014/main" id="{C3E925FA-DF1C-47F4-9C9D-7A32D0523548}"/>
              </a:ext>
            </a:extLst>
          </p:cNvPr>
          <p:cNvCxnSpPr>
            <a:cxnSpLocks noChangeShapeType="1"/>
            <a:stCxn id="210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EA1CDD5A-F1F3-4AAF-A1A0-DBF0CE6D09A8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09C60650-1DCC-44B8-9623-8D9BA16A4CE8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hape 127">
            <a:extLst>
              <a:ext uri="{FF2B5EF4-FFF2-40B4-BE49-F238E27FC236}">
                <a16:creationId xmlns:a16="http://schemas.microsoft.com/office/drawing/2014/main" id="{C117B149-9F53-4B87-8D99-7537C71E24D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AutoShape 11">
            <a:extLst>
              <a:ext uri="{FF2B5EF4-FFF2-40B4-BE49-F238E27FC236}">
                <a16:creationId xmlns:a16="http://schemas.microsoft.com/office/drawing/2014/main" id="{A11BE405-5403-4570-B62C-ADA363ED5F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8" name="Group 104">
            <a:extLst>
              <a:ext uri="{FF2B5EF4-FFF2-40B4-BE49-F238E27FC236}">
                <a16:creationId xmlns:a16="http://schemas.microsoft.com/office/drawing/2014/main" id="{02783ABF-95F9-44F8-B1FA-11C756C44E87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  <a:noFill/>
        </p:grpSpPr>
        <p:sp>
          <p:nvSpPr>
            <p:cNvPr id="219" name="Rectangle 7">
              <a:extLst>
                <a:ext uri="{FF2B5EF4-FFF2-40B4-BE49-F238E27FC236}">
                  <a16:creationId xmlns:a16="http://schemas.microsoft.com/office/drawing/2014/main" id="{BC35BBBB-0A8A-4957-897F-8DC74A5F2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0" name="Text Box 23">
              <a:extLst>
                <a:ext uri="{FF2B5EF4-FFF2-40B4-BE49-F238E27FC236}">
                  <a16:creationId xmlns:a16="http://schemas.microsoft.com/office/drawing/2014/main" id="{458C7F1D-E56D-439A-ABB7-A2AEF4E37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1" name="Text Box 23">
              <a:extLst>
                <a:ext uri="{FF2B5EF4-FFF2-40B4-BE49-F238E27FC236}">
                  <a16:creationId xmlns:a16="http://schemas.microsoft.com/office/drawing/2014/main" id="{D9D445EB-CBAE-4C96-AF92-9679139FF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2" name="Rectangle 7">
            <a:extLst>
              <a:ext uri="{FF2B5EF4-FFF2-40B4-BE49-F238E27FC236}">
                <a16:creationId xmlns:a16="http://schemas.microsoft.com/office/drawing/2014/main" id="{A175C7E6-6A38-4E60-91D5-711504F1095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3" name="Straight Connector 24">
            <a:extLst>
              <a:ext uri="{FF2B5EF4-FFF2-40B4-BE49-F238E27FC236}">
                <a16:creationId xmlns:a16="http://schemas.microsoft.com/office/drawing/2014/main" id="{5CD250F8-E522-4171-89F2-6BD8017EB8B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Straight Connector 27">
            <a:extLst>
              <a:ext uri="{FF2B5EF4-FFF2-40B4-BE49-F238E27FC236}">
                <a16:creationId xmlns:a16="http://schemas.microsoft.com/office/drawing/2014/main" id="{0BB54FF6-BB73-4E2C-BF06-477F4553D61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" name="Text Box 22">
            <a:extLst>
              <a:ext uri="{FF2B5EF4-FFF2-40B4-BE49-F238E27FC236}">
                <a16:creationId xmlns:a16="http://schemas.microsoft.com/office/drawing/2014/main" id="{F432E010-A878-4035-B7C2-8FCB8E388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6" name="Shape 31">
            <a:extLst>
              <a:ext uri="{FF2B5EF4-FFF2-40B4-BE49-F238E27FC236}">
                <a16:creationId xmlns:a16="http://schemas.microsoft.com/office/drawing/2014/main" id="{E7899497-B45F-43D3-AC11-14C05210086B}"/>
              </a:ext>
            </a:extLst>
          </p:cNvPr>
          <p:cNvCxnSpPr>
            <a:cxnSpLocks noChangeShapeType="1"/>
            <a:endCxn id="222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1">
            <a:extLst>
              <a:ext uri="{FF2B5EF4-FFF2-40B4-BE49-F238E27FC236}">
                <a16:creationId xmlns:a16="http://schemas.microsoft.com/office/drawing/2014/main" id="{5F2A379E-F911-4433-BB18-0B913B87ED88}"/>
              </a:ext>
            </a:extLst>
          </p:cNvPr>
          <p:cNvCxnSpPr>
            <a:cxnSpLocks noChangeShapeType="1"/>
            <a:stCxn id="222" idx="2"/>
            <a:endCxn id="221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8" name="Shape 127">
            <a:extLst>
              <a:ext uri="{FF2B5EF4-FFF2-40B4-BE49-F238E27FC236}">
                <a16:creationId xmlns:a16="http://schemas.microsoft.com/office/drawing/2014/main" id="{A7618ED1-4A68-4D18-BBF8-6A9E86085A37}"/>
              </a:ext>
            </a:extLst>
          </p:cNvPr>
          <p:cNvCxnSpPr>
            <a:cxnSpLocks noChangeShapeType="1"/>
            <a:endCxn id="257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0" name="Trapezoid 229">
            <a:extLst>
              <a:ext uri="{FF2B5EF4-FFF2-40B4-BE49-F238E27FC236}">
                <a16:creationId xmlns:a16="http://schemas.microsoft.com/office/drawing/2014/main" id="{98BF581A-B29D-469D-83EC-C6AEB0078A58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31" name="Text Box 23">
            <a:extLst>
              <a:ext uri="{FF2B5EF4-FFF2-40B4-BE49-F238E27FC236}">
                <a16:creationId xmlns:a16="http://schemas.microsoft.com/office/drawing/2014/main" id="{8C3371A1-4C68-4D61-91A0-4A5360B32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2" name="Text Box 23">
            <a:extLst>
              <a:ext uri="{FF2B5EF4-FFF2-40B4-BE49-F238E27FC236}">
                <a16:creationId xmlns:a16="http://schemas.microsoft.com/office/drawing/2014/main" id="{622EE5DD-648A-4863-B601-387A1C6BA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3" name="AutoShape 11">
            <a:extLst>
              <a:ext uri="{FF2B5EF4-FFF2-40B4-BE49-F238E27FC236}">
                <a16:creationId xmlns:a16="http://schemas.microsoft.com/office/drawing/2014/main" id="{503430BC-6466-4A04-AA6C-2F993C7926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7F6A35D7-A745-4EEB-B236-27C696145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5" name="Rounded Rectangle 49">
            <a:extLst>
              <a:ext uri="{FF2B5EF4-FFF2-40B4-BE49-F238E27FC236}">
                <a16:creationId xmlns:a16="http://schemas.microsoft.com/office/drawing/2014/main" id="{A992E7D9-895D-48DD-8CE6-E322A8D83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A9B30810-9BC9-4330-9A3A-94D4BE5EF0C5}"/>
              </a:ext>
            </a:extLst>
          </p:cNvPr>
          <p:cNvCxnSpPr>
            <a:cxnSpLocks noChangeShapeType="1"/>
            <a:stCxn id="235" idx="3"/>
            <a:endCxn id="234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Elbow Connector 164">
            <a:extLst>
              <a:ext uri="{FF2B5EF4-FFF2-40B4-BE49-F238E27FC236}">
                <a16:creationId xmlns:a16="http://schemas.microsoft.com/office/drawing/2014/main" id="{B8207B6A-A4FA-432D-9533-F8A648104289}"/>
              </a:ext>
            </a:extLst>
          </p:cNvPr>
          <p:cNvCxnSpPr>
            <a:stCxn id="247" idx="3"/>
            <a:endCxn id="222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165">
            <a:extLst>
              <a:ext uri="{FF2B5EF4-FFF2-40B4-BE49-F238E27FC236}">
                <a16:creationId xmlns:a16="http://schemas.microsoft.com/office/drawing/2014/main" id="{35877E8E-4A04-4B35-8277-211DAAF3205C}"/>
              </a:ext>
            </a:extLst>
          </p:cNvPr>
          <p:cNvCxnSpPr>
            <a:cxnSpLocks/>
            <a:endCxn id="235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0" name="Trapezoid 239">
            <a:extLst>
              <a:ext uri="{FF2B5EF4-FFF2-40B4-BE49-F238E27FC236}">
                <a16:creationId xmlns:a16="http://schemas.microsoft.com/office/drawing/2014/main" id="{8771A3EE-218A-4D33-8105-6F1369F725CE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1" name="Text Box 23">
            <a:extLst>
              <a:ext uri="{FF2B5EF4-FFF2-40B4-BE49-F238E27FC236}">
                <a16:creationId xmlns:a16="http://schemas.microsoft.com/office/drawing/2014/main" id="{E59BC8B2-930A-4BF8-8812-DE2D86D49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2" name="Text Box 23">
            <a:extLst>
              <a:ext uri="{FF2B5EF4-FFF2-40B4-BE49-F238E27FC236}">
                <a16:creationId xmlns:a16="http://schemas.microsoft.com/office/drawing/2014/main" id="{B587FE4E-CC8D-46A0-B68C-CE8583C34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3" name="Text Box 23">
            <a:extLst>
              <a:ext uri="{FF2B5EF4-FFF2-40B4-BE49-F238E27FC236}">
                <a16:creationId xmlns:a16="http://schemas.microsoft.com/office/drawing/2014/main" id="{06EEA9DD-8CFD-4434-81D5-4A57317A3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4" name="AutoShape 11">
            <a:extLst>
              <a:ext uri="{FF2B5EF4-FFF2-40B4-BE49-F238E27FC236}">
                <a16:creationId xmlns:a16="http://schemas.microsoft.com/office/drawing/2014/main" id="{A8D92A74-2FFF-4DE7-99F6-A8A327B806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hape 41">
            <a:extLst>
              <a:ext uri="{FF2B5EF4-FFF2-40B4-BE49-F238E27FC236}">
                <a16:creationId xmlns:a16="http://schemas.microsoft.com/office/drawing/2014/main" id="{DAF0941F-4B21-4B55-96B8-F4ED87254ACE}"/>
              </a:ext>
            </a:extLst>
          </p:cNvPr>
          <p:cNvCxnSpPr>
            <a:cxnSpLocks noChangeShapeType="1"/>
            <a:endCxn id="242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Text Box 23">
            <a:extLst>
              <a:ext uri="{FF2B5EF4-FFF2-40B4-BE49-F238E27FC236}">
                <a16:creationId xmlns:a16="http://schemas.microsoft.com/office/drawing/2014/main" id="{7C84A213-D296-4EEC-B8AE-AB9C98518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7" name="Flowchart: Terminator 246">
            <a:extLst>
              <a:ext uri="{FF2B5EF4-FFF2-40B4-BE49-F238E27FC236}">
                <a16:creationId xmlns:a16="http://schemas.microsoft.com/office/drawing/2014/main" id="{9A462158-19A8-4EDE-81DE-67D174CFE210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8" name="Elbow Connector 177">
            <a:extLst>
              <a:ext uri="{FF2B5EF4-FFF2-40B4-BE49-F238E27FC236}">
                <a16:creationId xmlns:a16="http://schemas.microsoft.com/office/drawing/2014/main" id="{839D43E7-0F49-4013-AAE8-06C1F78D74F9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456BD02-1314-4D49-954D-8932A13BEB0D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250" name="Rectangle 7">
              <a:extLst>
                <a:ext uri="{FF2B5EF4-FFF2-40B4-BE49-F238E27FC236}">
                  <a16:creationId xmlns:a16="http://schemas.microsoft.com/office/drawing/2014/main" id="{80E5E0A1-3D65-40FD-B1C9-E6AF7CE36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55A4493F-7D34-4B83-ABAF-C750BDD39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989FA7AD-7D38-4E5B-AD83-16A70AF4E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90AFF700-9BBA-48CF-BE98-6BF93B780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4" name="Text Box 23">
              <a:extLst>
                <a:ext uri="{FF2B5EF4-FFF2-40B4-BE49-F238E27FC236}">
                  <a16:creationId xmlns:a16="http://schemas.microsoft.com/office/drawing/2014/main" id="{6F9BE41D-BB60-4B7C-A5B2-19B88AA1C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F3379774-3A95-476A-BC6C-8DA2F043C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106B6351-A192-4053-82A7-9214FBC62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7" name="Rounded Rectangle 49">
              <a:extLst>
                <a:ext uri="{FF2B5EF4-FFF2-40B4-BE49-F238E27FC236}">
                  <a16:creationId xmlns:a16="http://schemas.microsoft.com/office/drawing/2014/main" id="{9E3BFF39-F138-4E84-9722-893F6BE25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8" name="Straight Connector 253">
              <a:extLst>
                <a:ext uri="{FF2B5EF4-FFF2-40B4-BE49-F238E27FC236}">
                  <a16:creationId xmlns:a16="http://schemas.microsoft.com/office/drawing/2014/main" id="{80F4CE61-10A8-4A8D-8CDD-C9AE7AB097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9" name="Text Box 23">
              <a:extLst>
                <a:ext uri="{FF2B5EF4-FFF2-40B4-BE49-F238E27FC236}">
                  <a16:creationId xmlns:a16="http://schemas.microsoft.com/office/drawing/2014/main" id="{82427647-4418-4438-849A-3C66C7623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60" name="Text Box 23">
              <a:extLst>
                <a:ext uri="{FF2B5EF4-FFF2-40B4-BE49-F238E27FC236}">
                  <a16:creationId xmlns:a16="http://schemas.microsoft.com/office/drawing/2014/main" id="{B709B848-424B-442E-9F38-986CA5784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61" name="Text Box 23">
              <a:extLst>
                <a:ext uri="{FF2B5EF4-FFF2-40B4-BE49-F238E27FC236}">
                  <a16:creationId xmlns:a16="http://schemas.microsoft.com/office/drawing/2014/main" id="{5AC83EC1-6394-45A2-8CCF-6DCDA134C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62" name="Straight Connector 253">
              <a:extLst>
                <a:ext uri="{FF2B5EF4-FFF2-40B4-BE49-F238E27FC236}">
                  <a16:creationId xmlns:a16="http://schemas.microsoft.com/office/drawing/2014/main" id="{4F1E74DE-FC67-4AF4-9EBF-308BF4792A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63" name="AutoShape 11">
            <a:extLst>
              <a:ext uri="{FF2B5EF4-FFF2-40B4-BE49-F238E27FC236}">
                <a16:creationId xmlns:a16="http://schemas.microsoft.com/office/drawing/2014/main" id="{5EA3AA28-AF11-4091-A46D-540674E45E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Elbow Connector 228">
            <a:extLst>
              <a:ext uri="{FF2B5EF4-FFF2-40B4-BE49-F238E27FC236}">
                <a16:creationId xmlns:a16="http://schemas.microsoft.com/office/drawing/2014/main" id="{3DFBB805-034E-46D9-8C73-39967D91A8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A09C071-E026-446F-9DC0-D6B671FC3FC9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9A21B71-F5B7-4BFA-9E36-D82B87E72316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767DC6C6-5F84-4EB4-975D-208A83C2C3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589BB171-93E6-49D0-A46E-EC5AD2E9A6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8CF517CD-CFE5-43E8-85C2-5042394537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004DE925-D157-4F9E-8720-7174D43EE4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FC8F4018-6A4B-4A85-8F1B-F9B9D311B2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1FC3511A-1E47-4ADA-8FD1-F22C79527F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C11AB575-6F04-4DFB-9A38-73ABC41768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325CCE9D-D287-4B44-8C82-37DE1D97E6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AutoShape 11">
            <a:extLst>
              <a:ext uri="{FF2B5EF4-FFF2-40B4-BE49-F238E27FC236}">
                <a16:creationId xmlns:a16="http://schemas.microsoft.com/office/drawing/2014/main" id="{8FA3EA71-9349-4BF7-8638-12146C5134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C61D0283-15D3-493A-8907-7635B0296F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Shape 127">
            <a:extLst>
              <a:ext uri="{FF2B5EF4-FFF2-40B4-BE49-F238E27FC236}">
                <a16:creationId xmlns:a16="http://schemas.microsoft.com/office/drawing/2014/main" id="{C27C567B-05F9-42EC-922E-656B4AA26FA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6FAD2906-897E-4EE7-906B-2B4CB9A7998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A0CEEC72-BAEF-4F82-9C19-F8A702DDB893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2" name="AutoShape 11">
              <a:extLst>
                <a:ext uri="{FF2B5EF4-FFF2-40B4-BE49-F238E27FC236}">
                  <a16:creationId xmlns:a16="http://schemas.microsoft.com/office/drawing/2014/main" id="{E1FE2B43-C378-4A06-A3C1-73F90AE8FB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AutoShape 11">
              <a:extLst>
                <a:ext uri="{FF2B5EF4-FFF2-40B4-BE49-F238E27FC236}">
                  <a16:creationId xmlns:a16="http://schemas.microsoft.com/office/drawing/2014/main" id="{9101B781-31E6-4536-9AE8-9ED7F6B2CD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4" name="Elbow Connector 92">
            <a:extLst>
              <a:ext uri="{FF2B5EF4-FFF2-40B4-BE49-F238E27FC236}">
                <a16:creationId xmlns:a16="http://schemas.microsoft.com/office/drawing/2014/main" id="{4A498BCA-881F-4136-8E33-2A5C3A38120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AutoShape 11">
            <a:extLst>
              <a:ext uri="{FF2B5EF4-FFF2-40B4-BE49-F238E27FC236}">
                <a16:creationId xmlns:a16="http://schemas.microsoft.com/office/drawing/2014/main" id="{9254B2CF-81D6-40D1-86E3-86DA2E60AA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AutoShape 11">
            <a:extLst>
              <a:ext uri="{FF2B5EF4-FFF2-40B4-BE49-F238E27FC236}">
                <a16:creationId xmlns:a16="http://schemas.microsoft.com/office/drawing/2014/main" id="{435FDB3A-CB40-4C41-B2D8-B3D803DE78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B3F617A9-861C-4C47-B5D8-5F7EFDA393BF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BC42978E-2248-4689-A456-89A88062BBFA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Flowchart: Terminator 290">
            <a:extLst>
              <a:ext uri="{FF2B5EF4-FFF2-40B4-BE49-F238E27FC236}">
                <a16:creationId xmlns:a16="http://schemas.microsoft.com/office/drawing/2014/main" id="{EFA4667B-8052-43D1-8E62-ABFB7DF538F8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2" name="AutoShape 11">
            <a:extLst>
              <a:ext uri="{FF2B5EF4-FFF2-40B4-BE49-F238E27FC236}">
                <a16:creationId xmlns:a16="http://schemas.microsoft.com/office/drawing/2014/main" id="{C8E7B283-E92B-482B-B392-BB73ACDDA8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127">
            <a:extLst>
              <a:ext uri="{FF2B5EF4-FFF2-40B4-BE49-F238E27FC236}">
                <a16:creationId xmlns:a16="http://schemas.microsoft.com/office/drawing/2014/main" id="{DF0CBA62-EF1F-4E62-9B4E-15888EB2F6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Shape 127">
            <a:extLst>
              <a:ext uri="{FF2B5EF4-FFF2-40B4-BE49-F238E27FC236}">
                <a16:creationId xmlns:a16="http://schemas.microsoft.com/office/drawing/2014/main" id="{0D0EA030-03B5-4D2C-B130-4C70CF0C88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90984C69-D453-4E97-BB89-97839E39A1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AutoShape 11">
            <a:extLst>
              <a:ext uri="{FF2B5EF4-FFF2-40B4-BE49-F238E27FC236}">
                <a16:creationId xmlns:a16="http://schemas.microsoft.com/office/drawing/2014/main" id="{90213D65-D7AB-49DB-A975-8A06869C56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36F015A6-AD1C-42E8-96D5-529618F8D25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Shape 127">
            <a:extLst>
              <a:ext uri="{FF2B5EF4-FFF2-40B4-BE49-F238E27FC236}">
                <a16:creationId xmlns:a16="http://schemas.microsoft.com/office/drawing/2014/main" id="{8549292D-FEE0-4F22-A5A5-211E97631B5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Elbow Connector 176">
            <a:extLst>
              <a:ext uri="{FF2B5EF4-FFF2-40B4-BE49-F238E27FC236}">
                <a16:creationId xmlns:a16="http://schemas.microsoft.com/office/drawing/2014/main" id="{1E975B5D-38B0-4638-AAC4-B2546EE354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5F51091A-D09D-4FF6-9EBE-263FA289E555}"/>
              </a:ext>
            </a:extLst>
          </p:cNvPr>
          <p:cNvSpPr/>
          <p:nvPr/>
        </p:nvSpPr>
        <p:spPr>
          <a:xfrm rot="16200000">
            <a:off x="9266041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030A0-B75F-488E-AAAC-085C915505AE}"/>
              </a:ext>
            </a:extLst>
          </p:cNvPr>
          <p:cNvSpPr txBox="1"/>
          <p:nvPr/>
        </p:nvSpPr>
        <p:spPr>
          <a:xfrm>
            <a:off x="8190490" y="1018949"/>
            <a:ext cx="2481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pass through the 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489948-66B6-496A-9F61-CFB459346957}"/>
              </a:ext>
            </a:extLst>
          </p:cNvPr>
          <p:cNvSpPr/>
          <p:nvPr/>
        </p:nvSpPr>
        <p:spPr>
          <a:xfrm>
            <a:off x="8573321" y="1926474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5A2E2-CCD6-498F-94FC-42C6DE123352}"/>
              </a:ext>
            </a:extLst>
          </p:cNvPr>
          <p:cNvSpPr/>
          <p:nvPr/>
        </p:nvSpPr>
        <p:spPr>
          <a:xfrm>
            <a:off x="8475158" y="1925810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080DB-0E7E-4C9A-ABE4-F935DA9DC37B}"/>
              </a:ext>
            </a:extLst>
          </p:cNvPr>
          <p:cNvSpPr/>
          <p:nvPr/>
        </p:nvSpPr>
        <p:spPr>
          <a:xfrm>
            <a:off x="10161708" y="1920450"/>
            <a:ext cx="103686" cy="416588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FD652-C86A-4631-A219-9967344379DC}"/>
              </a:ext>
            </a:extLst>
          </p:cNvPr>
          <p:cNvSpPr/>
          <p:nvPr/>
        </p:nvSpPr>
        <p:spPr>
          <a:xfrm>
            <a:off x="10273121" y="1920450"/>
            <a:ext cx="100584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A4778C4-1CFB-427D-8DC3-379BEBAEAEE4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B4A8FAE-EAE4-4E7E-B0CD-667442FBD211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A5F243-6549-4A14-881A-0C0E9FFF6C7D}"/>
              </a:ext>
            </a:extLst>
          </p:cNvPr>
          <p:cNvSpPr/>
          <p:nvPr/>
        </p:nvSpPr>
        <p:spPr>
          <a:xfrm rot="16200000">
            <a:off x="7439866" y="4197585"/>
            <a:ext cx="2347117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$t4 # / Sum of $t5 + $t6</a:t>
            </a:r>
          </a:p>
        </p:txBody>
      </p:sp>
      <p:sp>
        <p:nvSpPr>
          <p:cNvPr id="307" name="Slide Number Placeholder 1">
            <a:extLst>
              <a:ext uri="{FF2B5EF4-FFF2-40B4-BE49-F238E27FC236}">
                <a16:creationId xmlns:a16="http://schemas.microsoft.com/office/drawing/2014/main" id="{A10D7F87-B9D9-4BC4-9618-756F4AC2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63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99E2F4FB-6AD9-453F-B31C-3DB58860E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150" y="2988422"/>
            <a:ext cx="559209" cy="20574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1200" b="1" dirty="0">
              <a:solidFill>
                <a:prstClr val="black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Example: ADD $t4,$t5,$t6</a:t>
            </a:r>
          </a:p>
        </p:txBody>
      </p:sp>
      <p:sp>
        <p:nvSpPr>
          <p:cNvPr id="123" name="Trapezoid 122">
            <a:extLst>
              <a:ext uri="{FF2B5EF4-FFF2-40B4-BE49-F238E27FC236}">
                <a16:creationId xmlns:a16="http://schemas.microsoft.com/office/drawing/2014/main" id="{82889C2B-8ACA-4E30-9D63-24BBE3466DFA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F6CBB502-E6CB-4C6F-8322-87E9BB2F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80EE07D1-C5BF-4D79-AA46-EEB1E0081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85" name="Rectangle 7">
            <a:extLst>
              <a:ext uri="{FF2B5EF4-FFF2-40B4-BE49-F238E27FC236}">
                <a16:creationId xmlns:a16="http://schemas.microsoft.com/office/drawing/2014/main" id="{DB1973F7-9857-4A53-B5EF-1FE4963F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98" name="Text Box 23">
            <a:extLst>
              <a:ext uri="{FF2B5EF4-FFF2-40B4-BE49-F238E27FC236}">
                <a16:creationId xmlns:a16="http://schemas.microsoft.com/office/drawing/2014/main" id="{EF681010-D8B2-4E16-951D-2759DA806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01" name="Text Box 23">
            <a:extLst>
              <a:ext uri="{FF2B5EF4-FFF2-40B4-BE49-F238E27FC236}">
                <a16:creationId xmlns:a16="http://schemas.microsoft.com/office/drawing/2014/main" id="{0C8A53EE-DDA6-4B67-A754-3FD8A7698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A3D4360-C716-4B24-B561-5F8EF4DBB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204" name="Text Box 23">
            <a:extLst>
              <a:ext uri="{FF2B5EF4-FFF2-40B4-BE49-F238E27FC236}">
                <a16:creationId xmlns:a16="http://schemas.microsoft.com/office/drawing/2014/main" id="{BCE8E701-3F5C-4CCE-89D9-092949054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5" name="Text Box 23">
            <a:extLst>
              <a:ext uri="{FF2B5EF4-FFF2-40B4-BE49-F238E27FC236}">
                <a16:creationId xmlns:a16="http://schemas.microsoft.com/office/drawing/2014/main" id="{656EABFA-5B15-4CBB-B772-E5B0BA07C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55D05077-BDE4-4658-9340-51E15E0A64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AutoShape 11">
            <a:extLst>
              <a:ext uri="{FF2B5EF4-FFF2-40B4-BE49-F238E27FC236}">
                <a16:creationId xmlns:a16="http://schemas.microsoft.com/office/drawing/2014/main" id="{E9F1CC83-93BD-428E-9EC5-2919A62E0EE2}"/>
              </a:ext>
            </a:extLst>
          </p:cNvPr>
          <p:cNvCxnSpPr>
            <a:cxnSpLocks noChangeShapeType="1"/>
            <a:endCxn id="1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8" name="Shape 127">
            <a:extLst>
              <a:ext uri="{FF2B5EF4-FFF2-40B4-BE49-F238E27FC236}">
                <a16:creationId xmlns:a16="http://schemas.microsoft.com/office/drawing/2014/main" id="{9FB33A78-C989-482A-9F1D-B31D8905C29F}"/>
              </a:ext>
            </a:extLst>
          </p:cNvPr>
          <p:cNvCxnSpPr>
            <a:cxnSpLocks noChangeShapeType="1"/>
            <a:stCxn id="213" idx="3"/>
            <a:endCxn id="253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Flowchart: Terminator 208">
            <a:extLst>
              <a:ext uri="{FF2B5EF4-FFF2-40B4-BE49-F238E27FC236}">
                <a16:creationId xmlns:a16="http://schemas.microsoft.com/office/drawing/2014/main" id="{20EBF56A-8705-4C19-B767-57434C92201E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2418B1EB-DACE-4519-BE2E-231F7E41D1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BF49001E-5815-4C4E-8F75-34053F0FD70D}"/>
              </a:ext>
            </a:extLst>
          </p:cNvPr>
          <p:cNvCxnSpPr>
            <a:cxnSpLocks noChangeShapeType="1"/>
            <a:stCxn id="209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3" name="Flowchart: Terminator 212">
            <a:extLst>
              <a:ext uri="{FF2B5EF4-FFF2-40B4-BE49-F238E27FC236}">
                <a16:creationId xmlns:a16="http://schemas.microsoft.com/office/drawing/2014/main" id="{401E7951-B32A-4986-BC15-A58A81CE8781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CB003DA1-A982-4DCF-8669-4BF0B82770B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hape 127">
            <a:extLst>
              <a:ext uri="{FF2B5EF4-FFF2-40B4-BE49-F238E27FC236}">
                <a16:creationId xmlns:a16="http://schemas.microsoft.com/office/drawing/2014/main" id="{6FCFE0C0-00E6-4B77-A5BF-8AA6B91084D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3DB42AAD-34B0-4621-B316-8F51D986CD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7" name="Group 104">
            <a:extLst>
              <a:ext uri="{FF2B5EF4-FFF2-40B4-BE49-F238E27FC236}">
                <a16:creationId xmlns:a16="http://schemas.microsoft.com/office/drawing/2014/main" id="{EC1B7316-2B97-4C4C-9167-1AACC1F98E1C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  <a:noFill/>
        </p:grpSpPr>
        <p:sp>
          <p:nvSpPr>
            <p:cNvPr id="218" name="Rectangle 7">
              <a:extLst>
                <a:ext uri="{FF2B5EF4-FFF2-40B4-BE49-F238E27FC236}">
                  <a16:creationId xmlns:a16="http://schemas.microsoft.com/office/drawing/2014/main" id="{783334A8-A4E9-40C9-9F82-EC351E9B5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9" name="Text Box 23">
              <a:extLst>
                <a:ext uri="{FF2B5EF4-FFF2-40B4-BE49-F238E27FC236}">
                  <a16:creationId xmlns:a16="http://schemas.microsoft.com/office/drawing/2014/main" id="{3083F7DB-3C80-4767-AC63-583984E27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0" name="Text Box 23">
              <a:extLst>
                <a:ext uri="{FF2B5EF4-FFF2-40B4-BE49-F238E27FC236}">
                  <a16:creationId xmlns:a16="http://schemas.microsoft.com/office/drawing/2014/main" id="{16D0C03D-1D99-4E2F-BD6D-5ACB20ACC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1" name="Rectangle 7">
            <a:extLst>
              <a:ext uri="{FF2B5EF4-FFF2-40B4-BE49-F238E27FC236}">
                <a16:creationId xmlns:a16="http://schemas.microsoft.com/office/drawing/2014/main" id="{B2DD31BD-9206-4A5D-B776-3040F9EC318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2" name="Straight Connector 24">
            <a:extLst>
              <a:ext uri="{FF2B5EF4-FFF2-40B4-BE49-F238E27FC236}">
                <a16:creationId xmlns:a16="http://schemas.microsoft.com/office/drawing/2014/main" id="{90D4EB81-3782-41A7-92C9-98C70628E39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3" name="Straight Connector 27">
            <a:extLst>
              <a:ext uri="{FF2B5EF4-FFF2-40B4-BE49-F238E27FC236}">
                <a16:creationId xmlns:a16="http://schemas.microsoft.com/office/drawing/2014/main" id="{59CEA423-2BA5-4ED8-97E4-C41100B22C7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ext Box 22">
            <a:extLst>
              <a:ext uri="{FF2B5EF4-FFF2-40B4-BE49-F238E27FC236}">
                <a16:creationId xmlns:a16="http://schemas.microsoft.com/office/drawing/2014/main" id="{10800CD4-AA06-4680-B797-928B7D93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5" name="Shape 31">
            <a:extLst>
              <a:ext uri="{FF2B5EF4-FFF2-40B4-BE49-F238E27FC236}">
                <a16:creationId xmlns:a16="http://schemas.microsoft.com/office/drawing/2014/main" id="{AA8E4AEF-3EDA-47B6-B0B9-EA01A100696B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AutoShape 11">
            <a:extLst>
              <a:ext uri="{FF2B5EF4-FFF2-40B4-BE49-F238E27FC236}">
                <a16:creationId xmlns:a16="http://schemas.microsoft.com/office/drawing/2014/main" id="{1972AED3-1499-46BB-BBD0-7F4F8D057C4C}"/>
              </a:ext>
            </a:extLst>
          </p:cNvPr>
          <p:cNvCxnSpPr>
            <a:cxnSpLocks noChangeShapeType="1"/>
            <a:stCxn id="221" idx="2"/>
            <a:endCxn id="220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hape 127">
            <a:extLst>
              <a:ext uri="{FF2B5EF4-FFF2-40B4-BE49-F238E27FC236}">
                <a16:creationId xmlns:a16="http://schemas.microsoft.com/office/drawing/2014/main" id="{A00C5923-1C5C-40C3-8B0A-F341ACF552D8}"/>
              </a:ext>
            </a:extLst>
          </p:cNvPr>
          <p:cNvCxnSpPr>
            <a:cxnSpLocks noChangeShapeType="1"/>
            <a:endCxn id="256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rapezoid 227">
            <a:extLst>
              <a:ext uri="{FF2B5EF4-FFF2-40B4-BE49-F238E27FC236}">
                <a16:creationId xmlns:a16="http://schemas.microsoft.com/office/drawing/2014/main" id="{FB4FAE8A-C27A-4859-A206-E7DF5FE7429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30" name="Text Box 23">
            <a:extLst>
              <a:ext uri="{FF2B5EF4-FFF2-40B4-BE49-F238E27FC236}">
                <a16:creationId xmlns:a16="http://schemas.microsoft.com/office/drawing/2014/main" id="{EA86E874-56B5-4676-B3A1-BBE1AA5AD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1" name="Text Box 23">
            <a:extLst>
              <a:ext uri="{FF2B5EF4-FFF2-40B4-BE49-F238E27FC236}">
                <a16:creationId xmlns:a16="http://schemas.microsoft.com/office/drawing/2014/main" id="{E52F7A85-544D-4013-938B-2154853B1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2" name="AutoShape 11">
            <a:extLst>
              <a:ext uri="{FF2B5EF4-FFF2-40B4-BE49-F238E27FC236}">
                <a16:creationId xmlns:a16="http://schemas.microsoft.com/office/drawing/2014/main" id="{32CB3F73-AAAD-4BCC-A786-98D41085446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3" name="Text Box 23">
            <a:extLst>
              <a:ext uri="{FF2B5EF4-FFF2-40B4-BE49-F238E27FC236}">
                <a16:creationId xmlns:a16="http://schemas.microsoft.com/office/drawing/2014/main" id="{E4501AC4-4907-4683-A383-7564FBD2E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4" name="Rounded Rectangle 49">
            <a:extLst>
              <a:ext uri="{FF2B5EF4-FFF2-40B4-BE49-F238E27FC236}">
                <a16:creationId xmlns:a16="http://schemas.microsoft.com/office/drawing/2014/main" id="{A18CF1EE-8235-4150-9AEA-B679DFCC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5" name="AutoShape 11">
            <a:extLst>
              <a:ext uri="{FF2B5EF4-FFF2-40B4-BE49-F238E27FC236}">
                <a16:creationId xmlns:a16="http://schemas.microsoft.com/office/drawing/2014/main" id="{22E4FF74-AAAF-4F0C-9A3E-03D89DD0CFFB}"/>
              </a:ext>
            </a:extLst>
          </p:cNvPr>
          <p:cNvCxnSpPr>
            <a:cxnSpLocks noChangeShapeType="1"/>
            <a:stCxn id="234" idx="3"/>
            <a:endCxn id="233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Elbow Connector 164">
            <a:extLst>
              <a:ext uri="{FF2B5EF4-FFF2-40B4-BE49-F238E27FC236}">
                <a16:creationId xmlns:a16="http://schemas.microsoft.com/office/drawing/2014/main" id="{0A8A95CD-5A1A-439E-BDCA-8807DEFEB08B}"/>
              </a:ext>
            </a:extLst>
          </p:cNvPr>
          <p:cNvCxnSpPr>
            <a:stCxn id="246" idx="3"/>
            <a:endCxn id="221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Elbow Connector 165">
            <a:extLst>
              <a:ext uri="{FF2B5EF4-FFF2-40B4-BE49-F238E27FC236}">
                <a16:creationId xmlns:a16="http://schemas.microsoft.com/office/drawing/2014/main" id="{CF2F12F8-359E-4ED0-86F3-A86F9E2436E7}"/>
              </a:ext>
            </a:extLst>
          </p:cNvPr>
          <p:cNvCxnSpPr>
            <a:cxnSpLocks/>
            <a:endCxn id="234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rapezoid 237">
            <a:extLst>
              <a:ext uri="{FF2B5EF4-FFF2-40B4-BE49-F238E27FC236}">
                <a16:creationId xmlns:a16="http://schemas.microsoft.com/office/drawing/2014/main" id="{DF7995D4-C9FC-4970-A141-D9CA64A6175E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0" name="Text Box 23">
            <a:extLst>
              <a:ext uri="{FF2B5EF4-FFF2-40B4-BE49-F238E27FC236}">
                <a16:creationId xmlns:a16="http://schemas.microsoft.com/office/drawing/2014/main" id="{56E21A1C-C363-4695-80B5-0D601D3D3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1" name="Text Box 23">
            <a:extLst>
              <a:ext uri="{FF2B5EF4-FFF2-40B4-BE49-F238E27FC236}">
                <a16:creationId xmlns:a16="http://schemas.microsoft.com/office/drawing/2014/main" id="{7F6E5EEC-954C-4D28-84F7-B2BDCDB3D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2" name="Text Box 23">
            <a:extLst>
              <a:ext uri="{FF2B5EF4-FFF2-40B4-BE49-F238E27FC236}">
                <a16:creationId xmlns:a16="http://schemas.microsoft.com/office/drawing/2014/main" id="{720AA064-34B4-4A37-AA4E-2BF3C1085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3" name="AutoShape 11">
            <a:extLst>
              <a:ext uri="{FF2B5EF4-FFF2-40B4-BE49-F238E27FC236}">
                <a16:creationId xmlns:a16="http://schemas.microsoft.com/office/drawing/2014/main" id="{8F96A8E7-86C1-44B1-A9AB-74683E7B20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Shape 41">
            <a:extLst>
              <a:ext uri="{FF2B5EF4-FFF2-40B4-BE49-F238E27FC236}">
                <a16:creationId xmlns:a16="http://schemas.microsoft.com/office/drawing/2014/main" id="{AB87AE8F-4710-4799-87F2-8166BEE342EE}"/>
              </a:ext>
            </a:extLst>
          </p:cNvPr>
          <p:cNvCxnSpPr>
            <a:cxnSpLocks noChangeShapeType="1"/>
            <a:endCxn id="241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Text Box 23">
            <a:extLst>
              <a:ext uri="{FF2B5EF4-FFF2-40B4-BE49-F238E27FC236}">
                <a16:creationId xmlns:a16="http://schemas.microsoft.com/office/drawing/2014/main" id="{6C54A88D-6BB6-4788-8EAE-B4AFF4535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6" name="Flowchart: Terminator 245">
            <a:extLst>
              <a:ext uri="{FF2B5EF4-FFF2-40B4-BE49-F238E27FC236}">
                <a16:creationId xmlns:a16="http://schemas.microsoft.com/office/drawing/2014/main" id="{2BF9DAED-43EA-4C90-B815-9BD45CFB0E1C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7" name="Elbow Connector 177">
            <a:extLst>
              <a:ext uri="{FF2B5EF4-FFF2-40B4-BE49-F238E27FC236}">
                <a16:creationId xmlns:a16="http://schemas.microsoft.com/office/drawing/2014/main" id="{EC52A76F-47B1-4D60-9172-919A6536CEFF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6D49D41-5402-4977-8C48-971AE498C87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249" name="Rectangle 7">
              <a:extLst>
                <a:ext uri="{FF2B5EF4-FFF2-40B4-BE49-F238E27FC236}">
                  <a16:creationId xmlns:a16="http://schemas.microsoft.com/office/drawing/2014/main" id="{E2100819-2797-49CD-ABF4-1B4FA7FBE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21E19D7C-7CC1-4DEC-9F2B-AAC0641ED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81FFE509-48DA-45EE-A92A-B76DBA9C2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B2A880A6-01B1-47D6-84AA-A1A746137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771603B1-3D38-427B-99E4-D7D32215C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4" name="Text Box 23">
              <a:extLst>
                <a:ext uri="{FF2B5EF4-FFF2-40B4-BE49-F238E27FC236}">
                  <a16:creationId xmlns:a16="http://schemas.microsoft.com/office/drawing/2014/main" id="{543AFDD6-87C3-4A00-B94A-373FBD6B5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E350D28D-E9BA-41FB-993D-918774D0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6" name="Rounded Rectangle 49">
              <a:extLst>
                <a:ext uri="{FF2B5EF4-FFF2-40B4-BE49-F238E27FC236}">
                  <a16:creationId xmlns:a16="http://schemas.microsoft.com/office/drawing/2014/main" id="{536AD2C7-9D37-4FDC-9CDA-D1FBD8EB8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7" name="Straight Connector 253">
              <a:extLst>
                <a:ext uri="{FF2B5EF4-FFF2-40B4-BE49-F238E27FC236}">
                  <a16:creationId xmlns:a16="http://schemas.microsoft.com/office/drawing/2014/main" id="{D8DB1E38-9F39-474D-ACBF-266E83056A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58" name="Text Box 23">
              <a:extLst>
                <a:ext uri="{FF2B5EF4-FFF2-40B4-BE49-F238E27FC236}">
                  <a16:creationId xmlns:a16="http://schemas.microsoft.com/office/drawing/2014/main" id="{7890DBDB-0270-408D-A792-CEA27034C6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9" name="Text Box 23">
              <a:extLst>
                <a:ext uri="{FF2B5EF4-FFF2-40B4-BE49-F238E27FC236}">
                  <a16:creationId xmlns:a16="http://schemas.microsoft.com/office/drawing/2014/main" id="{11408C98-A8BA-46FA-B1F1-5AA5FA3C1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60" name="Text Box 23">
              <a:extLst>
                <a:ext uri="{FF2B5EF4-FFF2-40B4-BE49-F238E27FC236}">
                  <a16:creationId xmlns:a16="http://schemas.microsoft.com/office/drawing/2014/main" id="{1C6E3572-3AEE-4DC9-9AE0-AAC2E0E87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61" name="Straight Connector 253">
              <a:extLst>
                <a:ext uri="{FF2B5EF4-FFF2-40B4-BE49-F238E27FC236}">
                  <a16:creationId xmlns:a16="http://schemas.microsoft.com/office/drawing/2014/main" id="{A639E269-3621-4971-B31B-319095502F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62" name="AutoShape 11">
            <a:extLst>
              <a:ext uri="{FF2B5EF4-FFF2-40B4-BE49-F238E27FC236}">
                <a16:creationId xmlns:a16="http://schemas.microsoft.com/office/drawing/2014/main" id="{220E20DD-6CA3-40E7-8C4A-A9F1A0D704A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Elbow Connector 228">
            <a:extLst>
              <a:ext uri="{FF2B5EF4-FFF2-40B4-BE49-F238E27FC236}">
                <a16:creationId xmlns:a16="http://schemas.microsoft.com/office/drawing/2014/main" id="{3933F798-20D0-45BF-BCFA-B57048E566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6CE9F98-6435-433E-AC97-EF4E00F35BFB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9144565-0F5A-48EE-BB70-8EA8BE7D236F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8557F42C-6307-4D44-864F-A818A08132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B4CF47CC-F7CA-4162-B88E-B0CD39FA6B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3D45A612-CF29-4371-88D8-57C179A369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328143E5-071D-4285-800D-0BF962E89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C4F2367F-2256-4B94-A4AF-0480F98339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32DE5C1C-E3CB-4E64-A4C5-F6A8AD5CC6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2" name="Rectangle 271">
            <a:extLst>
              <a:ext uri="{FF2B5EF4-FFF2-40B4-BE49-F238E27FC236}">
                <a16:creationId xmlns:a16="http://schemas.microsoft.com/office/drawing/2014/main" id="{75FDCAF8-009E-4830-A419-139EB0A40B4C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75EE084E-581A-4B30-B95D-066FAA39E3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C80E13F9-19AA-493F-9FCA-FBB457EB78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CDA59942-925C-4A15-9118-9B3E820643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AutoShape 11">
            <a:extLst>
              <a:ext uri="{FF2B5EF4-FFF2-40B4-BE49-F238E27FC236}">
                <a16:creationId xmlns:a16="http://schemas.microsoft.com/office/drawing/2014/main" id="{4DA63E04-F317-4DD3-A66D-F92F9B021F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Shape 127">
            <a:extLst>
              <a:ext uri="{FF2B5EF4-FFF2-40B4-BE49-F238E27FC236}">
                <a16:creationId xmlns:a16="http://schemas.microsoft.com/office/drawing/2014/main" id="{82C48496-D751-47E5-A752-047A2AE546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3A77565E-DB9A-40C6-9ACD-872C98CF9B2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56FB7C9A-1ECE-444D-AD17-86FAE66F283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1" name="AutoShape 11">
              <a:extLst>
                <a:ext uri="{FF2B5EF4-FFF2-40B4-BE49-F238E27FC236}">
                  <a16:creationId xmlns:a16="http://schemas.microsoft.com/office/drawing/2014/main" id="{F79D2DE5-7A2E-4D55-BFC5-E718BE2CE3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AutoShape 11">
              <a:extLst>
                <a:ext uri="{FF2B5EF4-FFF2-40B4-BE49-F238E27FC236}">
                  <a16:creationId xmlns:a16="http://schemas.microsoft.com/office/drawing/2014/main" id="{6F5CB56F-459A-4783-B88D-619DA1C432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3" name="Elbow Connector 92">
            <a:extLst>
              <a:ext uri="{FF2B5EF4-FFF2-40B4-BE49-F238E27FC236}">
                <a16:creationId xmlns:a16="http://schemas.microsoft.com/office/drawing/2014/main" id="{87C231FD-1565-49AC-A01A-8423750BB2D6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AutoShape 11">
            <a:extLst>
              <a:ext uri="{FF2B5EF4-FFF2-40B4-BE49-F238E27FC236}">
                <a16:creationId xmlns:a16="http://schemas.microsoft.com/office/drawing/2014/main" id="{0A1D57E6-3425-4E90-8936-1FD07F1A20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AutoShape 11">
            <a:extLst>
              <a:ext uri="{FF2B5EF4-FFF2-40B4-BE49-F238E27FC236}">
                <a16:creationId xmlns:a16="http://schemas.microsoft.com/office/drawing/2014/main" id="{4AD113C4-C69D-47DC-B488-F89A17F7AF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D944C009-E4A4-4EE4-BC29-01192F16FE93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5767F6D-0B74-46FA-AB94-D8792F152F7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9011E58-CBA4-485A-9764-E9DED3957DA2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0" name="Flowchart: Terminator 289">
            <a:extLst>
              <a:ext uri="{FF2B5EF4-FFF2-40B4-BE49-F238E27FC236}">
                <a16:creationId xmlns:a16="http://schemas.microsoft.com/office/drawing/2014/main" id="{BF22C9BA-A889-49EB-B834-CA1FB0E48F4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1" name="AutoShape 11">
            <a:extLst>
              <a:ext uri="{FF2B5EF4-FFF2-40B4-BE49-F238E27FC236}">
                <a16:creationId xmlns:a16="http://schemas.microsoft.com/office/drawing/2014/main" id="{345D4B22-5DBB-4E4B-84CC-290EB32373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127">
            <a:extLst>
              <a:ext uri="{FF2B5EF4-FFF2-40B4-BE49-F238E27FC236}">
                <a16:creationId xmlns:a16="http://schemas.microsoft.com/office/drawing/2014/main" id="{05FA998C-D033-4E7B-8984-FC143285C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Shape 127">
            <a:extLst>
              <a:ext uri="{FF2B5EF4-FFF2-40B4-BE49-F238E27FC236}">
                <a16:creationId xmlns:a16="http://schemas.microsoft.com/office/drawing/2014/main" id="{8202C259-77EF-40D8-8763-2687B0DF9E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2D9023B1-A58B-4026-8903-11C33289D3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04122ABE-8D4C-48B5-A961-AC74CC055C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AutoShape 11">
            <a:extLst>
              <a:ext uri="{FF2B5EF4-FFF2-40B4-BE49-F238E27FC236}">
                <a16:creationId xmlns:a16="http://schemas.microsoft.com/office/drawing/2014/main" id="{2E3CFD6D-7750-446D-B917-D70AE4E2C0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Shape 127">
            <a:extLst>
              <a:ext uri="{FF2B5EF4-FFF2-40B4-BE49-F238E27FC236}">
                <a16:creationId xmlns:a16="http://schemas.microsoft.com/office/drawing/2014/main" id="{0AAF56BF-2ED2-402E-B36A-F38DAFD9254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Elbow Connector 176">
            <a:extLst>
              <a:ext uri="{FF2B5EF4-FFF2-40B4-BE49-F238E27FC236}">
                <a16:creationId xmlns:a16="http://schemas.microsoft.com/office/drawing/2014/main" id="{CD201C8B-76B3-4BD3-A693-65BAE48FD3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68ED5A30-7818-4070-92F6-4C5B2DEDF5E5}"/>
              </a:ext>
            </a:extLst>
          </p:cNvPr>
          <p:cNvSpPr/>
          <p:nvPr/>
        </p:nvSpPr>
        <p:spPr>
          <a:xfrm rot="16200000">
            <a:off x="10598233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C2AD2-D2D3-4C17-AA20-DF86F763C012}"/>
              </a:ext>
            </a:extLst>
          </p:cNvPr>
          <p:cNvSpPr txBox="1"/>
          <p:nvPr/>
        </p:nvSpPr>
        <p:spPr>
          <a:xfrm>
            <a:off x="9526101" y="1017533"/>
            <a:ext cx="235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Store the sum to $t4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84D32-64B8-43AC-81DE-7321B364B61D}"/>
              </a:ext>
            </a:extLst>
          </p:cNvPr>
          <p:cNvSpPr/>
          <p:nvPr/>
        </p:nvSpPr>
        <p:spPr>
          <a:xfrm>
            <a:off x="10263728" y="1927164"/>
            <a:ext cx="103409" cy="416052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ACD7D-1680-4D4A-BEA0-4C156C2565DB}"/>
              </a:ext>
            </a:extLst>
          </p:cNvPr>
          <p:cNvSpPr/>
          <p:nvPr/>
        </p:nvSpPr>
        <p:spPr>
          <a:xfrm>
            <a:off x="10165565" y="1926500"/>
            <a:ext cx="96953" cy="4160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5D17A-5FDF-4EDF-AF8A-4633E782BB13}"/>
              </a:ext>
            </a:extLst>
          </p:cNvPr>
          <p:cNvSpPr/>
          <p:nvPr/>
        </p:nvSpPr>
        <p:spPr>
          <a:xfrm rot="16200000">
            <a:off x="9111986" y="4194082"/>
            <a:ext cx="2347117" cy="340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7517">
              <a:defRPr/>
            </a:pPr>
            <a:r>
              <a:rPr lang="en-US" sz="1615" dirty="0">
                <a:solidFill>
                  <a:prstClr val="black"/>
                </a:solidFill>
                <a:latin typeface="Arial" charset="0"/>
              </a:rPr>
              <a:t>$t4 # / Sum of $t5 + $t6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214E3B02-631B-41F8-8073-F5C4901EE890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05" name="Slide Number Placeholder 1">
            <a:extLst>
              <a:ext uri="{FF2B5EF4-FFF2-40B4-BE49-F238E27FC236}">
                <a16:creationId xmlns:a16="http://schemas.microsoft.com/office/drawing/2014/main" id="{ED247B53-9732-4C17-ACC8-0B377C97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1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D1D261-A5B0-4F54-BC2E-38CA2AD3AA71}"/>
              </a:ext>
            </a:extLst>
          </p:cNvPr>
          <p:cNvSpPr txBox="1"/>
          <p:nvPr/>
        </p:nvSpPr>
        <p:spPr>
          <a:xfrm>
            <a:off x="2277904" y="894561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- LW</a:t>
            </a:r>
          </a:p>
        </p:txBody>
      </p:sp>
      <p:sp>
        <p:nvSpPr>
          <p:cNvPr id="398" name="Slide Number Placeholder 1">
            <a:extLst>
              <a:ext uri="{FF2B5EF4-FFF2-40B4-BE49-F238E27FC236}">
                <a16:creationId xmlns:a16="http://schemas.microsoft.com/office/drawing/2014/main" id="{63B56F2D-B494-477F-AB94-3C0A32D5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1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CDF99-3C73-466E-8190-BB25853EE64D}"/>
              </a:ext>
            </a:extLst>
          </p:cNvPr>
          <p:cNvSpPr txBox="1"/>
          <p:nvPr/>
        </p:nvSpPr>
        <p:spPr>
          <a:xfrm>
            <a:off x="2277904" y="894561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- ADD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F0E56-0B38-4890-9CEC-20FB418FC963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- LW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936FF-65BC-4621-BAB9-691ECD7054D4}"/>
              </a:ext>
            </a:extLst>
          </p:cNvPr>
          <p:cNvSpPr/>
          <p:nvPr/>
        </p:nvSpPr>
        <p:spPr>
          <a:xfrm>
            <a:off x="4251300" y="1832937"/>
            <a:ext cx="197357" cy="41686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LW  $t1,4($s0)</a:t>
            </a:r>
          </a:p>
        </p:txBody>
      </p:sp>
      <p:sp>
        <p:nvSpPr>
          <p:cNvPr id="122" name="Slide Number Placeholder 1">
            <a:extLst>
              <a:ext uri="{FF2B5EF4-FFF2-40B4-BE49-F238E27FC236}">
                <a16:creationId xmlns:a16="http://schemas.microsoft.com/office/drawing/2014/main" id="{21839A61-0D09-4677-8A58-9DD5D44F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09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AC1BB78-70F4-4BDD-9DE4-069FE93A2FAC}"/>
              </a:ext>
            </a:extLst>
          </p:cNvPr>
          <p:cNvSpPr/>
          <p:nvPr/>
        </p:nvSpPr>
        <p:spPr>
          <a:xfrm rot="16200000">
            <a:off x="7435604" y="595110"/>
            <a:ext cx="251501" cy="206039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8EFCB-5A25-4A29-BBEE-4DCE20625A59}"/>
              </a:ext>
            </a:extLst>
          </p:cNvPr>
          <p:cNvSpPr txBox="1"/>
          <p:nvPr/>
        </p:nvSpPr>
        <p:spPr>
          <a:xfrm>
            <a:off x="2277904" y="894561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- BEQ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73AD4-4D13-4345-81C3-3E59FA66B7F1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- ADD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F4327-D091-4155-B8AE-DCFE0051E3AD}"/>
              </a:ext>
            </a:extLst>
          </p:cNvPr>
          <p:cNvSpPr txBox="1"/>
          <p:nvPr/>
        </p:nvSpPr>
        <p:spPr>
          <a:xfrm>
            <a:off x="6588401" y="885597"/>
            <a:ext cx="1926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Calculate Address 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- LW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639ED3-6F91-4AE3-851A-47E1DA8A8ABB}"/>
              </a:ext>
            </a:extLst>
          </p:cNvPr>
          <p:cNvSpPr/>
          <p:nvPr/>
        </p:nvSpPr>
        <p:spPr>
          <a:xfrm>
            <a:off x="4256818" y="21254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ADD $t4,$t5,$t6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0D8E6C-20DD-41F6-9979-0EA6522E86E9}"/>
              </a:ext>
            </a:extLst>
          </p:cNvPr>
          <p:cNvSpPr/>
          <p:nvPr/>
        </p:nvSpPr>
        <p:spPr>
          <a:xfrm>
            <a:off x="6429965" y="2206240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$s0 data / 0x04</a:t>
            </a:r>
          </a:p>
        </p:txBody>
      </p: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CB077DD2-86F1-4FEB-BE7D-B86436FE9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77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AC1BB78-70F4-4BDD-9DE4-069FE93A2FAC}"/>
              </a:ext>
            </a:extLst>
          </p:cNvPr>
          <p:cNvSpPr/>
          <p:nvPr/>
        </p:nvSpPr>
        <p:spPr>
          <a:xfrm rot="16200000">
            <a:off x="7435604" y="595110"/>
            <a:ext cx="251501" cy="206039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E1D5A02-19CE-444B-883F-29A4CF1209BA}"/>
              </a:ext>
            </a:extLst>
          </p:cNvPr>
          <p:cNvSpPr/>
          <p:nvPr/>
        </p:nvSpPr>
        <p:spPr>
          <a:xfrm rot="16200000">
            <a:off x="9309060" y="792165"/>
            <a:ext cx="251501" cy="166627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E99B2-A4E4-437C-B663-D7B92B8DD5BB}"/>
              </a:ext>
            </a:extLst>
          </p:cNvPr>
          <p:cNvSpPr txBox="1"/>
          <p:nvPr/>
        </p:nvSpPr>
        <p:spPr>
          <a:xfrm>
            <a:off x="2009786" y="894561"/>
            <a:ext cx="128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78B94-B73A-4AA0-8D1B-B71320F7E52A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- BEQ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EDC87-357F-4E0D-9FDA-514AB2B683BE}"/>
              </a:ext>
            </a:extLst>
          </p:cNvPr>
          <p:cNvSpPr txBox="1"/>
          <p:nvPr/>
        </p:nvSpPr>
        <p:spPr>
          <a:xfrm>
            <a:off x="6777940" y="885597"/>
            <a:ext cx="154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Add Operands</a:t>
            </a:r>
          </a:p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- ADD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B85A7-A01F-41B1-BC4D-52EA89728160}"/>
              </a:ext>
            </a:extLst>
          </p:cNvPr>
          <p:cNvSpPr txBox="1"/>
          <p:nvPr/>
        </p:nvSpPr>
        <p:spPr>
          <a:xfrm>
            <a:off x="8331447" y="887109"/>
            <a:ext cx="203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Memory Load 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- LW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FBEFE-A5C8-4FF1-B43E-4D80DD3457B4}"/>
              </a:ext>
            </a:extLst>
          </p:cNvPr>
          <p:cNvSpPr/>
          <p:nvPr/>
        </p:nvSpPr>
        <p:spPr>
          <a:xfrm>
            <a:off x="6431763" y="2302639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$t4 reg. # / $t5 and $t6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5352C3-05AA-4714-8B1D-800EC1C85207}"/>
              </a:ext>
            </a:extLst>
          </p:cNvPr>
          <p:cNvSpPr/>
          <p:nvPr/>
        </p:nvSpPr>
        <p:spPr>
          <a:xfrm>
            <a:off x="4249452" y="21597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BEQ / $a0,$a1 / displacement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E7E46E-1167-4D52-92F6-1A918B5F88F1}"/>
              </a:ext>
            </a:extLst>
          </p:cNvPr>
          <p:cNvSpPr/>
          <p:nvPr/>
        </p:nvSpPr>
        <p:spPr>
          <a:xfrm>
            <a:off x="8495913" y="2332290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</a:t>
            </a:r>
            <a:r>
              <a:rPr lang="en-US" altLang="en-US" sz="1600" dirty="0" err="1">
                <a:solidFill>
                  <a:srgbClr val="FF000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 #. / $s0 + 4</a:t>
            </a:r>
          </a:p>
        </p:txBody>
      </p:sp>
      <p:sp>
        <p:nvSpPr>
          <p:cNvPr id="128" name="Slide Number Placeholder 1">
            <a:extLst>
              <a:ext uri="{FF2B5EF4-FFF2-40B4-BE49-F238E27FC236}">
                <a16:creationId xmlns:a16="http://schemas.microsoft.com/office/drawing/2014/main" id="{6BA6D67A-2C1A-4DC4-AED8-B6996766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24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0669" y="894561"/>
            <a:ext cx="162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+ 1</a:t>
            </a: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B574C-5917-4DAB-BB27-2DC2FD6400D6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AC1BB78-70F4-4BDD-9DE4-069FE93A2FAC}"/>
              </a:ext>
            </a:extLst>
          </p:cNvPr>
          <p:cNvSpPr/>
          <p:nvPr/>
        </p:nvSpPr>
        <p:spPr>
          <a:xfrm rot="16200000">
            <a:off x="7435604" y="595110"/>
            <a:ext cx="251501" cy="206039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6EDF-47FD-4E86-A279-2F419D599531}"/>
              </a:ext>
            </a:extLst>
          </p:cNvPr>
          <p:cNvSpPr txBox="1"/>
          <p:nvPr/>
        </p:nvSpPr>
        <p:spPr>
          <a:xfrm>
            <a:off x="6303132" y="885597"/>
            <a:ext cx="2496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Calculating Branch PC </a:t>
            </a:r>
          </a:p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Compare Operands - LW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E1D5A02-19CE-444B-883F-29A4CF1209BA}"/>
              </a:ext>
            </a:extLst>
          </p:cNvPr>
          <p:cNvSpPr/>
          <p:nvPr/>
        </p:nvSpPr>
        <p:spPr>
          <a:xfrm rot="16200000">
            <a:off x="9309060" y="792165"/>
            <a:ext cx="251501" cy="166627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82ADF-E59C-4281-88B3-EFD6A3745EF9}"/>
              </a:ext>
            </a:extLst>
          </p:cNvPr>
          <p:cNvSpPr txBox="1"/>
          <p:nvPr/>
        </p:nvSpPr>
        <p:spPr>
          <a:xfrm>
            <a:off x="8331447" y="887109"/>
            <a:ext cx="203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Pass Result</a:t>
            </a:r>
          </a:p>
          <a:p>
            <a:pPr algn="ctr" defTabSz="527517"/>
            <a:r>
              <a:rPr lang="en-US" b="1" dirty="0">
                <a:solidFill>
                  <a:srgbClr val="0070C0"/>
                </a:solidFill>
                <a:latin typeface="Calibri"/>
              </a:rPr>
              <a:t>- ADD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D2B170A-1421-4EBA-8512-ADFE185CB9AA}"/>
              </a:ext>
            </a:extLst>
          </p:cNvPr>
          <p:cNvSpPr/>
          <p:nvPr/>
        </p:nvSpPr>
        <p:spPr>
          <a:xfrm rot="16200000">
            <a:off x="10582972" y="1203330"/>
            <a:ext cx="251501" cy="837658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EFDEB-3C9D-4EBB-B222-DEC257964B1D}"/>
              </a:ext>
            </a:extLst>
          </p:cNvPr>
          <p:cNvSpPr txBox="1"/>
          <p:nvPr/>
        </p:nvSpPr>
        <p:spPr>
          <a:xfrm>
            <a:off x="10078923" y="890526"/>
            <a:ext cx="139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Write to $t1</a:t>
            </a:r>
          </a:p>
          <a:p>
            <a:pPr algn="ctr" defTabSz="527517"/>
            <a:r>
              <a:rPr lang="en-US" b="1" dirty="0">
                <a:solidFill>
                  <a:srgbClr val="FF0000"/>
                </a:solidFill>
                <a:latin typeface="Calibri"/>
              </a:rPr>
              <a:t> - LW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8B9EA-C46B-4FFA-8E8E-497EFB277768}"/>
              </a:ext>
            </a:extLst>
          </p:cNvPr>
          <p:cNvSpPr/>
          <p:nvPr/>
        </p:nvSpPr>
        <p:spPr>
          <a:xfrm>
            <a:off x="6431961" y="2090229"/>
            <a:ext cx="204410" cy="42337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BEQ / $a0,$a1 </a:t>
            </a:r>
            <a:r>
              <a:rPr lang="en-US" altLang="en-US" sz="1600" dirty="0" err="1">
                <a:solidFill>
                  <a:srgbClr val="00B050"/>
                </a:solidFill>
                <a:latin typeface="Calibri"/>
              </a:rPr>
              <a:t>vals</a:t>
            </a:r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 / disp.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F4EF39-8F46-4D67-88A9-E5C75B35176C}"/>
              </a:ext>
            </a:extLst>
          </p:cNvPr>
          <p:cNvSpPr/>
          <p:nvPr/>
        </p:nvSpPr>
        <p:spPr>
          <a:xfrm>
            <a:off x="4245419" y="1871154"/>
            <a:ext cx="204410" cy="42337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C490E6-E1B3-48FC-8503-3AB12D1555FF}"/>
              </a:ext>
            </a:extLst>
          </p:cNvPr>
          <p:cNvSpPr/>
          <p:nvPr/>
        </p:nvSpPr>
        <p:spPr>
          <a:xfrm>
            <a:off x="10176863" y="2395530"/>
            <a:ext cx="204410" cy="42337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</a:t>
            </a:r>
            <a:r>
              <a:rPr lang="en-US" altLang="en-US" sz="1600" dirty="0" err="1">
                <a:solidFill>
                  <a:srgbClr val="FF000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 # /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3DEF39-7842-4545-8631-1002A239C927}"/>
              </a:ext>
            </a:extLst>
          </p:cNvPr>
          <p:cNvSpPr/>
          <p:nvPr/>
        </p:nvSpPr>
        <p:spPr>
          <a:xfrm>
            <a:off x="8489912" y="2300327"/>
            <a:ext cx="204410" cy="423376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$t4 </a:t>
            </a:r>
            <a:r>
              <a:rPr lang="en-US" altLang="en-US" sz="1600" dirty="0" err="1">
                <a:solidFill>
                  <a:srgbClr val="0070C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 # / Sum</a:t>
            </a:r>
          </a:p>
        </p:txBody>
      </p:sp>
      <p:sp>
        <p:nvSpPr>
          <p:cNvPr id="122" name="Slide Number Placeholder 1">
            <a:extLst>
              <a:ext uri="{FF2B5EF4-FFF2-40B4-BE49-F238E27FC236}">
                <a16:creationId xmlns:a16="http://schemas.microsoft.com/office/drawing/2014/main" id="{991246FE-590D-4553-9F7A-AA4766E6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69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19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Fetch Data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PC value serves as address to instruction memory while also being incremented by 4 using the adder</a:t>
            </a:r>
          </a:p>
          <a:p>
            <a:pPr>
              <a:defRPr/>
            </a:pPr>
            <a:r>
              <a:rPr lang="en-US" sz="2400" dirty="0"/>
              <a:t>Instruction word is returned by memory after some delay</a:t>
            </a:r>
          </a:p>
          <a:p>
            <a:pPr>
              <a:defRPr/>
            </a:pPr>
            <a:r>
              <a:rPr lang="en-US" sz="2400" dirty="0"/>
              <a:t>New PC value is clocked into PC register at the end of clock cycle</a:t>
            </a:r>
          </a:p>
        </p:txBody>
      </p:sp>
      <p:grpSp>
        <p:nvGrpSpPr>
          <p:cNvPr id="13316" name="Group 104"/>
          <p:cNvGrpSpPr>
            <a:grpSpLocks/>
          </p:cNvGrpSpPr>
          <p:nvPr/>
        </p:nvGrpSpPr>
        <p:grpSpPr bwMode="auto">
          <a:xfrm>
            <a:off x="6705600" y="4667166"/>
            <a:ext cx="1295400" cy="1371600"/>
            <a:chOff x="1447800" y="4191000"/>
            <a:chExt cx="685800" cy="990600"/>
          </a:xfrm>
        </p:grpSpPr>
        <p:sp>
          <p:nvSpPr>
            <p:cNvPr id="13338" name="Rectangle 7"/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6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7" name="Text Box 23"/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cxnSp>
        <p:nvCxnSpPr>
          <p:cNvPr id="13317" name="Straight Arrow Connector 12"/>
          <p:cNvCxnSpPr>
            <a:cxnSpLocks noChangeShapeType="1"/>
          </p:cNvCxnSpPr>
          <p:nvPr/>
        </p:nvCxnSpPr>
        <p:spPr bwMode="auto">
          <a:xfrm>
            <a:off x="8001000" y="5276766"/>
            <a:ext cx="457200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8" name="Text Box 22"/>
          <p:cNvSpPr txBox="1">
            <a:spLocks noChangeArrowheads="1"/>
          </p:cNvSpPr>
          <p:nvPr/>
        </p:nvSpPr>
        <p:spPr bwMode="auto">
          <a:xfrm>
            <a:off x="8077200" y="5319630"/>
            <a:ext cx="1447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Instruction Word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 rot="16200000">
            <a:off x="4373563" y="517040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sp>
        <p:nvSpPr>
          <p:cNvPr id="18" name="Trapezoid 17"/>
          <p:cNvSpPr/>
          <p:nvPr/>
        </p:nvSpPr>
        <p:spPr bwMode="auto">
          <a:xfrm rot="5400000">
            <a:off x="5524500" y="3867066"/>
            <a:ext cx="1295400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5867400" y="3600367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867400" y="4336966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cxnSp>
        <p:nvCxnSpPr>
          <p:cNvPr id="13323" name="Straight Connector 24"/>
          <p:cNvCxnSpPr>
            <a:cxnSpLocks noChangeShapeType="1"/>
          </p:cNvCxnSpPr>
          <p:nvPr/>
        </p:nvCxnSpPr>
        <p:spPr bwMode="auto">
          <a:xfrm rot="16200000" flipH="1">
            <a:off x="4762500" y="4857666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4" name="Straight Connector 27"/>
          <p:cNvCxnSpPr>
            <a:cxnSpLocks noChangeShapeType="1"/>
          </p:cNvCxnSpPr>
          <p:nvPr/>
        </p:nvCxnSpPr>
        <p:spPr bwMode="auto">
          <a:xfrm rot="5400000">
            <a:off x="4838700" y="4857666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5" name="Text Box 22"/>
          <p:cNvSpPr txBox="1">
            <a:spLocks noChangeArrowheads="1"/>
          </p:cNvSpPr>
          <p:nvPr/>
        </p:nvSpPr>
        <p:spPr bwMode="auto">
          <a:xfrm>
            <a:off x="3886200" y="4514767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13326" name="Shape 31"/>
          <p:cNvCxnSpPr>
            <a:cxnSpLocks noChangeShapeType="1"/>
            <a:stCxn id="13325" idx="3"/>
            <a:endCxn id="17" idx="3"/>
          </p:cNvCxnSpPr>
          <p:nvPr/>
        </p:nvCxnSpPr>
        <p:spPr bwMode="auto">
          <a:xfrm>
            <a:off x="4419600" y="4645572"/>
            <a:ext cx="449264" cy="173994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9" name="AutoShape 11"/>
          <p:cNvCxnSpPr>
            <a:cxnSpLocks noChangeShapeType="1"/>
          </p:cNvCxnSpPr>
          <p:nvPr/>
        </p:nvCxnSpPr>
        <p:spPr bwMode="auto">
          <a:xfrm>
            <a:off x="5029200" y="5276766"/>
            <a:ext cx="16764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324600" y="4057567"/>
            <a:ext cx="1524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13331" name="AutoShape 11"/>
          <p:cNvCxnSpPr>
            <a:cxnSpLocks noChangeShapeType="1"/>
          </p:cNvCxnSpPr>
          <p:nvPr/>
        </p:nvCxnSpPr>
        <p:spPr bwMode="auto">
          <a:xfrm>
            <a:off x="5562600" y="3752766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Shape 41"/>
          <p:cNvCxnSpPr>
            <a:cxnSpLocks noChangeShapeType="1"/>
            <a:endCxn id="21" idx="1"/>
          </p:cNvCxnSpPr>
          <p:nvPr/>
        </p:nvCxnSpPr>
        <p:spPr bwMode="auto">
          <a:xfrm rot="5400000" flipH="1" flipV="1">
            <a:off x="5270478" y="4679848"/>
            <a:ext cx="812845" cy="380999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5334000" y="3600366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cxnSp>
        <p:nvCxnSpPr>
          <p:cNvPr id="13334" name="Shape 44"/>
          <p:cNvCxnSpPr>
            <a:cxnSpLocks noChangeShapeType="1"/>
            <a:stCxn id="27" idx="3"/>
            <a:endCxn id="17" idx="0"/>
          </p:cNvCxnSpPr>
          <p:nvPr/>
        </p:nvCxnSpPr>
        <p:spPr bwMode="auto">
          <a:xfrm flipH="1">
            <a:off x="4724401" y="4184525"/>
            <a:ext cx="1752599" cy="1130341"/>
          </a:xfrm>
          <a:prstGeom prst="bentConnector5">
            <a:avLst>
              <a:gd name="adj1" fmla="val -15848"/>
              <a:gd name="adj2" fmla="val -76032"/>
              <a:gd name="adj3" fmla="val 14894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35" name="Text Box 22"/>
          <p:cNvSpPr txBox="1">
            <a:spLocks noChangeArrowheads="1"/>
          </p:cNvSpPr>
          <p:nvPr/>
        </p:nvSpPr>
        <p:spPr bwMode="auto">
          <a:xfrm>
            <a:off x="5257800" y="5352966"/>
            <a:ext cx="1219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>
                <a:solidFill>
                  <a:prstClr val="black"/>
                </a:solidFill>
              </a:rPr>
              <a:t>Current PC / Read Address</a:t>
            </a:r>
          </a:p>
        </p:txBody>
      </p:sp>
      <p:sp>
        <p:nvSpPr>
          <p:cNvPr id="13336" name="Text Box 22"/>
          <p:cNvSpPr txBox="1">
            <a:spLocks noChangeArrowheads="1"/>
          </p:cNvSpPr>
          <p:nvPr/>
        </p:nvSpPr>
        <p:spPr bwMode="auto">
          <a:xfrm>
            <a:off x="6705600" y="3752767"/>
            <a:ext cx="152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prstClr val="black"/>
                </a:solidFill>
              </a:rPr>
              <a:t>“Next” PC = PC + 4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1" y="4454826"/>
            <a:ext cx="25003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229600" y="4331636"/>
            <a:ext cx="2895600" cy="996243"/>
            <a:chOff x="6421120" y="3754084"/>
            <a:chExt cx="2509520" cy="863411"/>
          </a:xfrm>
        </p:grpSpPr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6778467" y="4377429"/>
              <a:ext cx="1254760" cy="2400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527517">
                <a:spcBef>
                  <a:spcPct val="50000"/>
                </a:spcBef>
                <a:defRPr/>
              </a:pPr>
              <a:r>
                <a:rPr lang="en-US" sz="1200" b="1" u="sng" dirty="0">
                  <a:solidFill>
                    <a:prstClr val="black"/>
                  </a:solidFill>
                  <a:latin typeface="Arial" charset="0"/>
                </a:rPr>
                <a:t>ADD $3,$1,$2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421120" y="3754084"/>
              <a:ext cx="2509520" cy="396240"/>
              <a:chOff x="6421120" y="3754084"/>
              <a:chExt cx="2509520" cy="396240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6421120" y="3952204"/>
                <a:ext cx="46228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000000</a:t>
                </a:r>
              </a:p>
            </p:txBody>
          </p:sp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6883400" y="3952204"/>
                <a:ext cx="39624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00001</a:t>
                </a:r>
              </a:p>
            </p:txBody>
          </p:sp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7279640" y="3952204"/>
                <a:ext cx="39624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00010</a:t>
                </a:r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/>
            </p:nvSpPr>
            <p:spPr bwMode="auto">
              <a:xfrm>
                <a:off x="8072120" y="3952204"/>
                <a:ext cx="39624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00000</a:t>
                </a:r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/>
            </p:nvSpPr>
            <p:spPr bwMode="auto">
              <a:xfrm>
                <a:off x="7675880" y="3952204"/>
                <a:ext cx="39624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00011</a:t>
                </a: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8468360" y="3952204"/>
                <a:ext cx="462280" cy="19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527517">
                  <a:defRPr/>
                </a:pPr>
                <a:r>
                  <a:rPr lang="en-US" sz="1000" b="1" dirty="0">
                    <a:solidFill>
                      <a:prstClr val="black"/>
                    </a:solidFill>
                    <a:latin typeface="Arial" charset="0"/>
                    <a:cs typeface="Arial" charset="0"/>
                  </a:rPr>
                  <a:t>100000</a:t>
                </a: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6421120" y="3754084"/>
                <a:ext cx="46228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opcode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6883400" y="3754084"/>
                <a:ext cx="39624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rs</a:t>
                </a: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7279640" y="3754084"/>
                <a:ext cx="39624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rt</a:t>
                </a:r>
              </a:p>
            </p:txBody>
          </p:sp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8072120" y="3754084"/>
                <a:ext cx="39624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shamt</a:t>
                </a:r>
              </a:p>
            </p:txBody>
          </p:sp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7675880" y="3754084"/>
                <a:ext cx="39624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rd</a:t>
                </a:r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8468360" y="3754084"/>
                <a:ext cx="462280" cy="198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defTabSz="527517" eaLnBrk="1" hangingPunct="1"/>
                <a:r>
                  <a:rPr lang="en-US" altLang="en-US" sz="1000" b="1">
                    <a:solidFill>
                      <a:srgbClr val="1F497D"/>
                    </a:solidFill>
                  </a:rPr>
                  <a:t>func</a:t>
                </a:r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6421120" y="4176957"/>
              <a:ext cx="357347" cy="20047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8033227" y="4176957"/>
              <a:ext cx="897413" cy="20047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AutoShape 11"/>
          <p:cNvCxnSpPr>
            <a:cxnSpLocks noChangeShapeType="1"/>
          </p:cNvCxnSpPr>
          <p:nvPr/>
        </p:nvCxnSpPr>
        <p:spPr bwMode="auto">
          <a:xfrm>
            <a:off x="5041360" y="5270387"/>
            <a:ext cx="1676400" cy="158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hape 41"/>
          <p:cNvCxnSpPr>
            <a:cxnSpLocks noChangeShapeType="1"/>
          </p:cNvCxnSpPr>
          <p:nvPr/>
        </p:nvCxnSpPr>
        <p:spPr bwMode="auto">
          <a:xfrm rot="5400000" flipH="1" flipV="1">
            <a:off x="5270467" y="4667197"/>
            <a:ext cx="805740" cy="380999"/>
          </a:xfrm>
          <a:prstGeom prst="bentConnector2">
            <a:avLst/>
          </a:prstGeom>
          <a:noFill/>
          <a:ln w="38100" algn="ctr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502819" y="4987707"/>
            <a:ext cx="969689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Current PC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24382" y="3969344"/>
            <a:ext cx="1227772" cy="305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385" b="1" dirty="0">
                <a:solidFill>
                  <a:srgbClr val="FF0000"/>
                </a:solidFill>
                <a:latin typeface="Calibri"/>
              </a:rPr>
              <a:t>Current PC + 4</a:t>
            </a:r>
          </a:p>
        </p:txBody>
      </p:sp>
      <p:cxnSp>
        <p:nvCxnSpPr>
          <p:cNvPr id="52" name="Shape 44"/>
          <p:cNvCxnSpPr>
            <a:cxnSpLocks noChangeShapeType="1"/>
          </p:cNvCxnSpPr>
          <p:nvPr/>
        </p:nvCxnSpPr>
        <p:spPr bwMode="auto">
          <a:xfrm flipH="1">
            <a:off x="4727963" y="4176409"/>
            <a:ext cx="1752600" cy="1123238"/>
          </a:xfrm>
          <a:prstGeom prst="bentConnector5">
            <a:avLst>
              <a:gd name="adj1" fmla="val -15050"/>
              <a:gd name="adj2" fmla="val -75705"/>
              <a:gd name="adj3" fmla="val 148273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Arrow Connector 12"/>
          <p:cNvCxnSpPr>
            <a:cxnSpLocks noChangeShapeType="1"/>
          </p:cNvCxnSpPr>
          <p:nvPr/>
        </p:nvCxnSpPr>
        <p:spPr bwMode="auto">
          <a:xfrm>
            <a:off x="8015654" y="5282535"/>
            <a:ext cx="457200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003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0669" y="894561"/>
            <a:ext cx="162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+ 2</a:t>
            </a: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B574C-5917-4DAB-BB27-2DC2FD6400D6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+ 1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AC1BB78-70F4-4BDD-9DE4-069FE93A2FAC}"/>
              </a:ext>
            </a:extLst>
          </p:cNvPr>
          <p:cNvSpPr/>
          <p:nvPr/>
        </p:nvSpPr>
        <p:spPr>
          <a:xfrm rot="16200000">
            <a:off x="7435604" y="595110"/>
            <a:ext cx="251501" cy="206039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6EDF-47FD-4E86-A279-2F419D599531}"/>
              </a:ext>
            </a:extLst>
          </p:cNvPr>
          <p:cNvSpPr txBox="1"/>
          <p:nvPr/>
        </p:nvSpPr>
        <p:spPr>
          <a:xfrm>
            <a:off x="6908041" y="885597"/>
            <a:ext cx="1286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Execute</a:t>
            </a:r>
          </a:p>
          <a:p>
            <a:pPr algn="ctr" defTabSz="527517"/>
            <a:r>
              <a:rPr lang="en-US" b="1" dirty="0">
                <a:latin typeface="Calibri"/>
              </a:rPr>
              <a:t>- Next Instr.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E1D5A02-19CE-444B-883F-29A4CF1209BA}"/>
              </a:ext>
            </a:extLst>
          </p:cNvPr>
          <p:cNvSpPr/>
          <p:nvPr/>
        </p:nvSpPr>
        <p:spPr>
          <a:xfrm rot="16200000">
            <a:off x="9309060" y="792165"/>
            <a:ext cx="251501" cy="166627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82ADF-E59C-4281-88B3-EFD6A3745EF9}"/>
              </a:ext>
            </a:extLst>
          </p:cNvPr>
          <p:cNvSpPr txBox="1"/>
          <p:nvPr/>
        </p:nvSpPr>
        <p:spPr>
          <a:xfrm>
            <a:off x="8331447" y="887109"/>
            <a:ext cx="203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sz="1800" b="1" dirty="0">
                <a:solidFill>
                  <a:srgbClr val="00B050"/>
                </a:solidFill>
                <a:latin typeface="Calibri"/>
              </a:rPr>
              <a:t>If $a0!=$a1,</a:t>
            </a:r>
          </a:p>
          <a:p>
            <a:pPr algn="ctr" defTabSz="527517"/>
            <a:r>
              <a:rPr lang="en-US" sz="1800" b="1" dirty="0">
                <a:solidFill>
                  <a:srgbClr val="00B050"/>
                </a:solidFill>
                <a:latin typeface="Calibri"/>
              </a:rPr>
              <a:t>do nothing </a:t>
            </a:r>
            <a:r>
              <a:rPr lang="en-US" b="1" dirty="0">
                <a:solidFill>
                  <a:srgbClr val="00B050"/>
                </a:solidFill>
                <a:latin typeface="Calibri"/>
              </a:rPr>
              <a:t>- BEQ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D2B170A-1421-4EBA-8512-ADFE185CB9AA}"/>
              </a:ext>
            </a:extLst>
          </p:cNvPr>
          <p:cNvSpPr/>
          <p:nvPr/>
        </p:nvSpPr>
        <p:spPr>
          <a:xfrm rot="16200000">
            <a:off x="10582972" y="1203330"/>
            <a:ext cx="251501" cy="837658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EFDEB-3C9D-4EBB-B222-DEC257964B1D}"/>
              </a:ext>
            </a:extLst>
          </p:cNvPr>
          <p:cNvSpPr txBox="1"/>
          <p:nvPr/>
        </p:nvSpPr>
        <p:spPr>
          <a:xfrm>
            <a:off x="10078923" y="890526"/>
            <a:ext cx="174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sz="1800" b="1" dirty="0">
                <a:solidFill>
                  <a:srgbClr val="0070C0"/>
                </a:solidFill>
                <a:latin typeface="Calibri"/>
              </a:rPr>
              <a:t>Write Result to</a:t>
            </a:r>
          </a:p>
          <a:p>
            <a:pPr algn="ctr" defTabSz="527517"/>
            <a:r>
              <a:rPr lang="en-US" sz="1800" b="1" dirty="0">
                <a:solidFill>
                  <a:srgbClr val="0070C0"/>
                </a:solidFill>
                <a:latin typeface="Calibri"/>
              </a:rPr>
              <a:t>Register </a:t>
            </a:r>
            <a:r>
              <a:rPr lang="en-US" b="1" dirty="0">
                <a:solidFill>
                  <a:srgbClr val="0070C0"/>
                </a:solidFill>
                <a:latin typeface="Calibri"/>
              </a:rPr>
              <a:t>- ADD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85CC71-89DA-4D6E-8F8E-CA0F64ACE921}"/>
              </a:ext>
            </a:extLst>
          </p:cNvPr>
          <p:cNvSpPr/>
          <p:nvPr/>
        </p:nvSpPr>
        <p:spPr>
          <a:xfrm>
            <a:off x="6431755" y="1934127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84AE0-720E-40CC-9FE5-42E6EB3C1D6C}"/>
              </a:ext>
            </a:extLst>
          </p:cNvPr>
          <p:cNvSpPr/>
          <p:nvPr/>
        </p:nvSpPr>
        <p:spPr>
          <a:xfrm>
            <a:off x="4253657" y="1915077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 + 1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E9F548-2EFA-4605-9294-8B7C2E9A2B99}"/>
              </a:ext>
            </a:extLst>
          </p:cNvPr>
          <p:cNvSpPr/>
          <p:nvPr/>
        </p:nvSpPr>
        <p:spPr>
          <a:xfrm>
            <a:off x="10169008" y="2410954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R4 </a:t>
            </a:r>
            <a:r>
              <a:rPr lang="en-US" altLang="en-US" sz="1600" dirty="0" err="1">
                <a:solidFill>
                  <a:srgbClr val="0070C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0070C0"/>
                </a:solidFill>
                <a:latin typeface="Calibri"/>
              </a:rPr>
              <a:t> # / Sum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25FE3D-0FB0-4851-BE28-9B3274D6D2B5}"/>
              </a:ext>
            </a:extLst>
          </p:cNvPr>
          <p:cNvSpPr/>
          <p:nvPr/>
        </p:nvSpPr>
        <p:spPr>
          <a:xfrm>
            <a:off x="8490745" y="2420671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Control / Displacement</a:t>
            </a:r>
          </a:p>
        </p:txBody>
      </p:sp>
      <p:sp>
        <p:nvSpPr>
          <p:cNvPr id="124" name="Slide Number Placeholder 1">
            <a:extLst>
              <a:ext uri="{FF2B5EF4-FFF2-40B4-BE49-F238E27FC236}">
                <a16:creationId xmlns:a16="http://schemas.microsoft.com/office/drawing/2014/main" id="{082DD26E-35D7-4695-91B9-04F54B0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1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Multiple Instructions in 5-Stage Pipeline</a:t>
            </a:r>
          </a:p>
        </p:txBody>
      </p:sp>
      <p:sp>
        <p:nvSpPr>
          <p:cNvPr id="5" name="Right Brace 4"/>
          <p:cNvSpPr/>
          <p:nvPr/>
        </p:nvSpPr>
        <p:spPr>
          <a:xfrm rot="16200000">
            <a:off x="2578175" y="-15251"/>
            <a:ext cx="251501" cy="3278953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0669" y="894561"/>
            <a:ext cx="162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Fetch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+ 3</a:t>
            </a:r>
          </a:p>
        </p:txBody>
      </p:sp>
      <p:sp>
        <p:nvSpPr>
          <p:cNvPr id="294" name="Trapezoid 293">
            <a:extLst>
              <a:ext uri="{FF2B5EF4-FFF2-40B4-BE49-F238E27FC236}">
                <a16:creationId xmlns:a16="http://schemas.microsoft.com/office/drawing/2014/main" id="{BD27A5FD-E850-490C-896B-C11C64DCED7F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295" name="Text Box 23">
            <a:extLst>
              <a:ext uri="{FF2B5EF4-FFF2-40B4-BE49-F238E27FC236}">
                <a16:creationId xmlns:a16="http://schemas.microsoft.com/office/drawing/2014/main" id="{2EC986B4-7653-4BCC-9A43-1A2E32CF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96" name="Text Box 23">
            <a:extLst>
              <a:ext uri="{FF2B5EF4-FFF2-40B4-BE49-F238E27FC236}">
                <a16:creationId xmlns:a16="http://schemas.microsoft.com/office/drawing/2014/main" id="{32091990-202E-4DA2-B5FA-6CD4E8FA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EB6E4368-6B09-4096-ACEE-3C9D3C636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98" name="Text Box 23">
            <a:extLst>
              <a:ext uri="{FF2B5EF4-FFF2-40B4-BE49-F238E27FC236}">
                <a16:creationId xmlns:a16="http://schemas.microsoft.com/office/drawing/2014/main" id="{2646D0B1-F8F1-4E38-AB5E-45B60F7F8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299" name="Text Box 23">
            <a:extLst>
              <a:ext uri="{FF2B5EF4-FFF2-40B4-BE49-F238E27FC236}">
                <a16:creationId xmlns:a16="http://schemas.microsoft.com/office/drawing/2014/main" id="{3DA8A50D-A798-4AA5-84CB-BAC5CCA4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62534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300" name="Text Box 23">
            <a:extLst>
              <a:ext uri="{FF2B5EF4-FFF2-40B4-BE49-F238E27FC236}">
                <a16:creationId xmlns:a16="http://schemas.microsoft.com/office/drawing/2014/main" id="{561D6031-6018-4917-9C18-C0FBAF1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301" name="Text Box 23">
            <a:extLst>
              <a:ext uri="{FF2B5EF4-FFF2-40B4-BE49-F238E27FC236}">
                <a16:creationId xmlns:a16="http://schemas.microsoft.com/office/drawing/2014/main" id="{406C3730-8FBB-48ED-9833-BD3D831E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302" name="Text Box 23">
            <a:extLst>
              <a:ext uri="{FF2B5EF4-FFF2-40B4-BE49-F238E27FC236}">
                <a16:creationId xmlns:a16="http://schemas.microsoft.com/office/drawing/2014/main" id="{661EF8EE-5069-4670-B152-34CEC33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03" name="AutoShape 11">
            <a:extLst>
              <a:ext uri="{FF2B5EF4-FFF2-40B4-BE49-F238E27FC236}">
                <a16:creationId xmlns:a16="http://schemas.microsoft.com/office/drawing/2014/main" id="{6D8BAA48-E6F6-4936-BA71-27169961A6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AutoShape 11">
            <a:extLst>
              <a:ext uri="{FF2B5EF4-FFF2-40B4-BE49-F238E27FC236}">
                <a16:creationId xmlns:a16="http://schemas.microsoft.com/office/drawing/2014/main" id="{5D907344-5514-4C3E-93F1-A3755E32E43A}"/>
              </a:ext>
            </a:extLst>
          </p:cNvPr>
          <p:cNvCxnSpPr>
            <a:cxnSpLocks noChangeShapeType="1"/>
            <a:endCxn id="298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hape 127">
            <a:extLst>
              <a:ext uri="{FF2B5EF4-FFF2-40B4-BE49-F238E27FC236}">
                <a16:creationId xmlns:a16="http://schemas.microsoft.com/office/drawing/2014/main" id="{D2E46FA8-2B13-40C9-B5C7-F8F8069C6220}"/>
              </a:ext>
            </a:extLst>
          </p:cNvPr>
          <p:cNvCxnSpPr>
            <a:cxnSpLocks noChangeShapeType="1"/>
            <a:stCxn id="309" idx="3"/>
            <a:endCxn id="347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6" name="Flowchart: Terminator 305">
            <a:extLst>
              <a:ext uri="{FF2B5EF4-FFF2-40B4-BE49-F238E27FC236}">
                <a16:creationId xmlns:a16="http://schemas.microsoft.com/office/drawing/2014/main" id="{89CAAC39-C340-41F8-8104-34F5EDD1DF66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07" name="AutoShape 11">
            <a:extLst>
              <a:ext uri="{FF2B5EF4-FFF2-40B4-BE49-F238E27FC236}">
                <a16:creationId xmlns:a16="http://schemas.microsoft.com/office/drawing/2014/main" id="{266270A0-494A-40ED-9288-1A0353E130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AutoShape 11">
            <a:extLst>
              <a:ext uri="{FF2B5EF4-FFF2-40B4-BE49-F238E27FC236}">
                <a16:creationId xmlns:a16="http://schemas.microsoft.com/office/drawing/2014/main" id="{3639DC50-7272-4FFA-A60E-94D43C7C8F33}"/>
              </a:ext>
            </a:extLst>
          </p:cNvPr>
          <p:cNvCxnSpPr>
            <a:cxnSpLocks noChangeShapeType="1"/>
            <a:stCxn id="306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" name="Flowchart: Terminator 308">
            <a:extLst>
              <a:ext uri="{FF2B5EF4-FFF2-40B4-BE49-F238E27FC236}">
                <a16:creationId xmlns:a16="http://schemas.microsoft.com/office/drawing/2014/main" id="{56718085-A132-4C87-A453-1C55815E295E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6DFB29F0-2012-474D-A423-0F296BFCD036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hape 127">
            <a:extLst>
              <a:ext uri="{FF2B5EF4-FFF2-40B4-BE49-F238E27FC236}">
                <a16:creationId xmlns:a16="http://schemas.microsoft.com/office/drawing/2014/main" id="{13B8E8E5-792D-4C4C-A34F-31D545E08E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AutoShape 11">
            <a:extLst>
              <a:ext uri="{FF2B5EF4-FFF2-40B4-BE49-F238E27FC236}">
                <a16:creationId xmlns:a16="http://schemas.microsoft.com/office/drawing/2014/main" id="{735BBF8A-047E-43D7-BB9E-B36127760A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3" name="Group 104">
            <a:extLst>
              <a:ext uri="{FF2B5EF4-FFF2-40B4-BE49-F238E27FC236}">
                <a16:creationId xmlns:a16="http://schemas.microsoft.com/office/drawing/2014/main" id="{B67FD0CF-E95A-4AC2-9EDC-F5AE004F4105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314" name="Rectangle 7">
              <a:extLst>
                <a:ext uri="{FF2B5EF4-FFF2-40B4-BE49-F238E27FC236}">
                  <a16:creationId xmlns:a16="http://schemas.microsoft.com/office/drawing/2014/main" id="{1C809272-EDB5-419A-AF57-0A8DA317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315" name="Text Box 23">
              <a:extLst>
                <a:ext uri="{FF2B5EF4-FFF2-40B4-BE49-F238E27FC236}">
                  <a16:creationId xmlns:a16="http://schemas.microsoft.com/office/drawing/2014/main" id="{C6BCE2FC-D134-46AE-AFD1-8FD890AD99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316" name="Text Box 23">
              <a:extLst>
                <a:ext uri="{FF2B5EF4-FFF2-40B4-BE49-F238E27FC236}">
                  <a16:creationId xmlns:a16="http://schemas.microsoft.com/office/drawing/2014/main" id="{8E586447-65D2-4347-8851-C188C3815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317" name="Rectangle 7">
            <a:extLst>
              <a:ext uri="{FF2B5EF4-FFF2-40B4-BE49-F238E27FC236}">
                <a16:creationId xmlns:a16="http://schemas.microsoft.com/office/drawing/2014/main" id="{855174BA-D140-4CAA-9445-A9CE9A42B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318" name="Straight Connector 24">
            <a:extLst>
              <a:ext uri="{FF2B5EF4-FFF2-40B4-BE49-F238E27FC236}">
                <a16:creationId xmlns:a16="http://schemas.microsoft.com/office/drawing/2014/main" id="{EB15C9F5-C272-4A94-8E68-D072E2C124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Straight Connector 27">
            <a:extLst>
              <a:ext uri="{FF2B5EF4-FFF2-40B4-BE49-F238E27FC236}">
                <a16:creationId xmlns:a16="http://schemas.microsoft.com/office/drawing/2014/main" id="{EE582F12-3484-407E-919B-D062D649F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0" name="Text Box 22">
            <a:extLst>
              <a:ext uri="{FF2B5EF4-FFF2-40B4-BE49-F238E27FC236}">
                <a16:creationId xmlns:a16="http://schemas.microsoft.com/office/drawing/2014/main" id="{19414C64-4954-4DFE-949E-9A7687B10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321" name="Shape 31">
            <a:extLst>
              <a:ext uri="{FF2B5EF4-FFF2-40B4-BE49-F238E27FC236}">
                <a16:creationId xmlns:a16="http://schemas.microsoft.com/office/drawing/2014/main" id="{9FC3A19A-937B-4276-901A-ABBE0097A5FA}"/>
              </a:ext>
            </a:extLst>
          </p:cNvPr>
          <p:cNvCxnSpPr>
            <a:cxnSpLocks noChangeShapeType="1"/>
            <a:endCxn id="317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AutoShape 11">
            <a:extLst>
              <a:ext uri="{FF2B5EF4-FFF2-40B4-BE49-F238E27FC236}">
                <a16:creationId xmlns:a16="http://schemas.microsoft.com/office/drawing/2014/main" id="{1901682D-F549-4CAA-BCF6-5ADB1753A43E}"/>
              </a:ext>
            </a:extLst>
          </p:cNvPr>
          <p:cNvCxnSpPr>
            <a:cxnSpLocks noChangeShapeType="1"/>
            <a:stCxn id="317" idx="2"/>
            <a:endCxn id="316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Shape 127">
            <a:extLst>
              <a:ext uri="{FF2B5EF4-FFF2-40B4-BE49-F238E27FC236}">
                <a16:creationId xmlns:a16="http://schemas.microsoft.com/office/drawing/2014/main" id="{ABD54DC2-0544-46F3-9E99-C784B33B72EA}"/>
              </a:ext>
            </a:extLst>
          </p:cNvPr>
          <p:cNvCxnSpPr>
            <a:cxnSpLocks noChangeShapeType="1"/>
            <a:endCxn id="350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Trapezoid 323">
            <a:extLst>
              <a:ext uri="{FF2B5EF4-FFF2-40B4-BE49-F238E27FC236}">
                <a16:creationId xmlns:a16="http://schemas.microsoft.com/office/drawing/2014/main" id="{EE30199B-ED77-4757-870A-AF8D3D4AC559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325" name="Text Box 23">
            <a:extLst>
              <a:ext uri="{FF2B5EF4-FFF2-40B4-BE49-F238E27FC236}">
                <a16:creationId xmlns:a16="http://schemas.microsoft.com/office/drawing/2014/main" id="{D529D4E4-A60D-4967-81C9-67A3F36E6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326" name="Text Box 23">
            <a:extLst>
              <a:ext uri="{FF2B5EF4-FFF2-40B4-BE49-F238E27FC236}">
                <a16:creationId xmlns:a16="http://schemas.microsoft.com/office/drawing/2014/main" id="{8887DA53-A04E-4D4F-AC1B-DF040086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327" name="AutoShape 11">
            <a:extLst>
              <a:ext uri="{FF2B5EF4-FFF2-40B4-BE49-F238E27FC236}">
                <a16:creationId xmlns:a16="http://schemas.microsoft.com/office/drawing/2014/main" id="{55D3AF7E-68E6-4BAB-9602-A2BC0EB3B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8" name="Text Box 23">
            <a:extLst>
              <a:ext uri="{FF2B5EF4-FFF2-40B4-BE49-F238E27FC236}">
                <a16:creationId xmlns:a16="http://schemas.microsoft.com/office/drawing/2014/main" id="{46AC78F3-ABC9-422A-8009-57001B49F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329" name="Rounded Rectangle 49">
            <a:extLst>
              <a:ext uri="{FF2B5EF4-FFF2-40B4-BE49-F238E27FC236}">
                <a16:creationId xmlns:a16="http://schemas.microsoft.com/office/drawing/2014/main" id="{41EC375E-7483-4AF7-AF67-AB119A67F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330" name="AutoShape 11">
            <a:extLst>
              <a:ext uri="{FF2B5EF4-FFF2-40B4-BE49-F238E27FC236}">
                <a16:creationId xmlns:a16="http://schemas.microsoft.com/office/drawing/2014/main" id="{421991B3-29FE-4813-B92F-241ACAEB8382}"/>
              </a:ext>
            </a:extLst>
          </p:cNvPr>
          <p:cNvCxnSpPr>
            <a:cxnSpLocks noChangeShapeType="1"/>
            <a:stCxn id="329" idx="3"/>
            <a:endCxn id="328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Elbow Connector 164">
            <a:extLst>
              <a:ext uri="{FF2B5EF4-FFF2-40B4-BE49-F238E27FC236}">
                <a16:creationId xmlns:a16="http://schemas.microsoft.com/office/drawing/2014/main" id="{F74B8619-427D-45E4-A376-50EBCF7BD9B8}"/>
              </a:ext>
            </a:extLst>
          </p:cNvPr>
          <p:cNvCxnSpPr>
            <a:stCxn id="340" idx="3"/>
            <a:endCxn id="317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165">
            <a:extLst>
              <a:ext uri="{FF2B5EF4-FFF2-40B4-BE49-F238E27FC236}">
                <a16:creationId xmlns:a16="http://schemas.microsoft.com/office/drawing/2014/main" id="{CA31BD9F-A5D8-458D-A150-E38CC52D527A}"/>
              </a:ext>
            </a:extLst>
          </p:cNvPr>
          <p:cNvCxnSpPr>
            <a:cxnSpLocks/>
            <a:endCxn id="329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rapezoid 332">
            <a:extLst>
              <a:ext uri="{FF2B5EF4-FFF2-40B4-BE49-F238E27FC236}">
                <a16:creationId xmlns:a16="http://schemas.microsoft.com/office/drawing/2014/main" id="{134257AC-D393-4A88-9DFE-AF2B5E90479D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334" name="Text Box 23">
            <a:extLst>
              <a:ext uri="{FF2B5EF4-FFF2-40B4-BE49-F238E27FC236}">
                <a16:creationId xmlns:a16="http://schemas.microsoft.com/office/drawing/2014/main" id="{59DA3ED2-E07B-4510-B4B8-A9C7983E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335" name="Text Box 23">
            <a:extLst>
              <a:ext uri="{FF2B5EF4-FFF2-40B4-BE49-F238E27FC236}">
                <a16:creationId xmlns:a16="http://schemas.microsoft.com/office/drawing/2014/main" id="{ED38F735-4F40-4263-8E5D-18A467312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336" name="Text Box 23">
            <a:extLst>
              <a:ext uri="{FF2B5EF4-FFF2-40B4-BE49-F238E27FC236}">
                <a16:creationId xmlns:a16="http://schemas.microsoft.com/office/drawing/2014/main" id="{63A96BD2-96FD-478A-BB0E-F17B03594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337" name="AutoShape 11">
            <a:extLst>
              <a:ext uri="{FF2B5EF4-FFF2-40B4-BE49-F238E27FC236}">
                <a16:creationId xmlns:a16="http://schemas.microsoft.com/office/drawing/2014/main" id="{083DA078-909D-4E9F-AA5A-B2F0ADF5DB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Shape 41">
            <a:extLst>
              <a:ext uri="{FF2B5EF4-FFF2-40B4-BE49-F238E27FC236}">
                <a16:creationId xmlns:a16="http://schemas.microsoft.com/office/drawing/2014/main" id="{D1F973DA-B2B2-443B-A52C-C5BE13D66022}"/>
              </a:ext>
            </a:extLst>
          </p:cNvPr>
          <p:cNvCxnSpPr>
            <a:cxnSpLocks noChangeShapeType="1"/>
            <a:endCxn id="33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Text Box 23">
            <a:extLst>
              <a:ext uri="{FF2B5EF4-FFF2-40B4-BE49-F238E27FC236}">
                <a16:creationId xmlns:a16="http://schemas.microsoft.com/office/drawing/2014/main" id="{A285969D-0F23-40E4-881F-BDE29D6A5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340" name="Flowchart: Terminator 339">
            <a:extLst>
              <a:ext uri="{FF2B5EF4-FFF2-40B4-BE49-F238E27FC236}">
                <a16:creationId xmlns:a16="http://schemas.microsoft.com/office/drawing/2014/main" id="{D2250B1C-88DC-4698-9552-DC92B67D4109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41" name="Elbow Connector 177">
            <a:extLst>
              <a:ext uri="{FF2B5EF4-FFF2-40B4-BE49-F238E27FC236}">
                <a16:creationId xmlns:a16="http://schemas.microsoft.com/office/drawing/2014/main" id="{3336BA49-90F6-4D6E-A152-C088361E8C5A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9A5D38-378D-438E-9893-0AB13865D8CC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343" name="Rectangle 7">
              <a:extLst>
                <a:ext uri="{FF2B5EF4-FFF2-40B4-BE49-F238E27FC236}">
                  <a16:creationId xmlns:a16="http://schemas.microsoft.com/office/drawing/2014/main" id="{11C42C0B-BD0E-49AD-A1CA-D5F63B910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344" name="Text Box 23">
              <a:extLst>
                <a:ext uri="{FF2B5EF4-FFF2-40B4-BE49-F238E27FC236}">
                  <a16:creationId xmlns:a16="http://schemas.microsoft.com/office/drawing/2014/main" id="{71C9424E-3925-44DC-AC51-5D328B537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345" name="Text Box 23">
              <a:extLst>
                <a:ext uri="{FF2B5EF4-FFF2-40B4-BE49-F238E27FC236}">
                  <a16:creationId xmlns:a16="http://schemas.microsoft.com/office/drawing/2014/main" id="{E677C25F-8F70-486B-A66D-136BF9BC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346" name="Text Box 23">
              <a:extLst>
                <a:ext uri="{FF2B5EF4-FFF2-40B4-BE49-F238E27FC236}">
                  <a16:creationId xmlns:a16="http://schemas.microsoft.com/office/drawing/2014/main" id="{917045A2-1537-4B43-80DD-7F283DC45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347" name="Text Box 23">
              <a:extLst>
                <a:ext uri="{FF2B5EF4-FFF2-40B4-BE49-F238E27FC236}">
                  <a16:creationId xmlns:a16="http://schemas.microsoft.com/office/drawing/2014/main" id="{C0690092-9E3E-4C85-9A41-8BDC13C44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348" name="Text Box 23">
              <a:extLst>
                <a:ext uri="{FF2B5EF4-FFF2-40B4-BE49-F238E27FC236}">
                  <a16:creationId xmlns:a16="http://schemas.microsoft.com/office/drawing/2014/main" id="{C17FBD09-57DA-4162-B369-80BFC33B9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349" name="Text Box 23">
              <a:extLst>
                <a:ext uri="{FF2B5EF4-FFF2-40B4-BE49-F238E27FC236}">
                  <a16:creationId xmlns:a16="http://schemas.microsoft.com/office/drawing/2014/main" id="{9BD6F934-BF68-454D-A729-FFCA7B559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350" name="Rounded Rectangle 49">
              <a:extLst>
                <a:ext uri="{FF2B5EF4-FFF2-40B4-BE49-F238E27FC236}">
                  <a16:creationId xmlns:a16="http://schemas.microsoft.com/office/drawing/2014/main" id="{2BC8A7BE-0363-48F9-9D31-B39902FBC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351" name="Straight Connector 253">
              <a:extLst>
                <a:ext uri="{FF2B5EF4-FFF2-40B4-BE49-F238E27FC236}">
                  <a16:creationId xmlns:a16="http://schemas.microsoft.com/office/drawing/2014/main" id="{0E901A72-64E1-4103-9C14-30C2CE2CB55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2" name="Text Box 23">
              <a:extLst>
                <a:ext uri="{FF2B5EF4-FFF2-40B4-BE49-F238E27FC236}">
                  <a16:creationId xmlns:a16="http://schemas.microsoft.com/office/drawing/2014/main" id="{DBDE0F4A-F3EB-4A4B-A7F8-286566BDB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353" name="Text Box 23">
              <a:extLst>
                <a:ext uri="{FF2B5EF4-FFF2-40B4-BE49-F238E27FC236}">
                  <a16:creationId xmlns:a16="http://schemas.microsoft.com/office/drawing/2014/main" id="{FC572CE1-D82A-4A5D-90AE-02EBB5EFF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354" name="Text Box 23">
              <a:extLst>
                <a:ext uri="{FF2B5EF4-FFF2-40B4-BE49-F238E27FC236}">
                  <a16:creationId xmlns:a16="http://schemas.microsoft.com/office/drawing/2014/main" id="{C34DFE6B-ADD8-449B-8EE5-FC242B68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355" name="Straight Connector 253">
              <a:extLst>
                <a:ext uri="{FF2B5EF4-FFF2-40B4-BE49-F238E27FC236}">
                  <a16:creationId xmlns:a16="http://schemas.microsoft.com/office/drawing/2014/main" id="{63766C96-B628-4788-AA8A-02968B27B6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56" name="AutoShape 11">
            <a:extLst>
              <a:ext uri="{FF2B5EF4-FFF2-40B4-BE49-F238E27FC236}">
                <a16:creationId xmlns:a16="http://schemas.microsoft.com/office/drawing/2014/main" id="{776E0842-2756-41BC-A7FA-465A355A79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7" name="Elbow Connector 228">
            <a:extLst>
              <a:ext uri="{FF2B5EF4-FFF2-40B4-BE49-F238E27FC236}">
                <a16:creationId xmlns:a16="http://schemas.microsoft.com/office/drawing/2014/main" id="{78B8D7BD-7D1D-4D85-BEF5-5EE5919AE9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5811" y="2144657"/>
            <a:ext cx="1073165" cy="436205"/>
          </a:xfrm>
          <a:prstGeom prst="bentConnector3">
            <a:avLst>
              <a:gd name="adj1" fmla="val -383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9746969-FBB4-43C4-8113-65BC7FD27748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7B3EC173-1BCD-475B-8283-02B00BBCEB35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0" name="AutoShape 11">
            <a:extLst>
              <a:ext uri="{FF2B5EF4-FFF2-40B4-BE49-F238E27FC236}">
                <a16:creationId xmlns:a16="http://schemas.microsoft.com/office/drawing/2014/main" id="{0B524ABC-6182-42F1-8EDD-59A8548F71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1" name="AutoShape 11">
            <a:extLst>
              <a:ext uri="{FF2B5EF4-FFF2-40B4-BE49-F238E27FC236}">
                <a16:creationId xmlns:a16="http://schemas.microsoft.com/office/drawing/2014/main" id="{1B9EC956-9EFA-438C-8D42-4571C66FEB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2" name="AutoShape 11">
            <a:extLst>
              <a:ext uri="{FF2B5EF4-FFF2-40B4-BE49-F238E27FC236}">
                <a16:creationId xmlns:a16="http://schemas.microsoft.com/office/drawing/2014/main" id="{9CCD4E74-1ADC-46FD-BCDD-4AADAAA2DA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3" name="AutoShape 11">
            <a:extLst>
              <a:ext uri="{FF2B5EF4-FFF2-40B4-BE49-F238E27FC236}">
                <a16:creationId xmlns:a16="http://schemas.microsoft.com/office/drawing/2014/main" id="{27F2CBC9-F6F1-471A-842F-D20A280021C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AutoShape 11">
            <a:extLst>
              <a:ext uri="{FF2B5EF4-FFF2-40B4-BE49-F238E27FC236}">
                <a16:creationId xmlns:a16="http://schemas.microsoft.com/office/drawing/2014/main" id="{1C4F3F98-9204-4299-BE68-3DB468C2FF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5" name="AutoShape 11">
            <a:extLst>
              <a:ext uri="{FF2B5EF4-FFF2-40B4-BE49-F238E27FC236}">
                <a16:creationId xmlns:a16="http://schemas.microsoft.com/office/drawing/2014/main" id="{E287F8D5-6443-435E-BD2B-251D94144E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6" name="Rectangle 365">
            <a:extLst>
              <a:ext uri="{FF2B5EF4-FFF2-40B4-BE49-F238E27FC236}">
                <a16:creationId xmlns:a16="http://schemas.microsoft.com/office/drawing/2014/main" id="{3281D859-ECC4-4607-9E9C-D8CC1226CAE6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67" name="AutoShape 11">
            <a:extLst>
              <a:ext uri="{FF2B5EF4-FFF2-40B4-BE49-F238E27FC236}">
                <a16:creationId xmlns:a16="http://schemas.microsoft.com/office/drawing/2014/main" id="{1C6DAF63-48C0-4DBE-A30B-B1A0E16364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" name="AutoShape 11">
            <a:extLst>
              <a:ext uri="{FF2B5EF4-FFF2-40B4-BE49-F238E27FC236}">
                <a16:creationId xmlns:a16="http://schemas.microsoft.com/office/drawing/2014/main" id="{76EB3D66-E3E9-4F3D-8A1E-9B316A2F7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AutoShape 11">
            <a:extLst>
              <a:ext uri="{FF2B5EF4-FFF2-40B4-BE49-F238E27FC236}">
                <a16:creationId xmlns:a16="http://schemas.microsoft.com/office/drawing/2014/main" id="{3B3CB972-D7F2-4342-90C5-4CC2EC06A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0" name="AutoShape 11">
            <a:extLst>
              <a:ext uri="{FF2B5EF4-FFF2-40B4-BE49-F238E27FC236}">
                <a16:creationId xmlns:a16="http://schemas.microsoft.com/office/drawing/2014/main" id="{D27B37A0-3A79-40BF-BC0E-21EE5F249C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4041074"/>
            <a:ext cx="2127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hape 127">
            <a:extLst>
              <a:ext uri="{FF2B5EF4-FFF2-40B4-BE49-F238E27FC236}">
                <a16:creationId xmlns:a16="http://schemas.microsoft.com/office/drawing/2014/main" id="{63F6C5D9-1948-47FE-976B-D5155194C7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2" name="AutoShape 11">
            <a:extLst>
              <a:ext uri="{FF2B5EF4-FFF2-40B4-BE49-F238E27FC236}">
                <a16:creationId xmlns:a16="http://schemas.microsoft.com/office/drawing/2014/main" id="{E7904E05-85D4-4E4E-8E61-08DB4496E0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3" name="Rectangle 372">
            <a:extLst>
              <a:ext uri="{FF2B5EF4-FFF2-40B4-BE49-F238E27FC236}">
                <a16:creationId xmlns:a16="http://schemas.microsoft.com/office/drawing/2014/main" id="{A588C14E-F297-43EF-BE1A-D509E8C991DF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545CD8B8-A9A2-4647-B2A0-B1A391B250B8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375" name="AutoShape 11">
              <a:extLst>
                <a:ext uri="{FF2B5EF4-FFF2-40B4-BE49-F238E27FC236}">
                  <a16:creationId xmlns:a16="http://schemas.microsoft.com/office/drawing/2014/main" id="{333A9ABC-FC7C-4FA8-A709-4FB16AA7EE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AutoShape 11">
              <a:extLst>
                <a:ext uri="{FF2B5EF4-FFF2-40B4-BE49-F238E27FC236}">
                  <a16:creationId xmlns:a16="http://schemas.microsoft.com/office/drawing/2014/main" id="{6597ED55-A1DD-4858-B8EA-8C5A17990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7" name="Elbow Connector 92">
            <a:extLst>
              <a:ext uri="{FF2B5EF4-FFF2-40B4-BE49-F238E27FC236}">
                <a16:creationId xmlns:a16="http://schemas.microsoft.com/office/drawing/2014/main" id="{A0DCCA55-1B7C-4E79-8C4E-F3D2FD380144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AutoShape 11">
            <a:extLst>
              <a:ext uri="{FF2B5EF4-FFF2-40B4-BE49-F238E27FC236}">
                <a16:creationId xmlns:a16="http://schemas.microsoft.com/office/drawing/2014/main" id="{286DEDB9-F668-4E99-9FE0-DA6A97B1AC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" name="AutoShape 11">
            <a:extLst>
              <a:ext uri="{FF2B5EF4-FFF2-40B4-BE49-F238E27FC236}">
                <a16:creationId xmlns:a16="http://schemas.microsoft.com/office/drawing/2014/main" id="{6C632683-EBD5-4824-9982-2E00A87508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0" name="TextBox 379">
            <a:extLst>
              <a:ext uri="{FF2B5EF4-FFF2-40B4-BE49-F238E27FC236}">
                <a16:creationId xmlns:a16="http://schemas.microsoft.com/office/drawing/2014/main" id="{235B0040-0F61-45AD-AE30-2FB7EA9DC018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950EA0-9B97-4A22-8FCC-1BFA84FCFC8B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F35CBD55-A7F9-4D05-B4D6-872672C09E58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7E43F7C6-7B1E-4CD5-88FD-BAD2735D56CB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384" name="Flowchart: Terminator 383">
            <a:extLst>
              <a:ext uri="{FF2B5EF4-FFF2-40B4-BE49-F238E27FC236}">
                <a16:creationId xmlns:a16="http://schemas.microsoft.com/office/drawing/2014/main" id="{EC53CD18-1222-4449-945F-5A6185862D84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385" name="AutoShape 11">
            <a:extLst>
              <a:ext uri="{FF2B5EF4-FFF2-40B4-BE49-F238E27FC236}">
                <a16:creationId xmlns:a16="http://schemas.microsoft.com/office/drawing/2014/main" id="{44A55E6B-2B31-412C-B077-8950488F6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Shape 127">
            <a:extLst>
              <a:ext uri="{FF2B5EF4-FFF2-40B4-BE49-F238E27FC236}">
                <a16:creationId xmlns:a16="http://schemas.microsoft.com/office/drawing/2014/main" id="{F9D36DAA-3E9D-4A1A-96F0-9469EEF92F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7" name="Shape 127">
            <a:extLst>
              <a:ext uri="{FF2B5EF4-FFF2-40B4-BE49-F238E27FC236}">
                <a16:creationId xmlns:a16="http://schemas.microsoft.com/office/drawing/2014/main" id="{C8E87CA3-F16E-4D89-AC69-75B7B8F14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8" name="AutoShape 11">
            <a:extLst>
              <a:ext uri="{FF2B5EF4-FFF2-40B4-BE49-F238E27FC236}">
                <a16:creationId xmlns:a16="http://schemas.microsoft.com/office/drawing/2014/main" id="{7F8003AF-A9E6-455F-B4A6-A765C900EE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AutoShape 11">
            <a:extLst>
              <a:ext uri="{FF2B5EF4-FFF2-40B4-BE49-F238E27FC236}">
                <a16:creationId xmlns:a16="http://schemas.microsoft.com/office/drawing/2014/main" id="{164DD4D5-99D2-423E-A4DA-38837A0B12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0" name="AutoShape 11">
            <a:extLst>
              <a:ext uri="{FF2B5EF4-FFF2-40B4-BE49-F238E27FC236}">
                <a16:creationId xmlns:a16="http://schemas.microsoft.com/office/drawing/2014/main" id="{9E62F515-2799-4D4B-97F9-89820DD43E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" name="Shape 127">
            <a:extLst>
              <a:ext uri="{FF2B5EF4-FFF2-40B4-BE49-F238E27FC236}">
                <a16:creationId xmlns:a16="http://schemas.microsoft.com/office/drawing/2014/main" id="{9CC51641-8C28-45A6-A235-48462A1ACF4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2" name="Elbow Connector 176">
            <a:extLst>
              <a:ext uri="{FF2B5EF4-FFF2-40B4-BE49-F238E27FC236}">
                <a16:creationId xmlns:a16="http://schemas.microsoft.com/office/drawing/2014/main" id="{1051E9EA-A326-4790-9859-C44D4F6F20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E08446D2-4A7E-4E17-8C21-F9EE628497F2}"/>
              </a:ext>
            </a:extLst>
          </p:cNvPr>
          <p:cNvSpPr/>
          <p:nvPr/>
        </p:nvSpPr>
        <p:spPr>
          <a:xfrm rot="16200000">
            <a:off x="5311530" y="537442"/>
            <a:ext cx="251501" cy="217468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B574C-5917-4DAB-BB27-2DC2FD6400D6}"/>
              </a:ext>
            </a:extLst>
          </p:cNvPr>
          <p:cNvSpPr txBox="1"/>
          <p:nvPr/>
        </p:nvSpPr>
        <p:spPr>
          <a:xfrm>
            <a:off x="4572405" y="884743"/>
            <a:ext cx="169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Read Operands 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+ 2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AC1BB78-70F4-4BDD-9DE4-069FE93A2FAC}"/>
              </a:ext>
            </a:extLst>
          </p:cNvPr>
          <p:cNvSpPr/>
          <p:nvPr/>
        </p:nvSpPr>
        <p:spPr>
          <a:xfrm rot="16200000">
            <a:off x="7435604" y="595110"/>
            <a:ext cx="251501" cy="206039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86EDF-47FD-4E86-A279-2F419D599531}"/>
              </a:ext>
            </a:extLst>
          </p:cNvPr>
          <p:cNvSpPr txBox="1"/>
          <p:nvPr/>
        </p:nvSpPr>
        <p:spPr>
          <a:xfrm>
            <a:off x="6738925" y="885597"/>
            <a:ext cx="162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Execute</a:t>
            </a:r>
          </a:p>
          <a:p>
            <a:pPr algn="ctr" defTabSz="527517"/>
            <a:r>
              <a:rPr lang="en-US" b="1" dirty="0">
                <a:latin typeface="Calibri"/>
              </a:rPr>
              <a:t>- Next Instr. + 1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E1D5A02-19CE-444B-883F-29A4CF1209BA}"/>
              </a:ext>
            </a:extLst>
          </p:cNvPr>
          <p:cNvSpPr/>
          <p:nvPr/>
        </p:nvSpPr>
        <p:spPr>
          <a:xfrm rot="16200000">
            <a:off x="9309060" y="792165"/>
            <a:ext cx="251501" cy="1666279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82ADF-E59C-4281-88B3-EFD6A3745EF9}"/>
              </a:ext>
            </a:extLst>
          </p:cNvPr>
          <p:cNvSpPr txBox="1"/>
          <p:nvPr/>
        </p:nvSpPr>
        <p:spPr>
          <a:xfrm>
            <a:off x="8331447" y="887109"/>
            <a:ext cx="203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b="1" dirty="0">
                <a:latin typeface="Calibri"/>
              </a:rPr>
              <a:t>Mem Access</a:t>
            </a:r>
          </a:p>
          <a:p>
            <a:pPr algn="ctr" defTabSz="527517"/>
            <a:r>
              <a:rPr lang="en-US" b="1" dirty="0">
                <a:latin typeface="Calibri"/>
              </a:rPr>
              <a:t>- Next Instr.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D2B170A-1421-4EBA-8512-ADFE185CB9AA}"/>
              </a:ext>
            </a:extLst>
          </p:cNvPr>
          <p:cNvSpPr/>
          <p:nvPr/>
        </p:nvSpPr>
        <p:spPr>
          <a:xfrm rot="16200000">
            <a:off x="10582972" y="1203330"/>
            <a:ext cx="251501" cy="837658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EFDEB-3C9D-4EBB-B222-DEC257964B1D}"/>
              </a:ext>
            </a:extLst>
          </p:cNvPr>
          <p:cNvSpPr txBox="1"/>
          <p:nvPr/>
        </p:nvSpPr>
        <p:spPr>
          <a:xfrm>
            <a:off x="10078923" y="890526"/>
            <a:ext cx="174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7517"/>
            <a:r>
              <a:rPr lang="en-US" sz="1800" b="1" dirty="0">
                <a:solidFill>
                  <a:srgbClr val="00B050"/>
                </a:solidFill>
                <a:latin typeface="Calibri"/>
              </a:rPr>
              <a:t>Do Nothing</a:t>
            </a:r>
          </a:p>
          <a:p>
            <a:pPr algn="ctr" defTabSz="527517"/>
            <a:r>
              <a:rPr lang="en-US" b="1" dirty="0">
                <a:solidFill>
                  <a:srgbClr val="00B050"/>
                </a:solidFill>
                <a:latin typeface="Calibri"/>
              </a:rPr>
              <a:t>- BEQ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85CC71-89DA-4D6E-8F8E-CA0F64ACE921}"/>
              </a:ext>
            </a:extLst>
          </p:cNvPr>
          <p:cNvSpPr/>
          <p:nvPr/>
        </p:nvSpPr>
        <p:spPr>
          <a:xfrm>
            <a:off x="6431755" y="1934127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chemeClr val="tx1"/>
                </a:solidFill>
                <a:latin typeface="Calibri"/>
              </a:rPr>
              <a:t>Next instr. + 1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84AE0-720E-40CC-9FE5-42E6EB3C1D6C}"/>
              </a:ext>
            </a:extLst>
          </p:cNvPr>
          <p:cNvSpPr/>
          <p:nvPr/>
        </p:nvSpPr>
        <p:spPr>
          <a:xfrm>
            <a:off x="4253657" y="1915077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chemeClr val="tx1"/>
                </a:solidFill>
                <a:latin typeface="Calibri"/>
              </a:rPr>
              <a:t>Next instr. + 2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CA8B4-B200-47DF-A2B0-977A79C0228C}"/>
              </a:ext>
            </a:extLst>
          </p:cNvPr>
          <p:cNvSpPr/>
          <p:nvPr/>
        </p:nvSpPr>
        <p:spPr>
          <a:xfrm>
            <a:off x="10169008" y="2420479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BEQ – Do nothing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3AF3C9-5639-4163-88CF-69755B46FCF9}"/>
              </a:ext>
            </a:extLst>
          </p:cNvPr>
          <p:cNvSpPr/>
          <p:nvPr/>
        </p:nvSpPr>
        <p:spPr>
          <a:xfrm>
            <a:off x="8490745" y="2163496"/>
            <a:ext cx="204516" cy="42658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chemeClr val="tx1"/>
                </a:solidFill>
                <a:latin typeface="Calibri"/>
              </a:rPr>
              <a:t>Next instr.</a:t>
            </a:r>
          </a:p>
        </p:txBody>
      </p:sp>
      <p:sp>
        <p:nvSpPr>
          <p:cNvPr id="120" name="Slide Number Placeholder 1">
            <a:extLst>
              <a:ext uri="{FF2B5EF4-FFF2-40B4-BE49-F238E27FC236}">
                <a16:creationId xmlns:a16="http://schemas.microsoft.com/office/drawing/2014/main" id="{E3B5BE7D-28F8-4C85-92FD-E31B5C2C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197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Pipelined Timing</a:t>
            </a:r>
          </a:p>
        </p:txBody>
      </p:sp>
      <p:graphicFrame>
        <p:nvGraphicFramePr>
          <p:cNvPr id="909316" name="Group 4"/>
          <p:cNvGraphicFramePr>
            <a:graphicFrameLocks noGrp="1"/>
          </p:cNvGraphicFramePr>
          <p:nvPr>
            <p:ph idx="1"/>
          </p:nvPr>
        </p:nvGraphicFramePr>
        <p:xfrm>
          <a:off x="3947158" y="3034182"/>
          <a:ext cx="5974020" cy="2927105"/>
        </p:xfrm>
        <a:graphic>
          <a:graphicData uri="http://schemas.openxmlformats.org/drawingml/2006/table">
            <a:tbl>
              <a:tblPr/>
              <a:tblGrid>
                <a:gridCol w="497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SUB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AND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XOR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84221" y="1223418"/>
            <a:ext cx="10743875" cy="45243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Suppose we execute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 instructions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 stage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Total execution cycle: </a:t>
            </a:r>
            <a:r>
              <a:rPr lang="en-US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K+N-1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 cycle for 1</a:t>
            </a:r>
            <a:r>
              <a:rPr lang="en-US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+ (N-1) cycles for remaining </a:t>
            </a: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insts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Assume we keep the pipeline full</a:t>
            </a:r>
          </a:p>
        </p:txBody>
      </p:sp>
      <p:sp>
        <p:nvSpPr>
          <p:cNvPr id="44135" name="Text Box 103"/>
          <p:cNvSpPr txBox="1">
            <a:spLocks noChangeArrowheads="1"/>
          </p:cNvSpPr>
          <p:nvPr/>
        </p:nvSpPr>
        <p:spPr bwMode="auto">
          <a:xfrm>
            <a:off x="946451" y="3868561"/>
            <a:ext cx="234074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>
              <a:spcBef>
                <a:spcPct val="50000"/>
              </a:spcBef>
            </a:pPr>
            <a:r>
              <a:rPr lang="en-US" altLang="en-US" sz="1800" b="1" dirty="0">
                <a:solidFill>
                  <a:srgbClr val="1F497D"/>
                </a:solidFill>
              </a:rPr>
              <a:t>7 </a:t>
            </a:r>
            <a:r>
              <a:rPr lang="en-US" altLang="en-US" sz="1800" b="1" dirty="0" err="1">
                <a:solidFill>
                  <a:srgbClr val="1F497D"/>
                </a:solidFill>
              </a:rPr>
              <a:t>Instrs</a:t>
            </a:r>
            <a:r>
              <a:rPr lang="en-US" altLang="en-US" sz="1800" b="1" dirty="0">
                <a:solidFill>
                  <a:srgbClr val="1F497D"/>
                </a:solidFill>
              </a:rPr>
              <a:t>. = </a:t>
            </a:r>
          </a:p>
          <a:p>
            <a:pPr algn="ctr" defTabSz="527517">
              <a:spcBef>
                <a:spcPct val="50000"/>
              </a:spcBef>
            </a:pPr>
            <a:r>
              <a:rPr lang="en-US" altLang="en-US" sz="1800" b="1" dirty="0">
                <a:solidFill>
                  <a:srgbClr val="1F497D"/>
                </a:solidFill>
              </a:rPr>
              <a:t>11 clocks (5 + 7 – 1)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9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5-Stage Pipelined CPU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AF738C2F-7A06-42A8-8B07-4F53BD4DBC49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3" name="Text Box 23">
            <a:extLst>
              <a:ext uri="{FF2B5EF4-FFF2-40B4-BE49-F238E27FC236}">
                <a16:creationId xmlns:a16="http://schemas.microsoft.com/office/drawing/2014/main" id="{CE95D26A-3342-44C8-B09B-8A91090D4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124" name="Text Box 23">
            <a:extLst>
              <a:ext uri="{FF2B5EF4-FFF2-40B4-BE49-F238E27FC236}">
                <a16:creationId xmlns:a16="http://schemas.microsoft.com/office/drawing/2014/main" id="{D1F6DE23-46B3-4A61-BF6C-D3DAE06AC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126" name="Rectangle 7">
            <a:extLst>
              <a:ext uri="{FF2B5EF4-FFF2-40B4-BE49-F238E27FC236}">
                <a16:creationId xmlns:a16="http://schemas.microsoft.com/office/drawing/2014/main" id="{D736D84B-1723-426B-81C6-FFF6584C7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141" name="Text Box 23">
            <a:extLst>
              <a:ext uri="{FF2B5EF4-FFF2-40B4-BE49-F238E27FC236}">
                <a16:creationId xmlns:a16="http://schemas.microsoft.com/office/drawing/2014/main" id="{D4520823-E694-4B76-B2FB-B53F320F0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267260"/>
            <a:ext cx="6858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 err="1">
                <a:solidFill>
                  <a:prstClr val="black"/>
                </a:solidFill>
                <a:latin typeface="Arial" charset="0"/>
              </a:rPr>
              <a:t>Addr</a:t>
            </a:r>
            <a:r>
              <a:rPr lang="en-US" sz="1050" dirty="0">
                <a:solidFill>
                  <a:prstClr val="black"/>
                </a:solidFill>
                <a:latin typeface="Arial" charset="0"/>
              </a:rPr>
              <a:t>.</a:t>
            </a:r>
          </a:p>
        </p:txBody>
      </p:sp>
      <p:sp>
        <p:nvSpPr>
          <p:cNvPr id="143" name="Text Box 23">
            <a:extLst>
              <a:ext uri="{FF2B5EF4-FFF2-40B4-BE49-F238E27FC236}">
                <a16:creationId xmlns:a16="http://schemas.microsoft.com/office/drawing/2014/main" id="{791DC3E1-3FE5-43B3-B9F1-B22F5D984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154" y="4543482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Read Data</a:t>
            </a:r>
          </a:p>
        </p:txBody>
      </p:sp>
      <p:sp>
        <p:nvSpPr>
          <p:cNvPr id="156" name="Text Box 23">
            <a:extLst>
              <a:ext uri="{FF2B5EF4-FFF2-40B4-BE49-F238E27FC236}">
                <a16:creationId xmlns:a16="http://schemas.microsoft.com/office/drawing/2014/main" id="{1EDEAE67-F83A-4138-B820-8508BE6F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154" y="4941947"/>
            <a:ext cx="45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Write Data</a:t>
            </a:r>
          </a:p>
        </p:txBody>
      </p:sp>
      <p:sp>
        <p:nvSpPr>
          <p:cNvPr id="185" name="Text Box 23">
            <a:extLst>
              <a:ext uri="{FF2B5EF4-FFF2-40B4-BE49-F238E27FC236}">
                <a16:creationId xmlns:a16="http://schemas.microsoft.com/office/drawing/2014/main" id="{399115EF-780C-41F2-81A1-CDAA23046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186" name="Text Box 23">
            <a:extLst>
              <a:ext uri="{FF2B5EF4-FFF2-40B4-BE49-F238E27FC236}">
                <a16:creationId xmlns:a16="http://schemas.microsoft.com/office/drawing/2014/main" id="{6AC79503-90C5-411F-B779-B6DE770C6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187" name="AutoShape 11">
            <a:extLst>
              <a:ext uri="{FF2B5EF4-FFF2-40B4-BE49-F238E27FC236}">
                <a16:creationId xmlns:a16="http://schemas.microsoft.com/office/drawing/2014/main" id="{27407244-41FF-4D66-B1AD-FBD2498AE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" name="AutoShape 11">
            <a:extLst>
              <a:ext uri="{FF2B5EF4-FFF2-40B4-BE49-F238E27FC236}">
                <a16:creationId xmlns:a16="http://schemas.microsoft.com/office/drawing/2014/main" id="{A6C304E9-7F30-4CC7-B254-FAD9CE2F79B3}"/>
              </a:ext>
            </a:extLst>
          </p:cNvPr>
          <p:cNvCxnSpPr>
            <a:cxnSpLocks noChangeShapeType="1"/>
            <a:endCxn id="141" idx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7" name="Shape 127">
            <a:extLst>
              <a:ext uri="{FF2B5EF4-FFF2-40B4-BE49-F238E27FC236}">
                <a16:creationId xmlns:a16="http://schemas.microsoft.com/office/drawing/2014/main" id="{6C6086D3-7D6E-4060-A706-D869BAD279B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7760" y="4548151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Flowchart: Terminator 207">
            <a:extLst>
              <a:ext uri="{FF2B5EF4-FFF2-40B4-BE49-F238E27FC236}">
                <a16:creationId xmlns:a16="http://schemas.microsoft.com/office/drawing/2014/main" id="{9ADBCE2F-194E-4E77-B304-A30E2440AF30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09" name="AutoShape 11">
            <a:extLst>
              <a:ext uri="{FF2B5EF4-FFF2-40B4-BE49-F238E27FC236}">
                <a16:creationId xmlns:a16="http://schemas.microsoft.com/office/drawing/2014/main" id="{5AE5E5B6-76E6-49F3-9566-63158914DC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104EF119-CF36-407C-ACA5-693F7F01F2D3}"/>
              </a:ext>
            </a:extLst>
          </p:cNvPr>
          <p:cNvCxnSpPr>
            <a:cxnSpLocks noChangeShapeType="1"/>
            <a:stCxn id="208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1" name="Flowchart: Terminator 210">
            <a:extLst>
              <a:ext uri="{FF2B5EF4-FFF2-40B4-BE49-F238E27FC236}">
                <a16:creationId xmlns:a16="http://schemas.microsoft.com/office/drawing/2014/main" id="{799D98CD-B0C3-4856-A249-B85CA7515918}"/>
              </a:ext>
            </a:extLst>
          </p:cNvPr>
          <p:cNvSpPr/>
          <p:nvPr/>
        </p:nvSpPr>
        <p:spPr>
          <a:xfrm>
            <a:off x="10701379" y="4344097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BE63134C-91F6-4195-97BE-E602E18A479F}"/>
              </a:ext>
            </a:extLst>
          </p:cNvPr>
          <p:cNvCxnSpPr>
            <a:cxnSpLocks/>
          </p:cNvCxnSpPr>
          <p:nvPr/>
        </p:nvCxnSpPr>
        <p:spPr>
          <a:xfrm>
            <a:off x="9924354" y="4754880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hape 127">
            <a:extLst>
              <a:ext uri="{FF2B5EF4-FFF2-40B4-BE49-F238E27FC236}">
                <a16:creationId xmlns:a16="http://schemas.microsoft.com/office/drawing/2014/main" id="{328DA301-5158-427F-AF8C-E087111215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F8DD6623-68AA-41B4-A063-63F1B90BFD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104">
            <a:extLst>
              <a:ext uri="{FF2B5EF4-FFF2-40B4-BE49-F238E27FC236}">
                <a16:creationId xmlns:a16="http://schemas.microsoft.com/office/drawing/2014/main" id="{50448F01-C50F-4642-8B97-E83864CB8324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17" name="Rectangle 7">
              <a:extLst>
                <a:ext uri="{FF2B5EF4-FFF2-40B4-BE49-F238E27FC236}">
                  <a16:creationId xmlns:a16="http://schemas.microsoft.com/office/drawing/2014/main" id="{6CE6049D-E94D-49D1-BE65-36663B8F4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18" name="Text Box 23">
              <a:extLst>
                <a:ext uri="{FF2B5EF4-FFF2-40B4-BE49-F238E27FC236}">
                  <a16:creationId xmlns:a16="http://schemas.microsoft.com/office/drawing/2014/main" id="{718F8CB5-568F-4BA1-ABB4-D44A9971A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19" name="Text Box 23">
              <a:extLst>
                <a:ext uri="{FF2B5EF4-FFF2-40B4-BE49-F238E27FC236}">
                  <a16:creationId xmlns:a16="http://schemas.microsoft.com/office/drawing/2014/main" id="{3D6F29DA-6922-46DD-A70B-F1CAC162C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0" name="Rectangle 7">
            <a:extLst>
              <a:ext uri="{FF2B5EF4-FFF2-40B4-BE49-F238E27FC236}">
                <a16:creationId xmlns:a16="http://schemas.microsoft.com/office/drawing/2014/main" id="{36EFBE76-C652-45E9-B220-1B3A50F7E2C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1" name="Straight Connector 24">
            <a:extLst>
              <a:ext uri="{FF2B5EF4-FFF2-40B4-BE49-F238E27FC236}">
                <a16:creationId xmlns:a16="http://schemas.microsoft.com/office/drawing/2014/main" id="{F0EF546C-F9DF-4EAD-B823-45BF454EA2B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Straight Connector 27">
            <a:extLst>
              <a:ext uri="{FF2B5EF4-FFF2-40B4-BE49-F238E27FC236}">
                <a16:creationId xmlns:a16="http://schemas.microsoft.com/office/drawing/2014/main" id="{BD4FD742-9EB2-43F9-8D2C-319DF4AD371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32515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Text Box 22">
            <a:extLst>
              <a:ext uri="{FF2B5EF4-FFF2-40B4-BE49-F238E27FC236}">
                <a16:creationId xmlns:a16="http://schemas.microsoft.com/office/drawing/2014/main" id="{C21C5039-549D-46A4-A38A-821971A13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24" name="Shape 31">
            <a:extLst>
              <a:ext uri="{FF2B5EF4-FFF2-40B4-BE49-F238E27FC236}">
                <a16:creationId xmlns:a16="http://schemas.microsoft.com/office/drawing/2014/main" id="{8B9E346B-1F93-4B77-8514-8AB187DAD007}"/>
              </a:ext>
            </a:extLst>
          </p:cNvPr>
          <p:cNvCxnSpPr>
            <a:cxnSpLocks noChangeShapeType="1"/>
            <a:endCxn id="220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" name="AutoShape 11">
            <a:extLst>
              <a:ext uri="{FF2B5EF4-FFF2-40B4-BE49-F238E27FC236}">
                <a16:creationId xmlns:a16="http://schemas.microsoft.com/office/drawing/2014/main" id="{D0E8514C-8A00-47E4-A377-D753C8E817F0}"/>
              </a:ext>
            </a:extLst>
          </p:cNvPr>
          <p:cNvCxnSpPr>
            <a:cxnSpLocks noChangeShapeType="1"/>
            <a:stCxn id="220" idx="2"/>
            <a:endCxn id="219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6" name="Shape 127">
            <a:extLst>
              <a:ext uri="{FF2B5EF4-FFF2-40B4-BE49-F238E27FC236}">
                <a16:creationId xmlns:a16="http://schemas.microsoft.com/office/drawing/2014/main" id="{CD4FED62-11EC-46E6-9C01-9964A216BA18}"/>
              </a:ext>
            </a:extLst>
          </p:cNvPr>
          <p:cNvCxnSpPr>
            <a:cxnSpLocks noChangeShapeType="1"/>
            <a:endCxn id="255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7" name="Trapezoid 226">
            <a:extLst>
              <a:ext uri="{FF2B5EF4-FFF2-40B4-BE49-F238E27FC236}">
                <a16:creationId xmlns:a16="http://schemas.microsoft.com/office/drawing/2014/main" id="{CF4F1CDD-27BC-4CB0-88CD-81F4B749CB33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28" name="Text Box 23">
            <a:extLst>
              <a:ext uri="{FF2B5EF4-FFF2-40B4-BE49-F238E27FC236}">
                <a16:creationId xmlns:a16="http://schemas.microsoft.com/office/drawing/2014/main" id="{7D07675E-356F-4AD1-A19C-2C9C32C49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0" name="Text Box 23">
            <a:extLst>
              <a:ext uri="{FF2B5EF4-FFF2-40B4-BE49-F238E27FC236}">
                <a16:creationId xmlns:a16="http://schemas.microsoft.com/office/drawing/2014/main" id="{AC4B8BC4-2846-448C-AE26-0BAA6E638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DF915AF8-2C2F-4ED6-8A65-3EFDDBE426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2" name="Text Box 23">
            <a:extLst>
              <a:ext uri="{FF2B5EF4-FFF2-40B4-BE49-F238E27FC236}">
                <a16:creationId xmlns:a16="http://schemas.microsoft.com/office/drawing/2014/main" id="{20D91D61-4F28-403F-896E-5EB4CD96A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3" name="Rounded Rectangle 49">
            <a:extLst>
              <a:ext uri="{FF2B5EF4-FFF2-40B4-BE49-F238E27FC236}">
                <a16:creationId xmlns:a16="http://schemas.microsoft.com/office/drawing/2014/main" id="{60142618-7892-4865-BE78-2C834D02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34" name="AutoShape 11">
            <a:extLst>
              <a:ext uri="{FF2B5EF4-FFF2-40B4-BE49-F238E27FC236}">
                <a16:creationId xmlns:a16="http://schemas.microsoft.com/office/drawing/2014/main" id="{E0FD0ED1-80FD-4F76-993E-E4ECD81681A7}"/>
              </a:ext>
            </a:extLst>
          </p:cNvPr>
          <p:cNvCxnSpPr>
            <a:cxnSpLocks noChangeShapeType="1"/>
            <a:stCxn id="233" idx="3"/>
            <a:endCxn id="232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Elbow Connector 164">
            <a:extLst>
              <a:ext uri="{FF2B5EF4-FFF2-40B4-BE49-F238E27FC236}">
                <a16:creationId xmlns:a16="http://schemas.microsoft.com/office/drawing/2014/main" id="{91D9A858-D2CC-483B-8372-09E60BD7EB5A}"/>
              </a:ext>
            </a:extLst>
          </p:cNvPr>
          <p:cNvCxnSpPr>
            <a:stCxn id="245" idx="3"/>
            <a:endCxn id="220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165">
            <a:extLst>
              <a:ext uri="{FF2B5EF4-FFF2-40B4-BE49-F238E27FC236}">
                <a16:creationId xmlns:a16="http://schemas.microsoft.com/office/drawing/2014/main" id="{88F0D5F8-4E65-4E49-A3EA-D1D535123E39}"/>
              </a:ext>
            </a:extLst>
          </p:cNvPr>
          <p:cNvCxnSpPr>
            <a:cxnSpLocks/>
            <a:endCxn id="233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rapezoid 236">
            <a:extLst>
              <a:ext uri="{FF2B5EF4-FFF2-40B4-BE49-F238E27FC236}">
                <a16:creationId xmlns:a16="http://schemas.microsoft.com/office/drawing/2014/main" id="{7EB9E5F2-DF41-4F7C-AFC7-1825375353F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38" name="Text Box 23">
            <a:extLst>
              <a:ext uri="{FF2B5EF4-FFF2-40B4-BE49-F238E27FC236}">
                <a16:creationId xmlns:a16="http://schemas.microsoft.com/office/drawing/2014/main" id="{271F906F-7857-4026-94B2-FD6B997F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0" name="Text Box 23">
            <a:extLst>
              <a:ext uri="{FF2B5EF4-FFF2-40B4-BE49-F238E27FC236}">
                <a16:creationId xmlns:a16="http://schemas.microsoft.com/office/drawing/2014/main" id="{18646764-1ED3-4F18-8006-8FDED6DDF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1" name="Text Box 23">
            <a:extLst>
              <a:ext uri="{FF2B5EF4-FFF2-40B4-BE49-F238E27FC236}">
                <a16:creationId xmlns:a16="http://schemas.microsoft.com/office/drawing/2014/main" id="{F60382BC-5919-40B0-98A2-49A3CF258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2" name="AutoShape 11">
            <a:extLst>
              <a:ext uri="{FF2B5EF4-FFF2-40B4-BE49-F238E27FC236}">
                <a16:creationId xmlns:a16="http://schemas.microsoft.com/office/drawing/2014/main" id="{8A5C1A6E-65CF-4474-B2AD-99400367FD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3" name="Shape 41">
            <a:extLst>
              <a:ext uri="{FF2B5EF4-FFF2-40B4-BE49-F238E27FC236}">
                <a16:creationId xmlns:a16="http://schemas.microsoft.com/office/drawing/2014/main" id="{7DA86E69-DF50-4B6D-838A-68975B087D76}"/>
              </a:ext>
            </a:extLst>
          </p:cNvPr>
          <p:cNvCxnSpPr>
            <a:cxnSpLocks noChangeShapeType="1"/>
            <a:endCxn id="240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4" name="Text Box 23">
            <a:extLst>
              <a:ext uri="{FF2B5EF4-FFF2-40B4-BE49-F238E27FC236}">
                <a16:creationId xmlns:a16="http://schemas.microsoft.com/office/drawing/2014/main" id="{E6BD9179-C5B6-4AE5-9930-7C247208C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45" name="Flowchart: Terminator 244">
            <a:extLst>
              <a:ext uri="{FF2B5EF4-FFF2-40B4-BE49-F238E27FC236}">
                <a16:creationId xmlns:a16="http://schemas.microsoft.com/office/drawing/2014/main" id="{56A46A81-D7D1-4175-8ECC-743072587D13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46" name="Elbow Connector 177">
            <a:extLst>
              <a:ext uri="{FF2B5EF4-FFF2-40B4-BE49-F238E27FC236}">
                <a16:creationId xmlns:a16="http://schemas.microsoft.com/office/drawing/2014/main" id="{E5DCBE7F-9DDD-4FBB-B829-ADE14AB30535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B213B0B-7B1E-4D19-A652-1F8FD1E16691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248" name="Rectangle 7">
              <a:extLst>
                <a:ext uri="{FF2B5EF4-FFF2-40B4-BE49-F238E27FC236}">
                  <a16:creationId xmlns:a16="http://schemas.microsoft.com/office/drawing/2014/main" id="{9FF29FEA-EAA9-41FC-9625-4BA0407CE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49" name="Text Box 23">
              <a:extLst>
                <a:ext uri="{FF2B5EF4-FFF2-40B4-BE49-F238E27FC236}">
                  <a16:creationId xmlns:a16="http://schemas.microsoft.com/office/drawing/2014/main" id="{DBD482BD-5EC5-4575-902D-75E40C6BD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50" name="Text Box 23">
              <a:extLst>
                <a:ext uri="{FF2B5EF4-FFF2-40B4-BE49-F238E27FC236}">
                  <a16:creationId xmlns:a16="http://schemas.microsoft.com/office/drawing/2014/main" id="{84BC6543-5A6C-49D1-8EB4-83640D4F0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1" name="Text Box 23">
              <a:extLst>
                <a:ext uri="{FF2B5EF4-FFF2-40B4-BE49-F238E27FC236}">
                  <a16:creationId xmlns:a16="http://schemas.microsoft.com/office/drawing/2014/main" id="{EA310F0D-D310-4359-B6CF-581916DEE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2" name="Text Box 23">
              <a:extLst>
                <a:ext uri="{FF2B5EF4-FFF2-40B4-BE49-F238E27FC236}">
                  <a16:creationId xmlns:a16="http://schemas.microsoft.com/office/drawing/2014/main" id="{101AFB97-9D0A-4EF4-822F-FB4B64316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3" name="Text Box 23">
              <a:extLst>
                <a:ext uri="{FF2B5EF4-FFF2-40B4-BE49-F238E27FC236}">
                  <a16:creationId xmlns:a16="http://schemas.microsoft.com/office/drawing/2014/main" id="{39C432A3-2F35-40DA-BCFA-5B1559D35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54" name="Text Box 23">
              <a:extLst>
                <a:ext uri="{FF2B5EF4-FFF2-40B4-BE49-F238E27FC236}">
                  <a16:creationId xmlns:a16="http://schemas.microsoft.com/office/drawing/2014/main" id="{4394FA58-C1F7-4F1D-B8F2-D5F2233DF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55" name="Rounded Rectangle 49">
              <a:extLst>
                <a:ext uri="{FF2B5EF4-FFF2-40B4-BE49-F238E27FC236}">
                  <a16:creationId xmlns:a16="http://schemas.microsoft.com/office/drawing/2014/main" id="{AFBC4D46-3128-496D-AD5F-DCDD9AE57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56" name="Straight Connector 253">
              <a:extLst>
                <a:ext uri="{FF2B5EF4-FFF2-40B4-BE49-F238E27FC236}">
                  <a16:creationId xmlns:a16="http://schemas.microsoft.com/office/drawing/2014/main" id="{192C1C4C-2E0B-496F-BB1A-E04563A9DD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60801DD2-E00A-4EF8-9C88-0616DD560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58" name="Text Box 23">
              <a:extLst>
                <a:ext uri="{FF2B5EF4-FFF2-40B4-BE49-F238E27FC236}">
                  <a16:creationId xmlns:a16="http://schemas.microsoft.com/office/drawing/2014/main" id="{A7904C36-C006-4451-8547-9E36AC713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59" name="Text Box 23">
              <a:extLst>
                <a:ext uri="{FF2B5EF4-FFF2-40B4-BE49-F238E27FC236}">
                  <a16:creationId xmlns:a16="http://schemas.microsoft.com/office/drawing/2014/main" id="{96487C75-5B0D-47F6-BB8E-E29D6D4A0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60" name="Straight Connector 253">
              <a:extLst>
                <a:ext uri="{FF2B5EF4-FFF2-40B4-BE49-F238E27FC236}">
                  <a16:creationId xmlns:a16="http://schemas.microsoft.com/office/drawing/2014/main" id="{4A7E4E7D-516D-44A9-8AE5-1C0F902553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1" name="AutoShape 11">
            <a:extLst>
              <a:ext uri="{FF2B5EF4-FFF2-40B4-BE49-F238E27FC236}">
                <a16:creationId xmlns:a16="http://schemas.microsoft.com/office/drawing/2014/main" id="{3FDB6A7F-64E6-47E0-827F-2646211C4D4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A6B4C46-9E6D-40DD-A999-74583646ECB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7BC35D4-654D-4883-9EA4-854599418113}"/>
              </a:ext>
            </a:extLst>
          </p:cNvPr>
          <p:cNvSpPr/>
          <p:nvPr/>
        </p:nvSpPr>
        <p:spPr>
          <a:xfrm>
            <a:off x="4234829" y="1923646"/>
            <a:ext cx="212775" cy="4138111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5" name="AutoShape 11">
            <a:extLst>
              <a:ext uri="{FF2B5EF4-FFF2-40B4-BE49-F238E27FC236}">
                <a16:creationId xmlns:a16="http://schemas.microsoft.com/office/drawing/2014/main" id="{FA27BA8F-51B4-41A6-A1EF-F9524749AB6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534" y="3783191"/>
            <a:ext cx="21540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AutoShape 11">
            <a:extLst>
              <a:ext uri="{FF2B5EF4-FFF2-40B4-BE49-F238E27FC236}">
                <a16:creationId xmlns:a16="http://schemas.microsoft.com/office/drawing/2014/main" id="{1532C7EC-961D-44D2-9BA8-0D016ECE8B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684DE488-DE78-47D4-8D5B-8232B01E64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AutoShape 11">
            <a:extLst>
              <a:ext uri="{FF2B5EF4-FFF2-40B4-BE49-F238E27FC236}">
                <a16:creationId xmlns:a16="http://schemas.microsoft.com/office/drawing/2014/main" id="{BF9F6A3F-DCA6-4ECE-8D88-9349A3EC62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AutoShape 11">
            <a:extLst>
              <a:ext uri="{FF2B5EF4-FFF2-40B4-BE49-F238E27FC236}">
                <a16:creationId xmlns:a16="http://schemas.microsoft.com/office/drawing/2014/main" id="{0136CD92-B33B-49E8-9A31-ECEBC829A4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F30C9DC2-45EA-436A-B79C-B418E2BD21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474537A-04BB-43BE-B940-1D63386DB58D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93A20500-07CA-4440-815B-FDB9196518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B1D56D6D-F6BE-499E-8D9A-B1557A0E6D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C934C9EA-BDE0-441C-96D2-C2A321E6DE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Shape 127">
            <a:extLst>
              <a:ext uri="{FF2B5EF4-FFF2-40B4-BE49-F238E27FC236}">
                <a16:creationId xmlns:a16="http://schemas.microsoft.com/office/drawing/2014/main" id="{4EEAF11E-0742-4C8D-AD75-9527C438CD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6125B219-488C-40EE-9840-8D19520A26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8" name="Rectangle 277">
            <a:extLst>
              <a:ext uri="{FF2B5EF4-FFF2-40B4-BE49-F238E27FC236}">
                <a16:creationId xmlns:a16="http://schemas.microsoft.com/office/drawing/2014/main" id="{1209B8A5-C525-4909-9652-C35FF5FD432A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80" name="AutoShape 11">
            <a:extLst>
              <a:ext uri="{FF2B5EF4-FFF2-40B4-BE49-F238E27FC236}">
                <a16:creationId xmlns:a16="http://schemas.microsoft.com/office/drawing/2014/main" id="{DC5728EC-A01E-4894-A208-60AD8B6FEE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44398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AutoShape 11">
            <a:extLst>
              <a:ext uri="{FF2B5EF4-FFF2-40B4-BE49-F238E27FC236}">
                <a16:creationId xmlns:a16="http://schemas.microsoft.com/office/drawing/2014/main" id="{ECDA897B-706E-4D21-93E1-F0F6F457EB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6765" y="4750409"/>
            <a:ext cx="327472" cy="20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Elbow Connector 92">
            <a:extLst>
              <a:ext uri="{FF2B5EF4-FFF2-40B4-BE49-F238E27FC236}">
                <a16:creationId xmlns:a16="http://schemas.microsoft.com/office/drawing/2014/main" id="{1FD0A625-AC20-4129-B719-E5AF723274AC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AutoShape 11">
            <a:extLst>
              <a:ext uri="{FF2B5EF4-FFF2-40B4-BE49-F238E27FC236}">
                <a16:creationId xmlns:a16="http://schemas.microsoft.com/office/drawing/2014/main" id="{546F913D-0FA7-4B7E-9BEC-36091DEBD9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AutoShape 11">
            <a:extLst>
              <a:ext uri="{FF2B5EF4-FFF2-40B4-BE49-F238E27FC236}">
                <a16:creationId xmlns:a16="http://schemas.microsoft.com/office/drawing/2014/main" id="{34D30EED-FCB6-45A5-B4D9-217436A88D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9B2C408C-1CC1-4437-920F-5EA0B1A3C821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EAB44F12-5962-4861-8720-0B5FEC2B23F0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D2414063-10A3-4067-B0AF-727856001BDB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F0B5F8DF-C1DD-43EC-BA06-683F3BB194A6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89" name="Flowchart: Terminator 288">
            <a:extLst>
              <a:ext uri="{FF2B5EF4-FFF2-40B4-BE49-F238E27FC236}">
                <a16:creationId xmlns:a16="http://schemas.microsoft.com/office/drawing/2014/main" id="{D61B16B0-3DC6-443E-9361-A032BCAFEDBD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0" name="AutoShape 11">
            <a:extLst>
              <a:ext uri="{FF2B5EF4-FFF2-40B4-BE49-F238E27FC236}">
                <a16:creationId xmlns:a16="http://schemas.microsoft.com/office/drawing/2014/main" id="{633CD545-3C5C-4166-B74E-2FC4145FE7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Shape 127">
            <a:extLst>
              <a:ext uri="{FF2B5EF4-FFF2-40B4-BE49-F238E27FC236}">
                <a16:creationId xmlns:a16="http://schemas.microsoft.com/office/drawing/2014/main" id="{FAED28F4-B1B8-4F2A-BC99-C857A63093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Shape 127">
            <a:extLst>
              <a:ext uri="{FF2B5EF4-FFF2-40B4-BE49-F238E27FC236}">
                <a16:creationId xmlns:a16="http://schemas.microsoft.com/office/drawing/2014/main" id="{60C42CDB-D0BA-4E30-A77A-292E38969C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AutoShape 11">
            <a:extLst>
              <a:ext uri="{FF2B5EF4-FFF2-40B4-BE49-F238E27FC236}">
                <a16:creationId xmlns:a16="http://schemas.microsoft.com/office/drawing/2014/main" id="{D97E5909-E9D5-45B8-B09A-2D74ED1875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D36A4A71-198A-4C40-A18F-070D66F390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AutoShape 11">
            <a:extLst>
              <a:ext uri="{FF2B5EF4-FFF2-40B4-BE49-F238E27FC236}">
                <a16:creationId xmlns:a16="http://schemas.microsoft.com/office/drawing/2014/main" id="{D93248E8-5599-4058-8AC3-F958EA93F3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8BD655B8-FC80-4816-A46E-9DB6C9F7B78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Elbow Connector 176">
            <a:extLst>
              <a:ext uri="{FF2B5EF4-FFF2-40B4-BE49-F238E27FC236}">
                <a16:creationId xmlns:a16="http://schemas.microsoft.com/office/drawing/2014/main" id="{66791C0F-66AA-4276-B9E6-B9C9A7DC33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228">
            <a:extLst>
              <a:ext uri="{FF2B5EF4-FFF2-40B4-BE49-F238E27FC236}">
                <a16:creationId xmlns:a16="http://schemas.microsoft.com/office/drawing/2014/main" id="{E8AF5916-0050-4D70-BEA9-65216A8913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D114A89-858E-47B8-8A22-0996B868EB6E}"/>
              </a:ext>
            </a:extLst>
          </p:cNvPr>
          <p:cNvSpPr/>
          <p:nvPr/>
        </p:nvSpPr>
        <p:spPr>
          <a:xfrm>
            <a:off x="7546905" y="844986"/>
            <a:ext cx="3179507" cy="1876115"/>
          </a:xfrm>
          <a:prstGeom prst="wedgeEllipseCallout">
            <a:avLst/>
          </a:prstGeom>
          <a:solidFill>
            <a:schemeClr val="accent6"/>
          </a:solidFill>
          <a:ln w="19050">
            <a:noFill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Where do the control signals go?</a:t>
            </a:r>
          </a:p>
        </p:txBody>
      </p:sp>
    </p:spTree>
    <p:extLst>
      <p:ext uri="{BB962C8B-B14F-4D97-AF65-F5344CB8AC3E}">
        <p14:creationId xmlns:p14="http://schemas.microsoft.com/office/powerpoint/2010/main" val="38079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Pipelined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Using the same control signals as in Single-cycle CPU </a:t>
            </a:r>
          </a:p>
          <a:p>
            <a:r>
              <a:rPr lang="en-US" sz="2400" b="1" dirty="0"/>
              <a:t>Grouped in three pipeline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6" name="Group 69">
            <a:extLst>
              <a:ext uri="{FF2B5EF4-FFF2-40B4-BE49-F238E27FC236}">
                <a16:creationId xmlns:a16="http://schemas.microsoft.com/office/drawing/2014/main" id="{57764379-67B5-4D36-AAF7-658BC0219C28}"/>
              </a:ext>
            </a:extLst>
          </p:cNvPr>
          <p:cNvGraphicFramePr>
            <a:graphicFrameLocks noGrp="1"/>
          </p:cNvGraphicFramePr>
          <p:nvPr/>
        </p:nvGraphicFramePr>
        <p:xfrm>
          <a:off x="2062542" y="3062020"/>
          <a:ext cx="8255450" cy="2026263"/>
        </p:xfrm>
        <a:graphic>
          <a:graphicData uri="http://schemas.openxmlformats.org/drawingml/2006/table">
            <a:tbl>
              <a:tblPr/>
              <a:tblGrid>
                <a:gridCol w="1313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1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81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22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76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Instruction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EXE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9248" marR="79248" marT="39624" marB="3962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9248" marR="79248" marT="39624" marB="3962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9248" marR="79248" marT="39624" marB="3962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 stage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9248" marR="79248" marT="39624" marB="39624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398206"/>
                  </a:ext>
                </a:extLst>
              </a:tr>
              <a:tr h="3376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248" marR="79248" marT="39624" marB="396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alu_op</a:t>
                      </a:r>
                      <a:r>
                        <a:rPr kumimoji="0" lang="en-AU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reg_dst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alu_src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branch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we_dm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dm2reg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we_reg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beq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6" descr="f04-5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15" y="2724151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Pipelined Control</a:t>
            </a:r>
            <a:endParaRPr lang="en-AU" altLang="en-US" sz="4400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b="1" dirty="0"/>
              <a:t>Control signals are generated in ID stage and used by the following three stages</a:t>
            </a:r>
          </a:p>
          <a:p>
            <a:pPr eaLnBrk="1" hangingPunct="1"/>
            <a:r>
              <a:rPr lang="en-US" altLang="en-US" sz="2400" b="1" dirty="0"/>
              <a:t>Pipeline registers are extended to also include control information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90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Throughput</a:t>
            </a:r>
          </a:p>
        </p:txBody>
      </p:sp>
      <p:graphicFrame>
        <p:nvGraphicFramePr>
          <p:cNvPr id="911364" name="Group 4"/>
          <p:cNvGraphicFramePr>
            <a:graphicFrameLocks noGrp="1"/>
          </p:cNvGraphicFramePr>
          <p:nvPr>
            <p:ph idx="1"/>
          </p:nvPr>
        </p:nvGraphicFramePr>
        <p:xfrm>
          <a:off x="2593327" y="4043531"/>
          <a:ext cx="5764053" cy="1279328"/>
        </p:xfrm>
        <a:graphic>
          <a:graphicData uri="http://schemas.openxmlformats.org/drawingml/2006/table">
            <a:tbl>
              <a:tblPr/>
              <a:tblGrid>
                <a:gridCol w="2598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0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Pipeline IPC</a:t>
                      </a:r>
                    </a:p>
                  </a:txBody>
                  <a:tcPr marL="119946" marR="119946" marT="45736" marB="4573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 / (N+K-1)</a:t>
                      </a:r>
                    </a:p>
                  </a:txBody>
                  <a:tcPr marL="119946" marR="119946" marT="45736" marB="457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Let n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"/>
                        </a:rPr>
                        <a:t>→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∞ </a:t>
                      </a:r>
                      <a:b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infinity)</a:t>
                      </a:r>
                    </a:p>
                  </a:txBody>
                  <a:tcPr marL="119946" marR="119946" marT="45736" marB="4573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119946" marR="119946" marT="45736" marB="4573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1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21696" y="1280135"/>
            <a:ext cx="8534033" cy="243803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Throughput (T) = # of instructions executed / time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IPC = Instruction Per Cycle = 1 / CPI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a large number of instructions, the IPC of a pipelined processor is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 instruction per clock cycle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when we keep the pipeline full of instructions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9D0DA-DDB2-450D-95A2-09FD678E2DB0}"/>
              </a:ext>
            </a:extLst>
          </p:cNvPr>
          <p:cNvSpPr txBox="1"/>
          <p:nvPr/>
        </p:nvSpPr>
        <p:spPr>
          <a:xfrm>
            <a:off x="2236852" y="3583908"/>
            <a:ext cx="690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Assume we execute 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 instructions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K stage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datapath </a:t>
            </a:r>
          </a:p>
        </p:txBody>
      </p:sp>
    </p:spTree>
    <p:extLst>
      <p:ext uri="{BB962C8B-B14F-4D97-AF65-F5344CB8AC3E}">
        <p14:creationId xmlns:p14="http://schemas.microsoft.com/office/powerpoint/2010/main" val="335853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Hazards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/>
              <a:t>Any sequence of instructions that prevent full pipeline utilization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Often causes the pipeline to </a:t>
            </a:r>
            <a:r>
              <a:rPr lang="en-US" sz="2000" b="1" dirty="0"/>
              <a:t>stall</a:t>
            </a:r>
            <a:r>
              <a:rPr lang="en-US" sz="2000" dirty="0"/>
              <a:t> for one or more instructions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/>
              <a:t>Structural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HW organization cannot support certain combinations of instructions being overlapped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/>
              <a:t>Data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Data dependencies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b="1" dirty="0"/>
              <a:t>Control Hazards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/>
              <a:t>Branches &amp; changes to PC in the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If branch is determined to be taken later in the pipeline, flush (delete) the instructions in the pipeline that shouldn’t be executed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23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Structural Hazards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09600" y="1161553"/>
            <a:ext cx="11170920" cy="4964611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Combinations of instructions that cannot be overlapped in the given order due to HW constraints</a:t>
            </a:r>
          </a:p>
          <a:p>
            <a:pPr lvl="1"/>
            <a:r>
              <a:rPr lang="en-US" altLang="en-US" sz="2000" dirty="0"/>
              <a:t>Often due to lack of HW resources</a:t>
            </a:r>
          </a:p>
          <a:p>
            <a:pPr lvl="1"/>
            <a:endParaRPr lang="en-US" altLang="en-US" sz="2000" dirty="0"/>
          </a:p>
          <a:p>
            <a:r>
              <a:rPr lang="en-US" altLang="en-US" sz="2400" b="1" dirty="0"/>
              <a:t>Example: A single memory rather than separate I &amp; D Memories</a:t>
            </a:r>
          </a:p>
          <a:p>
            <a:pPr lvl="1"/>
            <a:r>
              <a:rPr lang="en-US" altLang="en-US" sz="2000" dirty="0"/>
              <a:t>Structural hazard whenever an instruction needs to perform a data access (i.e. ‘</a:t>
            </a:r>
            <a:r>
              <a:rPr lang="en-US" altLang="en-US" sz="2000" dirty="0" err="1"/>
              <a:t>lw</a:t>
            </a:r>
            <a:r>
              <a:rPr lang="en-US" altLang="en-US" sz="2000" dirty="0"/>
              <a:t>’ or ‘</a:t>
            </a:r>
            <a:r>
              <a:rPr lang="en-US" altLang="en-US" sz="2000" dirty="0" err="1"/>
              <a:t>sw</a:t>
            </a:r>
            <a:r>
              <a:rPr lang="en-US" altLang="en-US" sz="2000" dirty="0"/>
              <a:t>’) </a:t>
            </a:r>
          </a:p>
        </p:txBody>
      </p:sp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638550" y="4287983"/>
            <a:ext cx="152400" cy="1143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09" name="Rectangle 4"/>
          <p:cNvSpPr>
            <a:spLocks noChangeArrowheads="1"/>
          </p:cNvSpPr>
          <p:nvPr/>
        </p:nvSpPr>
        <p:spPr bwMode="auto">
          <a:xfrm>
            <a:off x="5543550" y="4287983"/>
            <a:ext cx="152400" cy="1143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0" name="Rectangle 5"/>
          <p:cNvSpPr>
            <a:spLocks noChangeArrowheads="1"/>
          </p:cNvSpPr>
          <p:nvPr/>
        </p:nvSpPr>
        <p:spPr bwMode="auto">
          <a:xfrm>
            <a:off x="7219950" y="4287983"/>
            <a:ext cx="152400" cy="1143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1" name="Rectangle 6"/>
          <p:cNvSpPr>
            <a:spLocks noChangeArrowheads="1"/>
          </p:cNvSpPr>
          <p:nvPr/>
        </p:nvSpPr>
        <p:spPr bwMode="auto">
          <a:xfrm>
            <a:off x="9429750" y="4287983"/>
            <a:ext cx="152400" cy="1143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endParaRPr lang="en-US" altLang="en-US" sz="4399">
              <a:solidFill>
                <a:srgbClr val="1F497D"/>
              </a:solidFill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5238750" y="5659583"/>
            <a:ext cx="9906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 dirty="0">
                <a:solidFill>
                  <a:prstClr val="black"/>
                </a:solidFill>
              </a:rPr>
              <a:t>Memory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153150" y="4364183"/>
            <a:ext cx="6858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ALU</a:t>
            </a: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4324350" y="4440383"/>
            <a:ext cx="838200" cy="838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Reg.</a:t>
            </a:r>
          </a:p>
          <a:p>
            <a:pPr algn="ctr" defTabSz="527517" eaLnBrk="1" hangingPunct="1"/>
            <a:r>
              <a:rPr lang="en-US" altLang="en-US" sz="1800">
                <a:solidFill>
                  <a:prstClr val="black"/>
                </a:solidFill>
              </a:rPr>
              <a:t>File</a:t>
            </a:r>
          </a:p>
        </p:txBody>
      </p:sp>
      <p:cxnSp>
        <p:nvCxnSpPr>
          <p:cNvPr id="47115" name="AutoShape 12"/>
          <p:cNvCxnSpPr>
            <a:cxnSpLocks noChangeShapeType="1"/>
          </p:cNvCxnSpPr>
          <p:nvPr/>
        </p:nvCxnSpPr>
        <p:spPr bwMode="auto">
          <a:xfrm>
            <a:off x="3790950" y="4592783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AutoShape 13"/>
          <p:cNvCxnSpPr>
            <a:cxnSpLocks noChangeShapeType="1"/>
          </p:cNvCxnSpPr>
          <p:nvPr/>
        </p:nvCxnSpPr>
        <p:spPr bwMode="auto">
          <a:xfrm>
            <a:off x="3790950" y="4897583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AutoShape 14"/>
          <p:cNvCxnSpPr>
            <a:cxnSpLocks noChangeShapeType="1"/>
            <a:stCxn id="47114" idx="3"/>
            <a:endCxn id="47109" idx="1"/>
          </p:cNvCxnSpPr>
          <p:nvPr/>
        </p:nvCxnSpPr>
        <p:spPr bwMode="auto">
          <a:xfrm>
            <a:off x="5162550" y="4859483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AutoShape 15"/>
          <p:cNvCxnSpPr>
            <a:cxnSpLocks noChangeShapeType="1"/>
          </p:cNvCxnSpPr>
          <p:nvPr/>
        </p:nvCxnSpPr>
        <p:spPr bwMode="auto">
          <a:xfrm>
            <a:off x="5162550" y="4516583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AutoShape 17"/>
          <p:cNvCxnSpPr>
            <a:cxnSpLocks noChangeShapeType="1"/>
          </p:cNvCxnSpPr>
          <p:nvPr/>
        </p:nvCxnSpPr>
        <p:spPr bwMode="auto">
          <a:xfrm>
            <a:off x="5695950" y="4516583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AutoShape 18"/>
          <p:cNvCxnSpPr>
            <a:cxnSpLocks noChangeShapeType="1"/>
            <a:stCxn id="47113" idx="3"/>
            <a:endCxn id="47110" idx="1"/>
          </p:cNvCxnSpPr>
          <p:nvPr/>
        </p:nvCxnSpPr>
        <p:spPr bwMode="auto">
          <a:xfrm>
            <a:off x="6838950" y="4859483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AutoShape 21"/>
          <p:cNvCxnSpPr>
            <a:cxnSpLocks noChangeShapeType="1"/>
            <a:stCxn id="47111" idx="3"/>
            <a:endCxn id="47114" idx="0"/>
          </p:cNvCxnSpPr>
          <p:nvPr/>
        </p:nvCxnSpPr>
        <p:spPr bwMode="auto">
          <a:xfrm flipH="1" flipV="1">
            <a:off x="4743450" y="4440383"/>
            <a:ext cx="4838700" cy="419100"/>
          </a:xfrm>
          <a:prstGeom prst="bentConnector4">
            <a:avLst>
              <a:gd name="adj1" fmla="val -4722"/>
              <a:gd name="adj2" fmla="val 21348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Rectangle 27"/>
          <p:cNvSpPr>
            <a:spLocks noChangeArrowheads="1"/>
          </p:cNvSpPr>
          <p:nvPr/>
        </p:nvSpPr>
        <p:spPr bwMode="auto">
          <a:xfrm rot="-5400000">
            <a:off x="2476500" y="4002233"/>
            <a:ext cx="2667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400">
                <a:solidFill>
                  <a:prstClr val="black"/>
                </a:solidFill>
              </a:rPr>
              <a:t>PC</a:t>
            </a:r>
          </a:p>
        </p:txBody>
      </p:sp>
      <p:cxnSp>
        <p:nvCxnSpPr>
          <p:cNvPr id="47123" name="AutoShape 14"/>
          <p:cNvCxnSpPr>
            <a:cxnSpLocks noChangeShapeType="1"/>
            <a:stCxn id="47109" idx="3"/>
            <a:endCxn id="47113" idx="1"/>
          </p:cNvCxnSpPr>
          <p:nvPr/>
        </p:nvCxnSpPr>
        <p:spPr bwMode="auto">
          <a:xfrm>
            <a:off x="5695950" y="4859483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4" name="AutoShape 21"/>
          <p:cNvCxnSpPr>
            <a:cxnSpLocks noChangeShapeType="1"/>
            <a:stCxn id="47122" idx="1"/>
            <a:endCxn id="47112" idx="1"/>
          </p:cNvCxnSpPr>
          <p:nvPr/>
        </p:nvCxnSpPr>
        <p:spPr bwMode="auto">
          <a:xfrm rot="16200000" flipH="1">
            <a:off x="3295650" y="3945083"/>
            <a:ext cx="1257300" cy="2628900"/>
          </a:xfrm>
          <a:prstGeom prst="bentConnector2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5" name="AutoShape 21"/>
          <p:cNvCxnSpPr>
            <a:cxnSpLocks noChangeShapeType="1"/>
            <a:stCxn id="47110" idx="3"/>
            <a:endCxn id="47112" idx="3"/>
          </p:cNvCxnSpPr>
          <p:nvPr/>
        </p:nvCxnSpPr>
        <p:spPr bwMode="auto">
          <a:xfrm flipH="1">
            <a:off x="6229350" y="4859483"/>
            <a:ext cx="1143000" cy="1028700"/>
          </a:xfrm>
          <a:prstGeom prst="bentConnector3">
            <a:avLst>
              <a:gd name="adj1" fmla="val -23077"/>
            </a:avLst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6" name="AutoShape 21"/>
          <p:cNvCxnSpPr>
            <a:cxnSpLocks noChangeShapeType="1"/>
            <a:stCxn id="47112" idx="2"/>
            <a:endCxn id="47108" idx="1"/>
          </p:cNvCxnSpPr>
          <p:nvPr/>
        </p:nvCxnSpPr>
        <p:spPr bwMode="auto">
          <a:xfrm rot="5400000" flipH="1">
            <a:off x="4057650" y="4440383"/>
            <a:ext cx="1257300" cy="2095500"/>
          </a:xfrm>
          <a:prstGeom prst="bentConnector4">
            <a:avLst>
              <a:gd name="adj1" fmla="val -7792"/>
              <a:gd name="adj2" fmla="val 11090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7" name="AutoShape 21"/>
          <p:cNvCxnSpPr>
            <a:cxnSpLocks noChangeShapeType="1"/>
            <a:stCxn id="47112" idx="2"/>
            <a:endCxn id="47111" idx="1"/>
          </p:cNvCxnSpPr>
          <p:nvPr/>
        </p:nvCxnSpPr>
        <p:spPr bwMode="auto">
          <a:xfrm rot="5400000" flipH="1" flipV="1">
            <a:off x="6953250" y="3640283"/>
            <a:ext cx="1257300" cy="3695700"/>
          </a:xfrm>
          <a:prstGeom prst="bentConnector4">
            <a:avLst>
              <a:gd name="adj1" fmla="val -7315"/>
              <a:gd name="adj2" fmla="val 5669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8" name="Text Box 23"/>
          <p:cNvSpPr txBox="1">
            <a:spLocks noChangeArrowheads="1"/>
          </p:cNvSpPr>
          <p:nvPr/>
        </p:nvSpPr>
        <p:spPr bwMode="auto">
          <a:xfrm>
            <a:off x="7448550" y="4059384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LW</a:t>
            </a:r>
          </a:p>
        </p:txBody>
      </p:sp>
      <p:sp>
        <p:nvSpPr>
          <p:cNvPr id="47129" name="Text Box 23"/>
          <p:cNvSpPr txBox="1">
            <a:spLocks noChangeArrowheads="1"/>
          </p:cNvSpPr>
          <p:nvPr/>
        </p:nvSpPr>
        <p:spPr bwMode="auto">
          <a:xfrm>
            <a:off x="2647950" y="4745184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i+2</a:t>
            </a:r>
          </a:p>
        </p:txBody>
      </p:sp>
      <p:sp>
        <p:nvSpPr>
          <p:cNvPr id="47130" name="Text Box 23"/>
          <p:cNvSpPr txBox="1">
            <a:spLocks noChangeArrowheads="1"/>
          </p:cNvSpPr>
          <p:nvPr/>
        </p:nvSpPr>
        <p:spPr bwMode="auto">
          <a:xfrm>
            <a:off x="4781550" y="4059384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i+1</a:t>
            </a:r>
          </a:p>
        </p:txBody>
      </p:sp>
      <p:sp>
        <p:nvSpPr>
          <p:cNvPr id="47131" name="Text Box 23"/>
          <p:cNvSpPr txBox="1">
            <a:spLocks noChangeArrowheads="1"/>
          </p:cNvSpPr>
          <p:nvPr/>
        </p:nvSpPr>
        <p:spPr bwMode="auto">
          <a:xfrm>
            <a:off x="6305550" y="4059384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4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5" name="Explosion 1 4"/>
          <p:cNvSpPr/>
          <p:nvPr/>
        </p:nvSpPr>
        <p:spPr>
          <a:xfrm>
            <a:off x="4783765" y="4948121"/>
            <a:ext cx="2017086" cy="931508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dirty="0">
                <a:solidFill>
                  <a:prstClr val="white"/>
                </a:solidFill>
                <a:latin typeface="Calibri"/>
              </a:rPr>
              <a:t>Hazard!</a:t>
            </a: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CE57038D-7ED8-442B-BADF-80E27B428C91}"/>
              </a:ext>
            </a:extLst>
          </p:cNvPr>
          <p:cNvSpPr txBox="1">
            <a:spLocks/>
          </p:cNvSpPr>
          <p:nvPr/>
        </p:nvSpPr>
        <p:spPr>
          <a:xfrm>
            <a:off x="4863272" y="63404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38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7517"/>
            <a:fld id="{34E7E628-D8CE-DA44-BFF7-C4887CBB62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1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  <p:bldP spid="47109" grpId="0" animBg="1"/>
      <p:bldP spid="47110" grpId="0" animBg="1"/>
      <p:bldP spid="47111" grpId="0" animBg="1"/>
      <p:bldP spid="47112" grpId="0" animBg="1"/>
      <p:bldP spid="47113" grpId="0" animBg="1"/>
      <p:bldP spid="47114" grpId="0" animBg="1"/>
      <p:bldP spid="47122" grpId="0" animBg="1"/>
      <p:bldP spid="47128" grpId="0"/>
      <p:bldP spid="47129" grpId="0"/>
      <p:bldP spid="47130" grpId="0"/>
      <p:bldP spid="47131" grpId="0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Data Hazards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734400" y="1214817"/>
            <a:ext cx="4852800" cy="496461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/>
              <a:t>Read-After-Write (RAW)</a:t>
            </a:r>
          </a:p>
          <a:p>
            <a:pPr lvl="1">
              <a:defRPr/>
            </a:pPr>
            <a:r>
              <a:rPr lang="en-US" sz="1939" dirty="0"/>
              <a:t>A following instruction reads a result from a previous instruction</a:t>
            </a:r>
            <a:endParaRPr lang="en-US" sz="1939" b="1" dirty="0"/>
          </a:p>
          <a:p>
            <a:pPr>
              <a:defRPr/>
            </a:pPr>
            <a:r>
              <a:rPr lang="en-US" sz="2400" dirty="0"/>
              <a:t>Write-After-Read (WAR)</a:t>
            </a:r>
          </a:p>
          <a:p>
            <a:pPr>
              <a:defRPr/>
            </a:pPr>
            <a:r>
              <a:rPr lang="en-US" sz="2400" dirty="0"/>
              <a:t>Write-After-Write (WAW)</a:t>
            </a:r>
          </a:p>
          <a:p>
            <a:pPr lvl="1" eaLnBrk="1" hangingPunct="1">
              <a:defRPr/>
            </a:pPr>
            <a:endParaRPr lang="en-US" sz="2000" dirty="0"/>
          </a:p>
          <a:p>
            <a:pPr eaLnBrk="1" hangingPunct="1">
              <a:defRPr/>
            </a:pPr>
            <a:r>
              <a:rPr lang="en-US" sz="2400" b="1" dirty="0"/>
              <a:t>RAW Example</a:t>
            </a:r>
          </a:p>
          <a:p>
            <a:pPr lvl="1" eaLnBrk="1" hangingPunct="1">
              <a:defRPr/>
            </a:pPr>
            <a:r>
              <a:rPr lang="en-US" sz="2000" dirty="0"/>
              <a:t>LW  </a:t>
            </a:r>
            <a:r>
              <a:rPr lang="en-US" sz="2000" dirty="0">
                <a:solidFill>
                  <a:srgbClr val="FF0000"/>
                </a:solidFill>
              </a:rPr>
              <a:t>$t1</a:t>
            </a:r>
            <a:r>
              <a:rPr lang="en-US" sz="2000" dirty="0"/>
              <a:t>,4($s0)</a:t>
            </a:r>
          </a:p>
          <a:p>
            <a:pPr lvl="1" eaLnBrk="1" hangingPunct="1">
              <a:defRPr/>
            </a:pPr>
            <a:r>
              <a:rPr lang="en-US" sz="2000" dirty="0"/>
              <a:t>ADD $t5,</a:t>
            </a:r>
            <a:r>
              <a:rPr lang="en-US" sz="2000" dirty="0">
                <a:solidFill>
                  <a:srgbClr val="FF0000"/>
                </a:solidFill>
              </a:rPr>
              <a:t>$t1</a:t>
            </a:r>
            <a:r>
              <a:rPr lang="en-US" sz="2000" dirty="0"/>
              <a:t>,$t4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79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967045" y="1410969"/>
            <a:ext cx="4648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prstClr val="black"/>
                </a:solidFill>
              </a:rPr>
              <a:t>Initial Conditions: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6271845" y="2101532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$s0 = 0x10010000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271845" y="2482531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$t1 = 0x0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6271845" y="2863531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$t4 = 0x24</a:t>
            </a:r>
          </a:p>
        </p:txBody>
      </p:sp>
      <p:sp>
        <p:nvSpPr>
          <p:cNvPr id="49160" name="Text Box 16"/>
          <p:cNvSpPr txBox="1">
            <a:spLocks noChangeArrowheads="1"/>
          </p:cNvSpPr>
          <p:nvPr/>
        </p:nvSpPr>
        <p:spPr bwMode="auto">
          <a:xfrm>
            <a:off x="5967045" y="3925570"/>
            <a:ext cx="3886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b="1" dirty="0">
                <a:solidFill>
                  <a:prstClr val="black"/>
                </a:solidFill>
              </a:rPr>
              <a:t>After execution values should be:</a:t>
            </a:r>
          </a:p>
        </p:txBody>
      </p:sp>
      <p:sp>
        <p:nvSpPr>
          <p:cNvPr id="49161" name="Text Box 17"/>
          <p:cNvSpPr txBox="1">
            <a:spLocks noChangeArrowheads="1"/>
          </p:cNvSpPr>
          <p:nvPr/>
        </p:nvSpPr>
        <p:spPr bwMode="auto">
          <a:xfrm>
            <a:off x="6271845" y="3239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$t5 = 0x0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8710245" y="2630169"/>
            <a:ext cx="99060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8710245" y="2892107"/>
            <a:ext cx="990600" cy="276999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200" dirty="0">
                <a:solidFill>
                  <a:prstClr val="black"/>
                </a:solidFill>
                <a:latin typeface="Courier New" panose="02070309020205020404" pitchFamily="49" charset="0"/>
              </a:rPr>
              <a:t>12345678</a:t>
            </a:r>
          </a:p>
        </p:txBody>
      </p:sp>
      <p:sp>
        <p:nvSpPr>
          <p:cNvPr id="49164" name="Text Box 15"/>
          <p:cNvSpPr txBox="1">
            <a:spLocks noChangeArrowheads="1"/>
          </p:cNvSpPr>
          <p:nvPr/>
        </p:nvSpPr>
        <p:spPr bwMode="auto">
          <a:xfrm>
            <a:off x="9700845" y="2892107"/>
            <a:ext cx="114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0x10010000</a:t>
            </a:r>
          </a:p>
        </p:txBody>
      </p:sp>
      <p:sp>
        <p:nvSpPr>
          <p:cNvPr id="49165" name="Text Box 15"/>
          <p:cNvSpPr txBox="1">
            <a:spLocks noChangeArrowheads="1"/>
          </p:cNvSpPr>
          <p:nvPr/>
        </p:nvSpPr>
        <p:spPr bwMode="auto">
          <a:xfrm>
            <a:off x="9700845" y="2634932"/>
            <a:ext cx="1143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sp>
        <p:nvSpPr>
          <p:cNvPr id="49166" name="Text Box 5"/>
          <p:cNvSpPr txBox="1">
            <a:spLocks noChangeArrowheads="1"/>
          </p:cNvSpPr>
          <p:nvPr/>
        </p:nvSpPr>
        <p:spPr bwMode="auto">
          <a:xfrm>
            <a:off x="6271845" y="4382770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$s0 = 0x10010000</a:t>
            </a:r>
          </a:p>
        </p:txBody>
      </p:sp>
      <p:sp>
        <p:nvSpPr>
          <p:cNvPr id="49167" name="Text Box 6"/>
          <p:cNvSpPr txBox="1">
            <a:spLocks noChangeArrowheads="1"/>
          </p:cNvSpPr>
          <p:nvPr/>
        </p:nvSpPr>
        <p:spPr bwMode="auto">
          <a:xfrm>
            <a:off x="6271845" y="4763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$t1 = </a:t>
            </a:r>
            <a:r>
              <a:rPr lang="en-US" alt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0x60</a:t>
            </a:r>
          </a:p>
        </p:txBody>
      </p:sp>
      <p:sp>
        <p:nvSpPr>
          <p:cNvPr id="49168" name="Text Box 7"/>
          <p:cNvSpPr txBox="1">
            <a:spLocks noChangeArrowheads="1"/>
          </p:cNvSpPr>
          <p:nvPr/>
        </p:nvSpPr>
        <p:spPr bwMode="auto">
          <a:xfrm>
            <a:off x="6271845" y="5144769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>
                <a:solidFill>
                  <a:prstClr val="black"/>
                </a:solidFill>
                <a:latin typeface="Courier New" panose="02070309020205020404" pitchFamily="49" charset="0"/>
              </a:rPr>
              <a:t>$t4 = 0x24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271845" y="5521006"/>
            <a:ext cx="243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800" dirty="0">
                <a:solidFill>
                  <a:prstClr val="black"/>
                </a:solidFill>
                <a:latin typeface="Courier New" panose="02070309020205020404" pitchFamily="49" charset="0"/>
              </a:rPr>
              <a:t>$t5 = </a:t>
            </a:r>
            <a:r>
              <a:rPr lang="en-US" alt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0x84</a:t>
            </a:r>
          </a:p>
        </p:txBody>
      </p:sp>
      <p:cxnSp>
        <p:nvCxnSpPr>
          <p:cNvPr id="49170" name="Straight Arrow Connector 18"/>
          <p:cNvCxnSpPr>
            <a:cxnSpLocks noChangeShapeType="1"/>
          </p:cNvCxnSpPr>
          <p:nvPr/>
        </p:nvCxnSpPr>
        <p:spPr bwMode="auto">
          <a:xfrm>
            <a:off x="2495762" y="4294902"/>
            <a:ext cx="228600" cy="1524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795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/>
      <p:bldP spid="49157" grpId="0"/>
      <p:bldP spid="49158" grpId="0"/>
      <p:bldP spid="49159" grpId="0"/>
      <p:bldP spid="49160" grpId="0"/>
      <p:bldP spid="49161" grpId="0"/>
      <p:bldP spid="49162" grpId="0" animBg="1"/>
      <p:bldP spid="49163" grpId="0" animBg="1"/>
      <p:bldP spid="49164" grpId="0"/>
      <p:bldP spid="49165" grpId="0"/>
      <p:bldP spid="49166" grpId="0"/>
      <p:bldP spid="49167" grpId="0"/>
      <p:bldP spid="49168" grpId="0"/>
      <p:bldP spid="491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Decode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What is the instruction and operands?</a:t>
            </a:r>
          </a:p>
          <a:p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9882" y="3010798"/>
            <a:ext cx="1758462" cy="163788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black"/>
                </a:solidFill>
                <a:latin typeface="Calibri"/>
              </a:rPr>
              <a:t>Decode &amp; Register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Identify opcode &amp; read operands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79936" y="3005773"/>
            <a:ext cx="1758462" cy="1637881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Execute</a:t>
            </a:r>
            <a:endParaRPr lang="en-US" sz="2077" dirty="0">
              <a:solidFill>
                <a:prstClr val="white">
                  <a:lumMod val="85000"/>
                </a:prstClr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00141" y="3010798"/>
            <a:ext cx="1758462" cy="1637881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Mem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80152" y="3005772"/>
            <a:ext cx="1758462" cy="1637881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77" b="1" dirty="0">
                <a:solidFill>
                  <a:prstClr val="white">
                    <a:lumMod val="85000"/>
                  </a:prstClr>
                </a:solidFill>
                <a:latin typeface="Calibri"/>
              </a:rPr>
              <a:t>Write Result</a:t>
            </a:r>
          </a:p>
          <a:p>
            <a:pPr algn="ctr" defTabSz="527517"/>
            <a:r>
              <a:rPr lang="en-US" sz="1615" dirty="0">
                <a:solidFill>
                  <a:prstClr val="white">
                    <a:lumMod val="85000"/>
                  </a:prstClr>
                </a:solidFill>
                <a:latin typeface="Calibri"/>
              </a:rPr>
              <a:t>Write to </a:t>
            </a:r>
          </a:p>
          <a:p>
            <a:pPr algn="ctr" defTabSz="527517"/>
            <a:r>
              <a:rPr lang="en-US" sz="1615" dirty="0" err="1">
                <a:solidFill>
                  <a:prstClr val="white">
                    <a:lumMod val="85000"/>
                  </a:prstClr>
                </a:solidFill>
                <a:latin typeface="Calibri"/>
              </a:rPr>
              <a:t>dst</a:t>
            </a:r>
            <a:r>
              <a:rPr lang="en-US" sz="1615" dirty="0">
                <a:solidFill>
                  <a:prstClr val="white">
                    <a:lumMod val="85000"/>
                  </a:prstClr>
                </a:solidFill>
                <a:latin typeface="Calibri"/>
              </a:rPr>
              <a:t> register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3121632"/>
            <a:ext cx="2757166" cy="14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1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9A42112E-3A9E-4B5E-BFF6-5E88A2A424E4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786B64DC-EED0-40DD-BB7F-FC9625D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3" name="Trapezoid 232">
            <a:extLst>
              <a:ext uri="{FF2B5EF4-FFF2-40B4-BE49-F238E27FC236}">
                <a16:creationId xmlns:a16="http://schemas.microsoft.com/office/drawing/2014/main" id="{B147D195-FEA3-478A-A78D-390FC8F5F4EF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8" name="Rounded Rectangle 49">
            <a:extLst>
              <a:ext uri="{FF2B5EF4-FFF2-40B4-BE49-F238E27FC236}">
                <a16:creationId xmlns:a16="http://schemas.microsoft.com/office/drawing/2014/main" id="{B5E6290C-1A68-4349-A8B4-6E1AF757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stCxn id="238" idx="3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  <a:endCxn id="238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604009F-6025-4592-8024-A708D30B1AB7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  <a:noFill/>
        </p:grpSpPr>
        <p:sp>
          <p:nvSpPr>
            <p:cNvPr id="254" name="Rectangle 7">
              <a:extLst>
                <a:ext uri="{FF2B5EF4-FFF2-40B4-BE49-F238E27FC236}">
                  <a16:creationId xmlns:a16="http://schemas.microsoft.com/office/drawing/2014/main" id="{0D629651-3EF5-447C-958D-8824852B2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255" name="Text Box 23">
              <a:extLst>
                <a:ext uri="{FF2B5EF4-FFF2-40B4-BE49-F238E27FC236}">
                  <a16:creationId xmlns:a16="http://schemas.microsoft.com/office/drawing/2014/main" id="{4AB60FBF-FDE7-4C3F-A3D1-3CC400931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256" name="Text Box 23">
              <a:extLst>
                <a:ext uri="{FF2B5EF4-FFF2-40B4-BE49-F238E27FC236}">
                  <a16:creationId xmlns:a16="http://schemas.microsoft.com/office/drawing/2014/main" id="{1A6B8131-E488-4EFA-B36B-11E4F6E45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257" name="Text Box 23">
              <a:extLst>
                <a:ext uri="{FF2B5EF4-FFF2-40B4-BE49-F238E27FC236}">
                  <a16:creationId xmlns:a16="http://schemas.microsoft.com/office/drawing/2014/main" id="{8F75CC1E-5BF2-44CA-AECF-CFEA92290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258" name="Text Box 23">
              <a:extLst>
                <a:ext uri="{FF2B5EF4-FFF2-40B4-BE49-F238E27FC236}">
                  <a16:creationId xmlns:a16="http://schemas.microsoft.com/office/drawing/2014/main" id="{D9F5FB70-75C7-4E51-AA6C-1D2A4AA4D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259" name="Text Box 23">
              <a:extLst>
                <a:ext uri="{FF2B5EF4-FFF2-40B4-BE49-F238E27FC236}">
                  <a16:creationId xmlns:a16="http://schemas.microsoft.com/office/drawing/2014/main" id="{9A913F14-FEB5-49E4-AA4E-D2FD0D0B3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260" name="Text Box 23">
              <a:extLst>
                <a:ext uri="{FF2B5EF4-FFF2-40B4-BE49-F238E27FC236}">
                  <a16:creationId xmlns:a16="http://schemas.microsoft.com/office/drawing/2014/main" id="{FFCE935E-4A3F-4F9B-B1A9-E4FA2F5F9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261" name="Rounded Rectangle 49">
              <a:extLst>
                <a:ext uri="{FF2B5EF4-FFF2-40B4-BE49-F238E27FC236}">
                  <a16:creationId xmlns:a16="http://schemas.microsoft.com/office/drawing/2014/main" id="{86D5BAA7-DDE7-4935-8227-8CDA04D06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262" name="Straight Connector 253">
              <a:extLst>
                <a:ext uri="{FF2B5EF4-FFF2-40B4-BE49-F238E27FC236}">
                  <a16:creationId xmlns:a16="http://schemas.microsoft.com/office/drawing/2014/main" id="{71D76113-276E-473E-AB08-331545F24F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3" name="Text Box 23">
              <a:extLst>
                <a:ext uri="{FF2B5EF4-FFF2-40B4-BE49-F238E27FC236}">
                  <a16:creationId xmlns:a16="http://schemas.microsoft.com/office/drawing/2014/main" id="{4FAF81C1-7FED-498D-B7F1-BD2077B38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264" name="Text Box 23">
              <a:extLst>
                <a:ext uri="{FF2B5EF4-FFF2-40B4-BE49-F238E27FC236}">
                  <a16:creationId xmlns:a16="http://schemas.microsoft.com/office/drawing/2014/main" id="{C8CBE1AC-262F-4401-A76B-806E48D23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265" name="Text Box 23">
              <a:extLst>
                <a:ext uri="{FF2B5EF4-FFF2-40B4-BE49-F238E27FC236}">
                  <a16:creationId xmlns:a16="http://schemas.microsoft.com/office/drawing/2014/main" id="{DAC76EBA-5F25-483F-B878-E3519E7BC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266" name="Straight Connector 253">
              <a:extLst>
                <a:ext uri="{FF2B5EF4-FFF2-40B4-BE49-F238E27FC236}">
                  <a16:creationId xmlns:a16="http://schemas.microsoft.com/office/drawing/2014/main" id="{DEFBC809-4A8B-4A02-BD00-2525AF4BF6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grpFill/>
            <a:ln w="1270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Elbow Connector 228">
            <a:extLst>
              <a:ext uri="{FF2B5EF4-FFF2-40B4-BE49-F238E27FC236}">
                <a16:creationId xmlns:a16="http://schemas.microsoft.com/office/drawing/2014/main" id="{97BF952C-47C1-481C-B83D-39EBF1514D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2121801" y="1027363"/>
            <a:ext cx="1131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Fetch LW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56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6" grpId="0"/>
      <p:bldP spid="203" grpId="0"/>
      <p:bldP spid="204" grpId="0" animBg="1"/>
      <p:bldP spid="208" grpId="0"/>
      <p:bldP spid="209" grpId="0"/>
      <p:bldP spid="214" grpId="0" animBg="1"/>
      <p:bldP spid="217" grpId="0" animBg="1"/>
      <p:bldP spid="225" grpId="0" animBg="1"/>
      <p:bldP spid="228" grpId="0"/>
      <p:bldP spid="233" grpId="0" animBg="1"/>
      <p:bldP spid="234" grpId="0"/>
      <p:bldP spid="235" grpId="0"/>
      <p:bldP spid="237" grpId="0"/>
      <p:bldP spid="238" grpId="0" animBg="1"/>
      <p:bldP spid="243" grpId="0" animBg="1"/>
      <p:bldP spid="244" grpId="0"/>
      <p:bldP spid="245" grpId="0"/>
      <p:bldP spid="246" grpId="0"/>
      <p:bldP spid="249" grpId="0"/>
      <p:bldP spid="250" grpId="0" animBg="1"/>
      <p:bldP spid="269" grpId="0" animBg="1"/>
      <p:bldP spid="276" grpId="0" animBg="1"/>
      <p:bldP spid="283" grpId="0" animBg="1"/>
      <p:bldP spid="290" grpId="0"/>
      <p:bldP spid="291" grpId="0"/>
      <p:bldP spid="292" grpId="0"/>
      <p:bldP spid="293" grpId="0" animBg="1"/>
      <p:bldP spid="9" grpId="0" animBg="1"/>
      <p:bldP spid="305" grpId="0"/>
      <p:bldP spid="10" grpId="0" animBg="1"/>
      <p:bldP spid="11" grpId="0"/>
      <p:bldP spid="12" grpId="0" animBg="1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9A42112E-3A9E-4B5E-BFF6-5E88A2A424E4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786B64DC-EED0-40DD-BB7F-FC9625D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3" name="Trapezoid 232">
            <a:extLst>
              <a:ext uri="{FF2B5EF4-FFF2-40B4-BE49-F238E27FC236}">
                <a16:creationId xmlns:a16="http://schemas.microsoft.com/office/drawing/2014/main" id="{B147D195-FEA3-478A-A78D-390FC8F5F4EF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sp>
        <p:nvSpPr>
          <p:cNvPr id="238" name="Rounded Rectangle 49">
            <a:extLst>
              <a:ext uri="{FF2B5EF4-FFF2-40B4-BE49-F238E27FC236}">
                <a16:creationId xmlns:a16="http://schemas.microsoft.com/office/drawing/2014/main" id="{B5E6290C-1A68-4349-A8B4-6E1AF757B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stCxn id="238" idx="3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  <a:endCxn id="238" idx="2"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2045601" y="1027363"/>
            <a:ext cx="129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Fetch ADD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EF399-61E5-4C7A-974E-DAED61F60760}"/>
              </a:ext>
            </a:extLst>
          </p:cNvPr>
          <p:cNvSpPr/>
          <p:nvPr/>
        </p:nvSpPr>
        <p:spPr>
          <a:xfrm>
            <a:off x="4251300" y="1937712"/>
            <a:ext cx="197357" cy="41686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dirty="0">
                <a:solidFill>
                  <a:srgbClr val="FF0000"/>
                </a:solidFill>
                <a:latin typeface="Calibri"/>
              </a:rPr>
              <a:t>LW  $t1,4($s0)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804898" y="1024776"/>
            <a:ext cx="137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Decode LW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3" name="Elbow Connector 228">
            <a:extLst>
              <a:ext uri="{FF2B5EF4-FFF2-40B4-BE49-F238E27FC236}">
                <a16:creationId xmlns:a16="http://schemas.microsoft.com/office/drawing/2014/main" id="{3DED5FA7-8E93-4C44-A05F-5934BA7E73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786B64DC-EED0-40DD-BB7F-FC9625D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671548" y="1024776"/>
            <a:ext cx="152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10F2-5E57-4DDE-B2D3-9C3C722D2763}"/>
              </a:ext>
            </a:extLst>
          </p:cNvPr>
          <p:cNvSpPr/>
          <p:nvPr/>
        </p:nvSpPr>
        <p:spPr>
          <a:xfrm>
            <a:off x="6429965" y="1930015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$s0 data / 0x04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866770" y="1024776"/>
            <a:ext cx="1396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Execute LW</a:t>
            </a:r>
          </a:p>
        </p:txBody>
      </p:sp>
      <p:cxnSp>
        <p:nvCxnSpPr>
          <p:cNvPr id="116" name="Elbow Connector 228">
            <a:extLst>
              <a:ext uri="{FF2B5EF4-FFF2-40B4-BE49-F238E27FC236}">
                <a16:creationId xmlns:a16="http://schemas.microsoft.com/office/drawing/2014/main" id="{7B1E78B2-03E4-4793-912A-463550A75C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Elbow Connector 228">
            <a:extLst>
              <a:ext uri="{FF2B5EF4-FFF2-40B4-BE49-F238E27FC236}">
                <a16:creationId xmlns:a16="http://schemas.microsoft.com/office/drawing/2014/main" id="{2DAB20E7-1ED3-4367-BA7A-C7635AD366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7">
            <a:extLst>
              <a:ext uri="{FF2B5EF4-FFF2-40B4-BE49-F238E27FC236}">
                <a16:creationId xmlns:a16="http://schemas.microsoft.com/office/drawing/2014/main" id="{D72FD3F3-D7F7-42F8-84AD-D436D239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227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 + 1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376273" y="1024776"/>
            <a:ext cx="2130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Calibri"/>
              </a:rPr>
              <a:t>Decode Next instr.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790570" y="1024776"/>
            <a:ext cx="154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Execute ADD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06DD7-5819-4367-947E-85D121697255}"/>
              </a:ext>
            </a:extLst>
          </p:cNvPr>
          <p:cNvSpPr/>
          <p:nvPr/>
        </p:nvSpPr>
        <p:spPr>
          <a:xfrm>
            <a:off x="6431763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$t5 reg. # /</a:t>
            </a:r>
            <a:r>
              <a:rPr lang="en-US" altLang="en-US" sz="1600" b="1" dirty="0">
                <a:solidFill>
                  <a:srgbClr val="00B050"/>
                </a:solidFill>
                <a:latin typeface="Calibri"/>
              </a:rPr>
              <a:t> </a:t>
            </a:r>
            <a:r>
              <a:rPr lang="en-US" altLang="en-US" sz="1600" b="1" dirty="0">
                <a:solidFill>
                  <a:srgbClr val="FF0000"/>
                </a:solidFill>
                <a:latin typeface="Calibri"/>
              </a:rPr>
              <a:t>0x0</a:t>
            </a:r>
            <a:r>
              <a:rPr lang="en-US" altLang="en-US" sz="1600" b="1" dirty="0">
                <a:solidFill>
                  <a:srgbClr val="00B050"/>
                </a:solidFill>
                <a:latin typeface="Calibri"/>
              </a:rPr>
              <a:t> </a:t>
            </a:r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and 0x24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8CF7A2-347D-44F1-84BF-12F7E867C319}"/>
              </a:ext>
            </a:extLst>
          </p:cNvPr>
          <p:cNvSpPr/>
          <p:nvPr/>
        </p:nvSpPr>
        <p:spPr>
          <a:xfrm>
            <a:off x="4249452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1929A9-95D4-4798-9CA2-CB18C5634103}"/>
              </a:ext>
            </a:extLst>
          </p:cNvPr>
          <p:cNvSpPr/>
          <p:nvPr/>
        </p:nvSpPr>
        <p:spPr>
          <a:xfrm>
            <a:off x="8495913" y="1932240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</a:t>
            </a:r>
            <a:r>
              <a:rPr lang="en-US" altLang="en-US" sz="1600" dirty="0" err="1">
                <a:solidFill>
                  <a:srgbClr val="FF000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 #. / $s0 + 4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516A93E-3D1D-4DF3-81CE-020553BE5B95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E4A76-DAEE-44C2-84ED-EBEBEC069788}"/>
              </a:ext>
            </a:extLst>
          </p:cNvPr>
          <p:cNvSpPr txBox="1"/>
          <p:nvPr/>
        </p:nvSpPr>
        <p:spPr>
          <a:xfrm>
            <a:off x="8704840" y="1018949"/>
            <a:ext cx="148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Memory LW</a:t>
            </a:r>
          </a:p>
        </p:txBody>
      </p:sp>
      <p:sp>
        <p:nvSpPr>
          <p:cNvPr id="146" name="Oval Callout 6">
            <a:extLst>
              <a:ext uri="{FF2B5EF4-FFF2-40B4-BE49-F238E27FC236}">
                <a16:creationId xmlns:a16="http://schemas.microsoft.com/office/drawing/2014/main" id="{1C16600B-6CEC-4E21-A24B-A01306612223}"/>
              </a:ext>
            </a:extLst>
          </p:cNvPr>
          <p:cNvSpPr/>
          <p:nvPr/>
        </p:nvSpPr>
        <p:spPr>
          <a:xfrm>
            <a:off x="6693468" y="2127369"/>
            <a:ext cx="3037103" cy="1482668"/>
          </a:xfrm>
          <a:prstGeom prst="wedgeEllipseCallout">
            <a:avLst>
              <a:gd name="adj1" fmla="val -50803"/>
              <a:gd name="adj2" fmla="val 6666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ADD uses wrong operand value</a:t>
            </a:r>
          </a:p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because $t1 is not updated by LW yet</a:t>
            </a:r>
          </a:p>
        </p:txBody>
      </p:sp>
    </p:spTree>
    <p:extLst>
      <p:ext uri="{BB962C8B-B14F-4D97-AF65-F5344CB8AC3E}">
        <p14:creationId xmlns:p14="http://schemas.microsoft.com/office/powerpoint/2010/main" val="363096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Elbow Connector 228">
            <a:extLst>
              <a:ext uri="{FF2B5EF4-FFF2-40B4-BE49-F238E27FC236}">
                <a16:creationId xmlns:a16="http://schemas.microsoft.com/office/drawing/2014/main" id="{66C41F87-8D66-4411-A420-7C33F99AFF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7">
            <a:extLst>
              <a:ext uri="{FF2B5EF4-FFF2-40B4-BE49-F238E27FC236}">
                <a16:creationId xmlns:a16="http://schemas.microsoft.com/office/drawing/2014/main" id="{D72FD3F3-D7F7-42F8-84AD-D436D239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527126" y="1027363"/>
            <a:ext cx="227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 + 2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$t1 = 0x60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088273" y="1024776"/>
            <a:ext cx="250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Calibri"/>
              </a:rPr>
              <a:t>Decode Next instr. + 1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516970" y="1024776"/>
            <a:ext cx="2154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Calibri"/>
              </a:rPr>
              <a:t>Execute Next instr.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516A93E-3D1D-4DF3-81CE-020553BE5B95}"/>
              </a:ext>
            </a:extLst>
          </p:cNvPr>
          <p:cNvSpPr/>
          <p:nvPr/>
        </p:nvSpPr>
        <p:spPr>
          <a:xfrm rot="16200000">
            <a:off x="92827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E4A76-DAEE-44C2-84ED-EBEBEC069788}"/>
              </a:ext>
            </a:extLst>
          </p:cNvPr>
          <p:cNvSpPr txBox="1"/>
          <p:nvPr/>
        </p:nvSpPr>
        <p:spPr>
          <a:xfrm>
            <a:off x="8611240" y="1018949"/>
            <a:ext cx="163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Memory ADD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361F06E-DE05-4C7B-B03D-97CC14678B1C}"/>
              </a:ext>
            </a:extLst>
          </p:cNvPr>
          <p:cNvSpPr/>
          <p:nvPr/>
        </p:nvSpPr>
        <p:spPr>
          <a:xfrm rot="16200000">
            <a:off x="10622158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D7F5E-E96D-4158-9AE2-A9603991DD9B}"/>
              </a:ext>
            </a:extLst>
          </p:cNvPr>
          <p:cNvSpPr txBox="1"/>
          <p:nvPr/>
        </p:nvSpPr>
        <p:spPr>
          <a:xfrm>
            <a:off x="10166901" y="1017533"/>
            <a:ext cx="1659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Writeback LW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923B88-42EB-4BCA-B5E8-8F9FEB8CE312}"/>
              </a:ext>
            </a:extLst>
          </p:cNvPr>
          <p:cNvSpPr/>
          <p:nvPr/>
        </p:nvSpPr>
        <p:spPr>
          <a:xfrm>
            <a:off x="6424563" y="1928239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621072-6727-43E1-B867-1D30D0D8683F}"/>
              </a:ext>
            </a:extLst>
          </p:cNvPr>
          <p:cNvSpPr/>
          <p:nvPr/>
        </p:nvSpPr>
        <p:spPr>
          <a:xfrm>
            <a:off x="4243677" y="1928239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 + 1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20878B-02DB-4622-8756-1B788CD61B58}"/>
              </a:ext>
            </a:extLst>
          </p:cNvPr>
          <p:cNvSpPr/>
          <p:nvPr/>
        </p:nvSpPr>
        <p:spPr>
          <a:xfrm>
            <a:off x="10168525" y="1931247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0x60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3F59A0-469C-40AA-BF4A-BDC377015DCD}"/>
              </a:ext>
            </a:extLst>
          </p:cNvPr>
          <p:cNvSpPr/>
          <p:nvPr/>
        </p:nvSpPr>
        <p:spPr>
          <a:xfrm>
            <a:off x="8489388" y="1929090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$t5 reg. # /</a:t>
            </a:r>
            <a:r>
              <a:rPr lang="en-US" altLang="en-US" sz="1600" b="1" dirty="0">
                <a:solidFill>
                  <a:srgbClr val="00B050"/>
                </a:solidFill>
                <a:latin typeface="Calibri"/>
              </a:rPr>
              <a:t> </a:t>
            </a:r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0x24</a:t>
            </a:r>
          </a:p>
        </p:txBody>
      </p:sp>
      <p:sp>
        <p:nvSpPr>
          <p:cNvPr id="147" name="Oval Callout 207">
            <a:extLst>
              <a:ext uri="{FF2B5EF4-FFF2-40B4-BE49-F238E27FC236}">
                <a16:creationId xmlns:a16="http://schemas.microsoft.com/office/drawing/2014/main" id="{DC1747A4-A582-41F2-A6E4-1EA69CAACEF7}"/>
              </a:ext>
            </a:extLst>
          </p:cNvPr>
          <p:cNvSpPr/>
          <p:nvPr/>
        </p:nvSpPr>
        <p:spPr>
          <a:xfrm>
            <a:off x="8522633" y="1934594"/>
            <a:ext cx="2574987" cy="1367014"/>
          </a:xfrm>
          <a:prstGeom prst="wedgeEllipseCallout">
            <a:avLst>
              <a:gd name="adj1" fmla="val -41747"/>
              <a:gd name="adj2" fmla="val 55785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It is already too late to use the updated data</a:t>
            </a:r>
          </a:p>
        </p:txBody>
      </p:sp>
    </p:spTree>
    <p:extLst>
      <p:ext uri="{BB962C8B-B14F-4D97-AF65-F5344CB8AC3E}">
        <p14:creationId xmlns:p14="http://schemas.microsoft.com/office/powerpoint/2010/main" val="11471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Data Hazards Solutions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61553"/>
            <a:ext cx="10972800" cy="5124047"/>
          </a:xfrm>
        </p:spPr>
        <p:txBody>
          <a:bodyPr>
            <a:normAutofit lnSpcReduction="10000"/>
          </a:bodyPr>
          <a:lstStyle/>
          <a:p>
            <a:r>
              <a:rPr lang="en-US" altLang="en-US" sz="2400" b="1" dirty="0"/>
              <a:t>Hardware</a:t>
            </a:r>
          </a:p>
          <a:p>
            <a:pPr lvl="1"/>
            <a:r>
              <a:rPr lang="en-US" altLang="en-US" sz="2000" dirty="0"/>
              <a:t>Stall the pipeline until the result is written back to the register file</a:t>
            </a:r>
          </a:p>
          <a:p>
            <a:pPr lvl="1"/>
            <a:r>
              <a:rPr lang="en-US" altLang="en-US" sz="2000" dirty="0"/>
              <a:t>Use forwarding / bypassing</a:t>
            </a:r>
          </a:p>
          <a:p>
            <a:pPr lvl="1"/>
            <a:endParaRPr lang="en-US" altLang="en-US" sz="2000" dirty="0"/>
          </a:p>
          <a:p>
            <a:r>
              <a:rPr lang="en-US" altLang="en-US" sz="2400" b="1" dirty="0"/>
              <a:t>Compiler</a:t>
            </a:r>
          </a:p>
          <a:p>
            <a:pPr lvl="1"/>
            <a:r>
              <a:rPr lang="en-US" altLang="en-US" sz="2000" dirty="0"/>
              <a:t>Reorder Code</a:t>
            </a:r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altLang="en-US" sz="2400" b="1" dirty="0"/>
              <a:t>Stalling the pipeline: </a:t>
            </a:r>
          </a:p>
          <a:p>
            <a:pPr lvl="1"/>
            <a:r>
              <a:rPr lang="en-US" altLang="en-US" sz="2000" dirty="0"/>
              <a:t>All instructions in front of the stalled instruction can continue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All instructions behind the stalled instruction must also stall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Stalling inserts “bubbles” / </a:t>
            </a:r>
            <a:r>
              <a:rPr lang="en-US" altLang="en-US" sz="2000" dirty="0" err="1"/>
              <a:t>nops</a:t>
            </a:r>
            <a:r>
              <a:rPr lang="en-US" altLang="en-US" sz="2000" dirty="0"/>
              <a:t> (</a:t>
            </a:r>
            <a:r>
              <a:rPr lang="en-US" altLang="en-US" sz="2000" u="sng" dirty="0"/>
              <a:t>no</a:t>
            </a:r>
            <a:r>
              <a:rPr lang="en-US" altLang="en-US" sz="2000" dirty="0"/>
              <a:t>-</a:t>
            </a:r>
            <a:r>
              <a:rPr lang="en-US" altLang="en-US" sz="2000" u="sng" dirty="0"/>
              <a:t>op</a:t>
            </a:r>
            <a:r>
              <a:rPr lang="en-US" altLang="en-US" sz="2000" dirty="0"/>
              <a:t>erations) into the pipeline</a:t>
            </a:r>
          </a:p>
          <a:p>
            <a:pPr lvl="2"/>
            <a:r>
              <a:rPr lang="en-US" altLang="en-US" sz="1800" dirty="0"/>
              <a:t>A “nop” is an actual instruction in the MIPS ISA that does NOTHING</a:t>
            </a:r>
          </a:p>
          <a:p>
            <a:pPr marL="457200" lvl="1" indent="0">
              <a:buNone/>
            </a:pPr>
            <a:endParaRPr lang="en-US" altLang="en-US" sz="2862" dirty="0"/>
          </a:p>
          <a:p>
            <a:pPr marL="990598" lvl="1" indent="-533399">
              <a:buFontTx/>
              <a:buAutoNum type="arabicPeriod"/>
            </a:pP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425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786B64DC-EED0-40DD-BB7F-FC9625DD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671548" y="1024776"/>
            <a:ext cx="152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110F2-5E57-4DDE-B2D3-9C3C722D2763}"/>
              </a:ext>
            </a:extLst>
          </p:cNvPr>
          <p:cNvSpPr/>
          <p:nvPr/>
        </p:nvSpPr>
        <p:spPr>
          <a:xfrm>
            <a:off x="6429965" y="1930015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$s0 data / 0x04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866770" y="1024776"/>
            <a:ext cx="1396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Execute LW</a:t>
            </a:r>
          </a:p>
        </p:txBody>
      </p:sp>
      <p:cxnSp>
        <p:nvCxnSpPr>
          <p:cNvPr id="116" name="Elbow Connector 228">
            <a:extLst>
              <a:ext uri="{FF2B5EF4-FFF2-40B4-BE49-F238E27FC236}">
                <a16:creationId xmlns:a16="http://schemas.microsoft.com/office/drawing/2014/main" id="{D77150FD-11E6-410F-92F4-250F9AA845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AA1C947B-23D4-48B3-B347-9EF01A905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$t1 = 0x0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239548" y="1024776"/>
            <a:ext cx="244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 (stalled)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1C8438F-EE7C-4620-AA0B-385C434F0D88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1EC04A-7BB9-4F28-9E49-6EADC3675941}"/>
              </a:ext>
            </a:extLst>
          </p:cNvPr>
          <p:cNvSpPr txBox="1"/>
          <p:nvPr/>
        </p:nvSpPr>
        <p:spPr>
          <a:xfrm>
            <a:off x="8704840" y="1018949"/>
            <a:ext cx="148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Memory LW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0F9E5AE-6C51-4D7C-B1C1-16C4B9062725}"/>
              </a:ext>
            </a:extLst>
          </p:cNvPr>
          <p:cNvSpPr/>
          <p:nvPr/>
        </p:nvSpPr>
        <p:spPr>
          <a:xfrm>
            <a:off x="7011048" y="1029742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FFCDE-998E-416C-B42D-C0BC2A9694D1}"/>
              </a:ext>
            </a:extLst>
          </p:cNvPr>
          <p:cNvSpPr/>
          <p:nvPr/>
        </p:nvSpPr>
        <p:spPr>
          <a:xfrm>
            <a:off x="8495913" y="1932240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</a:t>
            </a:r>
            <a:r>
              <a:rPr lang="en-US" altLang="en-US" sz="1600" dirty="0" err="1">
                <a:solidFill>
                  <a:srgbClr val="FF0000"/>
                </a:solidFill>
                <a:latin typeface="Calibri"/>
              </a:rPr>
              <a:t>reg</a:t>
            </a:r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 #. / $s0 + 4</a:t>
            </a:r>
          </a:p>
        </p:txBody>
      </p:sp>
      <p:cxnSp>
        <p:nvCxnSpPr>
          <p:cNvPr id="118" name="Elbow Connector 228">
            <a:extLst>
              <a:ext uri="{FF2B5EF4-FFF2-40B4-BE49-F238E27FC236}">
                <a16:creationId xmlns:a16="http://schemas.microsoft.com/office/drawing/2014/main" id="{5E556CFB-9C6B-4E4C-A6E5-78544DB61C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B2F2B304-3431-4B38-A538-7C5A91296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189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$t1 = 0x60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239548" y="1024776"/>
            <a:ext cx="244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Decode ADD (stalled)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0BBFB4B-B2DB-492D-AC6E-74789523847C}"/>
              </a:ext>
            </a:extLst>
          </p:cNvPr>
          <p:cNvSpPr/>
          <p:nvPr/>
        </p:nvSpPr>
        <p:spPr>
          <a:xfrm>
            <a:off x="4247293" y="1934988"/>
            <a:ext cx="204325" cy="4264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ADD $t5,$t1,$t4</a:t>
            </a:r>
          </a:p>
        </p:txBody>
      </p: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1C8438F-EE7C-4620-AA0B-385C434F0D88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0F9E5AE-6C51-4D7C-B1C1-16C4B9062725}"/>
              </a:ext>
            </a:extLst>
          </p:cNvPr>
          <p:cNvSpPr/>
          <p:nvPr/>
        </p:nvSpPr>
        <p:spPr>
          <a:xfrm>
            <a:off x="7011048" y="1029742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BC9BC-7B2B-4B10-8DC7-03FCD2C6BFA6}"/>
              </a:ext>
            </a:extLst>
          </p:cNvPr>
          <p:cNvSpPr/>
          <p:nvPr/>
        </p:nvSpPr>
        <p:spPr>
          <a:xfrm>
            <a:off x="10168525" y="1931247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FF0000"/>
                </a:solidFill>
                <a:latin typeface="Calibri"/>
              </a:rPr>
              <a:t>$t1 reg. # / 0x60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95CC05E-FD61-4270-87DB-D27AB6E2B59E}"/>
              </a:ext>
            </a:extLst>
          </p:cNvPr>
          <p:cNvSpPr/>
          <p:nvPr/>
        </p:nvSpPr>
        <p:spPr>
          <a:xfrm rot="16200000">
            <a:off x="10622158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BFF48-C38A-4658-9C66-F441D6FC98A9}"/>
              </a:ext>
            </a:extLst>
          </p:cNvPr>
          <p:cNvSpPr txBox="1"/>
          <p:nvPr/>
        </p:nvSpPr>
        <p:spPr>
          <a:xfrm>
            <a:off x="10166901" y="1017533"/>
            <a:ext cx="1659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FF0000"/>
                </a:solidFill>
                <a:latin typeface="Calibri"/>
              </a:rPr>
              <a:t>Writeback LW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23706D9-EAAC-460F-96B5-4A7D70A2795D}"/>
              </a:ext>
            </a:extLst>
          </p:cNvPr>
          <p:cNvSpPr/>
          <p:nvPr/>
        </p:nvSpPr>
        <p:spPr>
          <a:xfrm>
            <a:off x="8890938" y="1031815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cxnSp>
        <p:nvCxnSpPr>
          <p:cNvPr id="120" name="Elbow Connector 228">
            <a:extLst>
              <a:ext uri="{FF2B5EF4-FFF2-40B4-BE49-F238E27FC236}">
                <a16:creationId xmlns:a16="http://schemas.microsoft.com/office/drawing/2014/main" id="{10494951-14A1-4FC1-B024-666FA52F8B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04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D72FD3F3-D7F7-42F8-84AD-D436D239D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154" y="4181534"/>
            <a:ext cx="838200" cy="162876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D-Cache /</a:t>
            </a:r>
          </a:p>
          <a:p>
            <a:pPr algn="ctr" defTabSz="527517" eaLnBrk="1" hangingPunct="1"/>
            <a:r>
              <a:rPr lang="en-US" altLang="en-US" sz="1200" b="1" dirty="0">
                <a:solidFill>
                  <a:prstClr val="black"/>
                </a:solidFill>
              </a:rPr>
              <a:t>D-Mem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CCC01D6-7D63-4065-9EE8-50DC3741D1FA}"/>
              </a:ext>
            </a:extLst>
          </p:cNvPr>
          <p:cNvSpPr/>
          <p:nvPr/>
        </p:nvSpPr>
        <p:spPr bwMode="auto">
          <a:xfrm rot="5400000">
            <a:off x="7409440" y="2393005"/>
            <a:ext cx="1143000" cy="609600"/>
          </a:xfrm>
          <a:prstGeom prst="trapezoid">
            <a:avLst>
              <a:gd name="adj" fmla="val 35946"/>
            </a:avLst>
          </a:prstGeom>
          <a:solidFill>
            <a:srgbClr val="4BACC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Adder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D50167AC-ABFF-42E8-AE6D-BD3F18CC3A8D}"/>
              </a:ext>
            </a:extLst>
          </p:cNvPr>
          <p:cNvSpPr/>
          <p:nvPr/>
        </p:nvSpPr>
        <p:spPr bwMode="auto">
          <a:xfrm rot="5400000">
            <a:off x="7117547" y="4011791"/>
            <a:ext cx="1143000" cy="609600"/>
          </a:xfrm>
          <a:prstGeom prst="trapezoid">
            <a:avLst>
              <a:gd name="adj" fmla="val 35946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74320" anchor="ctr"/>
          <a:lstStyle/>
          <a:p>
            <a:pPr algn="ctr" defTabSz="527517"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ALU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126" name="Text Box 23">
            <a:extLst>
              <a:ext uri="{FF2B5EF4-FFF2-40B4-BE49-F238E27FC236}">
                <a16:creationId xmlns:a16="http://schemas.microsoft.com/office/drawing/2014/main" id="{85C85C9A-5626-405C-B241-7E58DF829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42022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Res.</a:t>
            </a:r>
          </a:p>
        </p:txBody>
      </p:sp>
      <p:sp>
        <p:nvSpPr>
          <p:cNvPr id="203" name="Text Box 23">
            <a:extLst>
              <a:ext uri="{FF2B5EF4-FFF2-40B4-BE49-F238E27FC236}">
                <a16:creationId xmlns:a16="http://schemas.microsoft.com/office/drawing/2014/main" id="{FF788FC9-8ADD-4BE2-8C63-D93E18FCA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647" y="3897493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Zero</a:t>
            </a:r>
          </a:p>
        </p:txBody>
      </p:sp>
      <p:sp>
        <p:nvSpPr>
          <p:cNvPr id="208" name="Text Box 23">
            <a:extLst>
              <a:ext uri="{FF2B5EF4-FFF2-40B4-BE49-F238E27FC236}">
                <a16:creationId xmlns:a16="http://schemas.microsoft.com/office/drawing/2014/main" id="{3D908182-B26C-4D8B-9C87-1E4D1D690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5019735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sp>
        <p:nvSpPr>
          <p:cNvPr id="209" name="Text Box 23">
            <a:extLst>
              <a:ext uri="{FF2B5EF4-FFF2-40B4-BE49-F238E27FC236}">
                <a16:creationId xmlns:a16="http://schemas.microsoft.com/office/drawing/2014/main" id="{CA72C268-1296-4EC7-A43B-EF93A90D4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3754" y="4279959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10" name="AutoShape 11">
            <a:extLst>
              <a:ext uri="{FF2B5EF4-FFF2-40B4-BE49-F238E27FC236}">
                <a16:creationId xmlns:a16="http://schemas.microsoft.com/office/drawing/2014/main" id="{75666AE0-28AA-4A59-9165-75DDABC5E6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037191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AutoShape 11">
            <a:extLst>
              <a:ext uri="{FF2B5EF4-FFF2-40B4-BE49-F238E27FC236}">
                <a16:creationId xmlns:a16="http://schemas.microsoft.com/office/drawing/2014/main" id="{C381EA97-1D30-4D58-9832-3144F00639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7241" y="4392616"/>
            <a:ext cx="388914" cy="160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Shape 127">
            <a:extLst>
              <a:ext uri="{FF2B5EF4-FFF2-40B4-BE49-F238E27FC236}">
                <a16:creationId xmlns:a16="http://schemas.microsoft.com/office/drawing/2014/main" id="{F18D4839-5110-45C7-80CB-F91B0CB17471}"/>
              </a:ext>
            </a:extLst>
          </p:cNvPr>
          <p:cNvCxnSpPr>
            <a:cxnSpLocks noChangeShapeType="1"/>
            <a:stCxn id="217" idx="3"/>
            <a:endCxn id="258" idx="1"/>
          </p:cNvCxnSpPr>
          <p:nvPr/>
        </p:nvCxnSpPr>
        <p:spPr bwMode="auto">
          <a:xfrm flipH="1" flipV="1">
            <a:off x="5047760" y="4562440"/>
            <a:ext cx="5879495" cy="68362"/>
          </a:xfrm>
          <a:prstGeom prst="bentConnector5">
            <a:avLst>
              <a:gd name="adj1" fmla="val -3888"/>
              <a:gd name="adj2" fmla="val -2549939"/>
              <a:gd name="adj3" fmla="val 1038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Flowchart: Terminator 213">
            <a:extLst>
              <a:ext uri="{FF2B5EF4-FFF2-40B4-BE49-F238E27FC236}">
                <a16:creationId xmlns:a16="http://schemas.microsoft.com/office/drawing/2014/main" id="{D7EA7AED-8C10-43AB-8C3B-1C09B7EB89C4}"/>
              </a:ext>
            </a:extLst>
          </p:cNvPr>
          <p:cNvSpPr/>
          <p:nvPr/>
        </p:nvSpPr>
        <p:spPr>
          <a:xfrm>
            <a:off x="6986921" y="4386800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5" name="AutoShape 11">
            <a:extLst>
              <a:ext uri="{FF2B5EF4-FFF2-40B4-BE49-F238E27FC236}">
                <a16:creationId xmlns:a16="http://schemas.microsoft.com/office/drawing/2014/main" id="{8E29BB42-DD63-4EED-AA33-30B88A50DD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0760" y="4505290"/>
            <a:ext cx="22011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" name="AutoShape 11">
            <a:extLst>
              <a:ext uri="{FF2B5EF4-FFF2-40B4-BE49-F238E27FC236}">
                <a16:creationId xmlns:a16="http://schemas.microsoft.com/office/drawing/2014/main" id="{EE6AD8A3-9E3C-4461-B14E-C0137066BF88}"/>
              </a:ext>
            </a:extLst>
          </p:cNvPr>
          <p:cNvCxnSpPr>
            <a:cxnSpLocks noChangeShapeType="1"/>
            <a:stCxn id="214" idx="3"/>
          </p:cNvCxnSpPr>
          <p:nvPr/>
        </p:nvCxnSpPr>
        <p:spPr bwMode="auto">
          <a:xfrm flipV="1">
            <a:off x="7212797" y="4649689"/>
            <a:ext cx="171449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Flowchart: Terminator 216">
            <a:extLst>
              <a:ext uri="{FF2B5EF4-FFF2-40B4-BE49-F238E27FC236}">
                <a16:creationId xmlns:a16="http://schemas.microsoft.com/office/drawing/2014/main" id="{92721F33-2D79-47A6-9C95-1D71155B516B}"/>
              </a:ext>
            </a:extLst>
          </p:cNvPr>
          <p:cNvSpPr/>
          <p:nvPr/>
        </p:nvSpPr>
        <p:spPr>
          <a:xfrm>
            <a:off x="10701379" y="4367912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75C2BE8-955D-4958-B9B1-95E41701BEBD}"/>
              </a:ext>
            </a:extLst>
          </p:cNvPr>
          <p:cNvCxnSpPr>
            <a:cxnSpLocks/>
          </p:cNvCxnSpPr>
          <p:nvPr/>
        </p:nvCxnSpPr>
        <p:spPr>
          <a:xfrm>
            <a:off x="9924354" y="4763638"/>
            <a:ext cx="2367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hape 127">
            <a:extLst>
              <a:ext uri="{FF2B5EF4-FFF2-40B4-BE49-F238E27FC236}">
                <a16:creationId xmlns:a16="http://schemas.microsoft.com/office/drawing/2014/main" id="{82B23B9A-10EE-4EC5-AFA2-8E4D674CBF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5042" y="3190840"/>
            <a:ext cx="610665" cy="590090"/>
          </a:xfrm>
          <a:prstGeom prst="bentConnector3">
            <a:avLst>
              <a:gd name="adj1" fmla="val 1692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AutoShape 11">
            <a:extLst>
              <a:ext uri="{FF2B5EF4-FFF2-40B4-BE49-F238E27FC236}">
                <a16:creationId xmlns:a16="http://schemas.microsoft.com/office/drawing/2014/main" id="{331DB22F-FA87-414C-96D1-3B7B712D16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3593642"/>
            <a:ext cx="50455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104">
            <a:extLst>
              <a:ext uri="{FF2B5EF4-FFF2-40B4-BE49-F238E27FC236}">
                <a16:creationId xmlns:a16="http://schemas.microsoft.com/office/drawing/2014/main" id="{A2598607-C95A-4601-9C6C-B8283BBAA04E}"/>
              </a:ext>
            </a:extLst>
          </p:cNvPr>
          <p:cNvGrpSpPr>
            <a:grpSpLocks/>
          </p:cNvGrpSpPr>
          <p:nvPr/>
        </p:nvGrpSpPr>
        <p:grpSpPr bwMode="auto">
          <a:xfrm>
            <a:off x="2732907" y="3203760"/>
            <a:ext cx="1295400" cy="1371600"/>
            <a:chOff x="1447800" y="4191000"/>
            <a:chExt cx="685800" cy="990600"/>
          </a:xfrm>
        </p:grpSpPr>
        <p:sp>
          <p:nvSpPr>
            <p:cNvPr id="222" name="Rectangle 7">
              <a:extLst>
                <a:ext uri="{FF2B5EF4-FFF2-40B4-BE49-F238E27FC236}">
                  <a16:creationId xmlns:a16="http://schemas.microsoft.com/office/drawing/2014/main" id="{2EEEA48C-20A9-4E52-9A6D-7B265E6C9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191000"/>
              <a:ext cx="685800" cy="990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I-Cache / I-MEM</a:t>
              </a:r>
            </a:p>
          </p:txBody>
        </p:sp>
        <p:sp>
          <p:nvSpPr>
            <p:cNvPr id="223" name="Text Box 23">
              <a:extLst>
                <a:ext uri="{FF2B5EF4-FFF2-40B4-BE49-F238E27FC236}">
                  <a16:creationId xmlns:a16="http://schemas.microsoft.com/office/drawing/2014/main" id="{2B03A3BC-8338-4B17-B4C8-024DFB47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rial" charset="0"/>
                </a:rPr>
                <a:t>Addr</a:t>
              </a: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.</a:t>
              </a:r>
            </a:p>
          </p:txBody>
        </p:sp>
        <p:sp>
          <p:nvSpPr>
            <p:cNvPr id="224" name="Text Box 23">
              <a:extLst>
                <a:ext uri="{FF2B5EF4-FFF2-40B4-BE49-F238E27FC236}">
                  <a16:creationId xmlns:a16="http://schemas.microsoft.com/office/drawing/2014/main" id="{13C91350-1A3A-49D2-A62E-589388853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4506296"/>
              <a:ext cx="68580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</p:grpSp>
      <p:sp>
        <p:nvSpPr>
          <p:cNvPr id="225" name="Rectangle 7">
            <a:extLst>
              <a:ext uri="{FF2B5EF4-FFF2-40B4-BE49-F238E27FC236}">
                <a16:creationId xmlns:a16="http://schemas.microsoft.com/office/drawing/2014/main" id="{8F360AA0-2AF2-4682-BF77-196E493ECC6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36566" y="3630013"/>
            <a:ext cx="990600" cy="288925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vert" wrap="none" anchor="ctr"/>
          <a:lstStyle/>
          <a:p>
            <a:pPr algn="ctr" defTabSz="527517"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  <a:cs typeface="Arial" charset="0"/>
              </a:rPr>
              <a:t>PC</a:t>
            </a:r>
          </a:p>
        </p:txBody>
      </p:sp>
      <p:cxnSp>
        <p:nvCxnSpPr>
          <p:cNvPr id="226" name="Straight Connector 24">
            <a:extLst>
              <a:ext uri="{FF2B5EF4-FFF2-40B4-BE49-F238E27FC236}">
                <a16:creationId xmlns:a16="http://schemas.microsoft.com/office/drawing/2014/main" id="{66CFA8D6-FAF2-4286-B92F-A06B365F7F6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255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Straight Connector 27">
            <a:extLst>
              <a:ext uri="{FF2B5EF4-FFF2-40B4-BE49-F238E27FC236}">
                <a16:creationId xmlns:a16="http://schemas.microsoft.com/office/drawing/2014/main" id="{0A07F686-0B70-40AE-ADCB-78D52048F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01704" y="3320441"/>
            <a:ext cx="1524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 Box 22">
            <a:extLst>
              <a:ext uri="{FF2B5EF4-FFF2-40B4-BE49-F238E27FC236}">
                <a16:creationId xmlns:a16="http://schemas.microsoft.com/office/drawing/2014/main" id="{88269233-F368-4F46-8433-6CD4DC629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957" y="3049889"/>
            <a:ext cx="533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527517" eaLnBrk="1" hangingPunct="1">
              <a:spcBef>
                <a:spcPct val="50000"/>
              </a:spcBef>
            </a:pPr>
            <a:r>
              <a:rPr lang="en-US" altLang="en-US" sz="1100" b="1" dirty="0">
                <a:solidFill>
                  <a:srgbClr val="1F497D"/>
                </a:solidFill>
              </a:rPr>
              <a:t>CLK</a:t>
            </a:r>
          </a:p>
        </p:txBody>
      </p:sp>
      <p:cxnSp>
        <p:nvCxnSpPr>
          <p:cNvPr id="230" name="Shape 31">
            <a:extLst>
              <a:ext uri="{FF2B5EF4-FFF2-40B4-BE49-F238E27FC236}">
                <a16:creationId xmlns:a16="http://schemas.microsoft.com/office/drawing/2014/main" id="{B7A201AA-70C6-4E3C-9F4E-109C97D02C9D}"/>
              </a:ext>
            </a:extLst>
          </p:cNvPr>
          <p:cNvCxnSpPr>
            <a:cxnSpLocks noChangeShapeType="1"/>
            <a:endCxn id="225" idx="3"/>
          </p:cNvCxnSpPr>
          <p:nvPr/>
        </p:nvCxnSpPr>
        <p:spPr bwMode="auto">
          <a:xfrm>
            <a:off x="2099310" y="3165130"/>
            <a:ext cx="132556" cy="11404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AutoShape 11">
            <a:extLst>
              <a:ext uri="{FF2B5EF4-FFF2-40B4-BE49-F238E27FC236}">
                <a16:creationId xmlns:a16="http://schemas.microsoft.com/office/drawing/2014/main" id="{AE4684AB-55D5-47B4-8BCD-4CB35D17235E}"/>
              </a:ext>
            </a:extLst>
          </p:cNvPr>
          <p:cNvCxnSpPr>
            <a:cxnSpLocks noChangeShapeType="1"/>
            <a:stCxn id="225" idx="2"/>
            <a:endCxn id="224" idx="1"/>
          </p:cNvCxnSpPr>
          <p:nvPr/>
        </p:nvCxnSpPr>
        <p:spPr bwMode="auto">
          <a:xfrm>
            <a:off x="2376329" y="3774476"/>
            <a:ext cx="356578" cy="434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Shape 127">
            <a:extLst>
              <a:ext uri="{FF2B5EF4-FFF2-40B4-BE49-F238E27FC236}">
                <a16:creationId xmlns:a16="http://schemas.microsoft.com/office/drawing/2014/main" id="{4BBC4222-6D2D-4C3C-AF95-9BA0D70AD58B}"/>
              </a:ext>
            </a:extLst>
          </p:cNvPr>
          <p:cNvCxnSpPr>
            <a:cxnSpLocks noChangeShapeType="1"/>
            <a:endCxn id="261" idx="1"/>
          </p:cNvCxnSpPr>
          <p:nvPr/>
        </p:nvCxnSpPr>
        <p:spPr bwMode="auto">
          <a:xfrm rot="16200000" flipH="1">
            <a:off x="4033092" y="4292538"/>
            <a:ext cx="1608913" cy="572792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4" name="Text Box 23">
            <a:extLst>
              <a:ext uri="{FF2B5EF4-FFF2-40B4-BE49-F238E27FC236}">
                <a16:creationId xmlns:a16="http://schemas.microsoft.com/office/drawing/2014/main" id="{B84C048D-0070-4180-B042-DFC498B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540" y="2592715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Sum</a:t>
            </a:r>
          </a:p>
        </p:txBody>
      </p:sp>
      <p:sp>
        <p:nvSpPr>
          <p:cNvPr id="235" name="Text Box 23">
            <a:extLst>
              <a:ext uri="{FF2B5EF4-FFF2-40B4-BE49-F238E27FC236}">
                <a16:creationId xmlns:a16="http://schemas.microsoft.com/office/drawing/2014/main" id="{097B9BBB-4BC5-4E2A-B0D4-ED2FE45BA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109" y="26057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</a:t>
            </a:r>
          </a:p>
        </p:txBody>
      </p:sp>
      <p:cxnSp>
        <p:nvCxnSpPr>
          <p:cNvPr id="236" name="AutoShape 11">
            <a:extLst>
              <a:ext uri="{FF2B5EF4-FFF2-40B4-BE49-F238E27FC236}">
                <a16:creationId xmlns:a16="http://schemas.microsoft.com/office/drawing/2014/main" id="{65BE069D-2213-4171-BD46-9A3AF38DB3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14168" y="2513085"/>
            <a:ext cx="720661" cy="137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7" name="Text Box 23">
            <a:extLst>
              <a:ext uri="{FF2B5EF4-FFF2-40B4-BE49-F238E27FC236}">
                <a16:creationId xmlns:a16="http://schemas.microsoft.com/office/drawing/2014/main" id="{1625B33A-45FB-41FD-B411-1AB2DDC5B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140" y="2804169"/>
            <a:ext cx="4572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algn="r" defTabSz="527517">
              <a:spcBef>
                <a:spcPct val="50000"/>
              </a:spcBef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</a:rPr>
              <a:t>   </a:t>
            </a:r>
          </a:p>
        </p:txBody>
      </p:sp>
      <p:cxnSp>
        <p:nvCxnSpPr>
          <p:cNvPr id="240" name="AutoShape 11">
            <a:extLst>
              <a:ext uri="{FF2B5EF4-FFF2-40B4-BE49-F238E27FC236}">
                <a16:creationId xmlns:a16="http://schemas.microsoft.com/office/drawing/2014/main" id="{77609056-7EC0-4705-BB31-82A74B1250A6}"/>
              </a:ext>
            </a:extLst>
          </p:cNvPr>
          <p:cNvCxnSpPr>
            <a:cxnSpLocks noChangeShapeType="1"/>
            <a:endCxn id="237" idx="1"/>
          </p:cNvCxnSpPr>
          <p:nvPr/>
        </p:nvCxnSpPr>
        <p:spPr bwMode="auto">
          <a:xfrm>
            <a:off x="7447540" y="2929262"/>
            <a:ext cx="228600" cy="18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Elbow Connector 164">
            <a:extLst>
              <a:ext uri="{FF2B5EF4-FFF2-40B4-BE49-F238E27FC236}">
                <a16:creationId xmlns:a16="http://schemas.microsoft.com/office/drawing/2014/main" id="{8DC01E38-3A3B-4A5E-AC75-BAFB540E98ED}"/>
              </a:ext>
            </a:extLst>
          </p:cNvPr>
          <p:cNvCxnSpPr>
            <a:stCxn id="250" idx="3"/>
            <a:endCxn id="225" idx="0"/>
          </p:cNvCxnSpPr>
          <p:nvPr/>
        </p:nvCxnSpPr>
        <p:spPr>
          <a:xfrm>
            <a:off x="1704830" y="3370615"/>
            <a:ext cx="382574" cy="40386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165">
            <a:extLst>
              <a:ext uri="{FF2B5EF4-FFF2-40B4-BE49-F238E27FC236}">
                <a16:creationId xmlns:a16="http://schemas.microsoft.com/office/drawing/2014/main" id="{EABFC16D-354D-4762-B389-F58470175B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4484" y="4125291"/>
            <a:ext cx="2169484" cy="310827"/>
          </a:xfrm>
          <a:prstGeom prst="bentConnector3">
            <a:avLst>
              <a:gd name="adj1" fmla="val 8044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rapezoid 242">
            <a:extLst>
              <a:ext uri="{FF2B5EF4-FFF2-40B4-BE49-F238E27FC236}">
                <a16:creationId xmlns:a16="http://schemas.microsoft.com/office/drawing/2014/main" id="{318084DD-6112-4F17-AF51-1924A228259A}"/>
              </a:ext>
            </a:extLst>
          </p:cNvPr>
          <p:cNvSpPr/>
          <p:nvPr/>
        </p:nvSpPr>
        <p:spPr bwMode="auto">
          <a:xfrm rot="5400000">
            <a:off x="2647932" y="2286866"/>
            <a:ext cx="1122871" cy="609600"/>
          </a:xfrm>
          <a:prstGeom prst="trapezoid">
            <a:avLst>
              <a:gd name="adj" fmla="val 33990"/>
            </a:avLst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527517"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244" name="Text Box 23">
            <a:extLst>
              <a:ext uri="{FF2B5EF4-FFF2-40B4-BE49-F238E27FC236}">
                <a16:creationId xmlns:a16="http://schemas.microsoft.com/office/drawing/2014/main" id="{0C952791-518B-4069-9B5C-D3DA608F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1064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A</a:t>
            </a:r>
          </a:p>
        </p:txBody>
      </p:sp>
      <p:sp>
        <p:nvSpPr>
          <p:cNvPr id="245" name="Text Box 23">
            <a:extLst>
              <a:ext uri="{FF2B5EF4-FFF2-40B4-BE49-F238E27FC236}">
                <a16:creationId xmlns:a16="http://schemas.microsoft.com/office/drawing/2014/main" id="{015C02BE-E3EC-4287-B8ED-866F282A1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568" y="2843031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B</a:t>
            </a:r>
          </a:p>
        </p:txBody>
      </p:sp>
      <p:sp>
        <p:nvSpPr>
          <p:cNvPr id="246" name="Text Box 23">
            <a:extLst>
              <a:ext uri="{FF2B5EF4-FFF2-40B4-BE49-F238E27FC236}">
                <a16:creationId xmlns:a16="http://schemas.microsoft.com/office/drawing/2014/main" id="{1A9F1DA6-58AA-4490-BA3F-7DE3D3571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768" y="2449447"/>
            <a:ext cx="152400" cy="253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050" b="1" dirty="0">
                <a:solidFill>
                  <a:prstClr val="black"/>
                </a:solidFill>
                <a:latin typeface="Arial" charset="0"/>
              </a:rPr>
              <a:t>S</a:t>
            </a:r>
          </a:p>
        </p:txBody>
      </p:sp>
      <p:cxnSp>
        <p:nvCxnSpPr>
          <p:cNvPr id="247" name="AutoShape 11">
            <a:extLst>
              <a:ext uri="{FF2B5EF4-FFF2-40B4-BE49-F238E27FC236}">
                <a16:creationId xmlns:a16="http://schemas.microsoft.com/office/drawing/2014/main" id="{CCBB58C0-A2FE-455D-A4D8-9F43C27DEB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9768" y="2258830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Shape 41">
            <a:extLst>
              <a:ext uri="{FF2B5EF4-FFF2-40B4-BE49-F238E27FC236}">
                <a16:creationId xmlns:a16="http://schemas.microsoft.com/office/drawing/2014/main" id="{DA7E6EBD-B88A-449A-8F09-FD35B3C5B745}"/>
              </a:ext>
            </a:extLst>
          </p:cNvPr>
          <p:cNvCxnSpPr>
            <a:cxnSpLocks noChangeShapeType="1"/>
            <a:endCxn id="245" idx="1"/>
          </p:cNvCxnSpPr>
          <p:nvPr/>
        </p:nvCxnSpPr>
        <p:spPr bwMode="auto">
          <a:xfrm rot="5400000" flipH="1" flipV="1">
            <a:off x="2307648" y="3185912"/>
            <a:ext cx="812843" cy="38100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9" name="Text Box 23">
            <a:extLst>
              <a:ext uri="{FF2B5EF4-FFF2-40B4-BE49-F238E27FC236}">
                <a16:creationId xmlns:a16="http://schemas.microsoft.com/office/drawing/2014/main" id="{2EBDF676-7721-4BF0-B585-7B7ED6863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68" y="2106430"/>
            <a:ext cx="228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7432">
            <a:spAutoFit/>
          </a:bodyPr>
          <a:lstStyle/>
          <a:p>
            <a:pPr defTabSz="527517">
              <a:spcBef>
                <a:spcPct val="50000"/>
              </a:spcBef>
              <a:defRPr/>
            </a:pPr>
            <a:r>
              <a:rPr lang="en-US" sz="1200" b="1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250" name="Flowchart: Terminator 249">
            <a:extLst>
              <a:ext uri="{FF2B5EF4-FFF2-40B4-BE49-F238E27FC236}">
                <a16:creationId xmlns:a16="http://schemas.microsoft.com/office/drawing/2014/main" id="{C63DE356-D89A-4D2D-9DFE-DE6050B49774}"/>
              </a:ext>
            </a:extLst>
          </p:cNvPr>
          <p:cNvSpPr/>
          <p:nvPr/>
        </p:nvSpPr>
        <p:spPr>
          <a:xfrm>
            <a:off x="1478954" y="3107725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51" name="Elbow Connector 176">
            <a:extLst>
              <a:ext uri="{FF2B5EF4-FFF2-40B4-BE49-F238E27FC236}">
                <a16:creationId xmlns:a16="http://schemas.microsoft.com/office/drawing/2014/main" id="{E9F79E87-8922-4B85-87E9-24EC3F3176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955" y="1833570"/>
            <a:ext cx="7657937" cy="1679250"/>
          </a:xfrm>
          <a:prstGeom prst="bentConnector3">
            <a:avLst>
              <a:gd name="adj1" fmla="val 105823"/>
            </a:avLst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Elbow Connector 177">
            <a:extLst>
              <a:ext uri="{FF2B5EF4-FFF2-40B4-BE49-F238E27FC236}">
                <a16:creationId xmlns:a16="http://schemas.microsoft.com/office/drawing/2014/main" id="{2E0BB9DD-2CCE-4FF9-86FC-29765485CF53}"/>
              </a:ext>
            </a:extLst>
          </p:cNvPr>
          <p:cNvCxnSpPr/>
          <p:nvPr/>
        </p:nvCxnSpPr>
        <p:spPr>
          <a:xfrm rot="10800000" flipV="1">
            <a:off x="1478955" y="1975091"/>
            <a:ext cx="2383681" cy="1263758"/>
          </a:xfrm>
          <a:prstGeom prst="bentConnector3">
            <a:avLst>
              <a:gd name="adj1" fmla="val 106250"/>
            </a:avLst>
          </a:prstGeom>
          <a:ln w="190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AutoShape 11">
            <a:extLst>
              <a:ext uri="{FF2B5EF4-FFF2-40B4-BE49-F238E27FC236}">
                <a16:creationId xmlns:a16="http://schemas.microsoft.com/office/drawing/2014/main" id="{8954ABC9-49D1-4610-9FFC-02871C1168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55080" y="1965496"/>
            <a:ext cx="6290" cy="54956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ADC9647-CD6D-4164-B91B-B41F40FEE9CE}"/>
              </a:ext>
            </a:extLst>
          </p:cNvPr>
          <p:cNvSpPr/>
          <p:nvPr/>
        </p:nvSpPr>
        <p:spPr>
          <a:xfrm>
            <a:off x="6418492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0" name="AutoShape 11">
            <a:extLst>
              <a:ext uri="{FF2B5EF4-FFF2-40B4-BE49-F238E27FC236}">
                <a16:creationId xmlns:a16="http://schemas.microsoft.com/office/drawing/2014/main" id="{7DF7682F-81C5-4B28-946B-5CB8A958D5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34800" y="3783191"/>
            <a:ext cx="19582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" name="AutoShape 11">
            <a:extLst>
              <a:ext uri="{FF2B5EF4-FFF2-40B4-BE49-F238E27FC236}">
                <a16:creationId xmlns:a16="http://schemas.microsoft.com/office/drawing/2014/main" id="{C332A7BF-80E4-48E1-914B-7C5EF5CB1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59165" y="5368270"/>
            <a:ext cx="4593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2" name="AutoShape 11">
            <a:extLst>
              <a:ext uri="{FF2B5EF4-FFF2-40B4-BE49-F238E27FC236}">
                <a16:creationId xmlns:a16="http://schemas.microsoft.com/office/drawing/2014/main" id="{ACA4C268-8F64-495D-A173-3969F32F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850" y="4041464"/>
            <a:ext cx="746396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3" name="AutoShape 11">
            <a:extLst>
              <a:ext uri="{FF2B5EF4-FFF2-40B4-BE49-F238E27FC236}">
                <a16:creationId xmlns:a16="http://schemas.microsoft.com/office/drawing/2014/main" id="{82AF5A56-3B64-4723-815B-029FE5820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4759" y="5360712"/>
            <a:ext cx="1583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AutoShape 11">
            <a:extLst>
              <a:ext uri="{FF2B5EF4-FFF2-40B4-BE49-F238E27FC236}">
                <a16:creationId xmlns:a16="http://schemas.microsoft.com/office/drawing/2014/main" id="{920B7C47-7BA1-4CDA-B1B4-3509862579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4789" y="4784395"/>
            <a:ext cx="19975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AutoShape 11">
            <a:extLst>
              <a:ext uri="{FF2B5EF4-FFF2-40B4-BE49-F238E27FC236}">
                <a16:creationId xmlns:a16="http://schemas.microsoft.com/office/drawing/2014/main" id="{FC8D648A-DE37-4E3E-85E8-55C70C6250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191" y="4503876"/>
            <a:ext cx="3573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CFF15A85-8230-4C63-BCE6-B922738DFA52}"/>
              </a:ext>
            </a:extLst>
          </p:cNvPr>
          <p:cNvSpPr/>
          <p:nvPr/>
        </p:nvSpPr>
        <p:spPr>
          <a:xfrm>
            <a:off x="8484466" y="1923226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77" name="AutoShape 11">
            <a:extLst>
              <a:ext uri="{FF2B5EF4-FFF2-40B4-BE49-F238E27FC236}">
                <a16:creationId xmlns:a16="http://schemas.microsoft.com/office/drawing/2014/main" id="{3E360542-8CB3-4BD3-85B7-C7DA946BF3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84272" y="2647881"/>
            <a:ext cx="20019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AutoShape 11">
            <a:extLst>
              <a:ext uri="{FF2B5EF4-FFF2-40B4-BE49-F238E27FC236}">
                <a16:creationId xmlns:a16="http://schemas.microsoft.com/office/drawing/2014/main" id="{460CA621-17FD-409D-898D-85B7326E00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5411" y="4038153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AutoShape 11">
            <a:extLst>
              <a:ext uri="{FF2B5EF4-FFF2-40B4-BE49-F238E27FC236}">
                <a16:creationId xmlns:a16="http://schemas.microsoft.com/office/drawing/2014/main" id="{AD110247-1E7B-4BC7-91D6-31AF961227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96681" y="4390838"/>
            <a:ext cx="485563" cy="21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Shape 127">
            <a:extLst>
              <a:ext uri="{FF2B5EF4-FFF2-40B4-BE49-F238E27FC236}">
                <a16:creationId xmlns:a16="http://schemas.microsoft.com/office/drawing/2014/main" id="{30663EF5-ABB5-4AFF-BDD8-50F89FA4D0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8162" y="4495295"/>
            <a:ext cx="1776304" cy="702510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AutoShape 11">
            <a:extLst>
              <a:ext uri="{FF2B5EF4-FFF2-40B4-BE49-F238E27FC236}">
                <a16:creationId xmlns:a16="http://schemas.microsoft.com/office/drawing/2014/main" id="{69A87A69-A057-45FF-94A0-BBE5D0A242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704291" y="5202157"/>
            <a:ext cx="37220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77836F0-8CC9-4272-8D40-7575C45A38B7}"/>
              </a:ext>
            </a:extLst>
          </p:cNvPr>
          <p:cNvSpPr/>
          <p:nvPr/>
        </p:nvSpPr>
        <p:spPr>
          <a:xfrm>
            <a:off x="10161132" y="1923023"/>
            <a:ext cx="212775" cy="41644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34B088A-AD27-4081-88BA-463BBB84E911}"/>
              </a:ext>
            </a:extLst>
          </p:cNvPr>
          <p:cNvGrpSpPr/>
          <p:nvPr/>
        </p:nvGrpSpPr>
        <p:grpSpPr>
          <a:xfrm>
            <a:off x="10381528" y="4487880"/>
            <a:ext cx="327472" cy="296515"/>
            <a:chOff x="6377507" y="4166898"/>
            <a:chExt cx="462903" cy="266219"/>
          </a:xfrm>
        </p:grpSpPr>
        <p:cxnSp>
          <p:nvCxnSpPr>
            <p:cNvPr id="285" name="AutoShape 11">
              <a:extLst>
                <a:ext uri="{FF2B5EF4-FFF2-40B4-BE49-F238E27FC236}">
                  <a16:creationId xmlns:a16="http://schemas.microsoft.com/office/drawing/2014/main" id="{975F3C54-95C9-449C-9F57-169A3F1C5A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166898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AutoShape 11">
              <a:extLst>
                <a:ext uri="{FF2B5EF4-FFF2-40B4-BE49-F238E27FC236}">
                  <a16:creationId xmlns:a16="http://schemas.microsoft.com/office/drawing/2014/main" id="{D407BE1F-9B9F-41F6-879C-A0EAAC21AB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77507" y="4432934"/>
              <a:ext cx="462903" cy="18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7" name="Elbow Connector 92">
            <a:extLst>
              <a:ext uri="{FF2B5EF4-FFF2-40B4-BE49-F238E27FC236}">
                <a16:creationId xmlns:a16="http://schemas.microsoft.com/office/drawing/2014/main" id="{8193BEDD-C325-4680-A01E-BD51CC25420D}"/>
              </a:ext>
            </a:extLst>
          </p:cNvPr>
          <p:cNvCxnSpPr/>
          <p:nvPr/>
        </p:nvCxnSpPr>
        <p:spPr>
          <a:xfrm rot="10800000" flipH="1" flipV="1">
            <a:off x="8933754" y="4381049"/>
            <a:ext cx="1227379" cy="56393"/>
          </a:xfrm>
          <a:prstGeom prst="bentConnector5">
            <a:avLst>
              <a:gd name="adj1" fmla="val -72"/>
              <a:gd name="adj2" fmla="val -477568"/>
              <a:gd name="adj3" fmla="val 86653"/>
            </a:avLst>
          </a:prstGeom>
          <a:ln w="19050">
            <a:solidFill>
              <a:schemeClr val="tx1"/>
            </a:solidFill>
            <a:headEnd type="oval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AutoShape 11">
            <a:extLst>
              <a:ext uri="{FF2B5EF4-FFF2-40B4-BE49-F238E27FC236}">
                <a16:creationId xmlns:a16="http://schemas.microsoft.com/office/drawing/2014/main" id="{835D2C94-9D04-4845-9896-12534CDE1F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48800" y="2522434"/>
            <a:ext cx="197672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AutoShape 11">
            <a:extLst>
              <a:ext uri="{FF2B5EF4-FFF2-40B4-BE49-F238E27FC236}">
                <a16:creationId xmlns:a16="http://schemas.microsoft.com/office/drawing/2014/main" id="{B04E4B62-5F6C-43A4-BAD6-3F596FC6B2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6883" y="2512996"/>
            <a:ext cx="1039257" cy="770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3C409940-6B65-41A3-B981-01CFFB3ABAB2}"/>
              </a:ext>
            </a:extLst>
          </p:cNvPr>
          <p:cNvSpPr txBox="1"/>
          <p:nvPr/>
        </p:nvSpPr>
        <p:spPr>
          <a:xfrm>
            <a:off x="6152660" y="1922981"/>
            <a:ext cx="673582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ID/EX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239B2C51-0FDF-4A6D-ACAC-1883132BD7D4}"/>
              </a:ext>
            </a:extLst>
          </p:cNvPr>
          <p:cNvSpPr txBox="1"/>
          <p:nvPr/>
        </p:nvSpPr>
        <p:spPr>
          <a:xfrm>
            <a:off x="8166638" y="1919278"/>
            <a:ext cx="952505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EX/MEM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91EC129C-01EF-43EC-B73F-919384D4181D}"/>
              </a:ext>
            </a:extLst>
          </p:cNvPr>
          <p:cNvSpPr txBox="1"/>
          <p:nvPr/>
        </p:nvSpPr>
        <p:spPr>
          <a:xfrm>
            <a:off x="9787545" y="1915840"/>
            <a:ext cx="1040670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MEM/WB</a:t>
            </a:r>
          </a:p>
        </p:txBody>
      </p:sp>
      <p:sp>
        <p:nvSpPr>
          <p:cNvPr id="293" name="Flowchart: Terminator 292">
            <a:extLst>
              <a:ext uri="{FF2B5EF4-FFF2-40B4-BE49-F238E27FC236}">
                <a16:creationId xmlns:a16="http://schemas.microsoft.com/office/drawing/2014/main" id="{DFFC6137-F17F-4E96-9718-E8B6B6E7BDA2}"/>
              </a:ext>
            </a:extLst>
          </p:cNvPr>
          <p:cNvSpPr/>
          <p:nvPr/>
        </p:nvSpPr>
        <p:spPr>
          <a:xfrm>
            <a:off x="6776154" y="5577409"/>
            <a:ext cx="225876" cy="525780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5508" tIns="52754" rIns="105508" bIns="52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0</a:t>
            </a:r>
          </a:p>
          <a:p>
            <a:pPr algn="ctr" defTabSz="527517"/>
            <a:r>
              <a:rPr lang="en-US" sz="1615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cxnSp>
        <p:nvCxnSpPr>
          <p:cNvPr id="294" name="AutoShape 11">
            <a:extLst>
              <a:ext uri="{FF2B5EF4-FFF2-40B4-BE49-F238E27FC236}">
                <a16:creationId xmlns:a16="http://schemas.microsoft.com/office/drawing/2014/main" id="{3CC11A7C-0BDC-4734-8741-C76C2A8864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99425" y="5891230"/>
            <a:ext cx="1480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Shape 127">
            <a:extLst>
              <a:ext uri="{FF2B5EF4-FFF2-40B4-BE49-F238E27FC236}">
                <a16:creationId xmlns:a16="http://schemas.microsoft.com/office/drawing/2014/main" id="{AC05916A-3F7C-4D5A-A6F3-EC00290F66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385649"/>
            <a:ext cx="1866146" cy="318956"/>
          </a:xfrm>
          <a:prstGeom prst="bentConnector3">
            <a:avLst>
              <a:gd name="adj1" fmla="val -2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Shape 127">
            <a:extLst>
              <a:ext uri="{FF2B5EF4-FFF2-40B4-BE49-F238E27FC236}">
                <a16:creationId xmlns:a16="http://schemas.microsoft.com/office/drawing/2014/main" id="{60570ED5-37AB-43A1-A6E9-D9FAFC7893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51150" y="5705384"/>
            <a:ext cx="1866146" cy="234386"/>
          </a:xfrm>
          <a:prstGeom prst="bentConnector3">
            <a:avLst>
              <a:gd name="adj1" fmla="val -190"/>
            </a:avLst>
          </a:prstGeom>
          <a:noFill/>
          <a:ln w="19050" algn="ctr">
            <a:solidFill>
              <a:schemeClr val="tx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AutoShape 11">
            <a:extLst>
              <a:ext uri="{FF2B5EF4-FFF2-40B4-BE49-F238E27FC236}">
                <a16:creationId xmlns:a16="http://schemas.microsoft.com/office/drawing/2014/main" id="{A1D14652-062A-4B51-A2E7-1588A9104F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633" y="570672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AutoShape 11">
            <a:extLst>
              <a:ext uri="{FF2B5EF4-FFF2-40B4-BE49-F238E27FC236}">
                <a16:creationId xmlns:a16="http://schemas.microsoft.com/office/drawing/2014/main" id="{FF18CE16-8808-4945-BFBC-7BF64603A3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9220" y="5942945"/>
            <a:ext cx="13667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AutoShape 11">
            <a:extLst>
              <a:ext uri="{FF2B5EF4-FFF2-40B4-BE49-F238E27FC236}">
                <a16:creationId xmlns:a16="http://schemas.microsoft.com/office/drawing/2014/main" id="{D0B7D9A4-4E7C-4C95-98E1-5337FD0C23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6338" y="5891230"/>
            <a:ext cx="146479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Shape 127">
            <a:extLst>
              <a:ext uri="{FF2B5EF4-FFF2-40B4-BE49-F238E27FC236}">
                <a16:creationId xmlns:a16="http://schemas.microsoft.com/office/drawing/2014/main" id="{F64A3459-AAEE-4A26-957B-1FC3F1568E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46219" y="4056455"/>
            <a:ext cx="5330952" cy="1828800"/>
          </a:xfrm>
          <a:prstGeom prst="bentConnector5">
            <a:avLst>
              <a:gd name="adj1" fmla="val -4964"/>
              <a:gd name="adj2" fmla="val -18603"/>
              <a:gd name="adj3" fmla="val 10716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92671C3-B7CA-4FFD-94C9-25B426C5F6FD}"/>
              </a:ext>
            </a:extLst>
          </p:cNvPr>
          <p:cNvSpPr/>
          <p:nvPr/>
        </p:nvSpPr>
        <p:spPr>
          <a:xfrm>
            <a:off x="4236840" y="1923226"/>
            <a:ext cx="212775" cy="41381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D08C574F-B3A5-4FDC-8355-AC7F84ADEF6A}"/>
              </a:ext>
            </a:extLst>
          </p:cNvPr>
          <p:cNvSpPr txBox="1"/>
          <p:nvPr/>
        </p:nvSpPr>
        <p:spPr>
          <a:xfrm>
            <a:off x="4039829" y="1922980"/>
            <a:ext cx="602281" cy="340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1615" b="1" dirty="0">
                <a:solidFill>
                  <a:prstClr val="black"/>
                </a:solidFill>
                <a:latin typeface="Calibri"/>
              </a:rPr>
              <a:t>IF/ID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70AA2B2-8362-4C73-9702-438C1F1ECC84}"/>
              </a:ext>
            </a:extLst>
          </p:cNvPr>
          <p:cNvSpPr/>
          <p:nvPr/>
        </p:nvSpPr>
        <p:spPr>
          <a:xfrm rot="16200000">
            <a:off x="2529330" y="-73644"/>
            <a:ext cx="307396" cy="331462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2E9F4-5526-4CB4-92B5-812E497A23B6}"/>
              </a:ext>
            </a:extLst>
          </p:cNvPr>
          <p:cNvSpPr txBox="1"/>
          <p:nvPr/>
        </p:nvSpPr>
        <p:spPr>
          <a:xfrm>
            <a:off x="1750326" y="1027363"/>
            <a:ext cx="227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Fetch Next instr. + 1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936E4C7F-96AB-43A6-B4DD-796C84F78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6132" y="4682665"/>
            <a:ext cx="784433" cy="159724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00000060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700C90E-188C-4519-BDC7-C59358EC9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565" y="4510020"/>
            <a:ext cx="827114" cy="15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>
              <a:spcBef>
                <a:spcPct val="50000"/>
              </a:spcBef>
            </a:pPr>
            <a:r>
              <a:rPr lang="en-US" altLang="en-US" sz="1038" dirty="0">
                <a:solidFill>
                  <a:prstClr val="black"/>
                </a:solidFill>
                <a:latin typeface="Courier New" panose="02070309020205020404" pitchFamily="49" charset="0"/>
              </a:rPr>
              <a:t>0x10010004</a:t>
            </a:r>
          </a:p>
        </p:txBody>
      </p:sp>
      <p:grpSp>
        <p:nvGrpSpPr>
          <p:cNvPr id="311" name="Group 45">
            <a:extLst>
              <a:ext uri="{FF2B5EF4-FFF2-40B4-BE49-F238E27FC236}">
                <a16:creationId xmlns:a16="http://schemas.microsoft.com/office/drawing/2014/main" id="{94BDB886-3497-4ED6-A0D5-691A26843471}"/>
              </a:ext>
            </a:extLst>
          </p:cNvPr>
          <p:cNvGrpSpPr>
            <a:grpSpLocks/>
          </p:cNvGrpSpPr>
          <p:nvPr/>
        </p:nvGrpSpPr>
        <p:grpSpPr bwMode="auto">
          <a:xfrm>
            <a:off x="951225" y="5308578"/>
            <a:ext cx="2678009" cy="786807"/>
            <a:chOff x="5334000" y="5353050"/>
            <a:chExt cx="1600200" cy="786808"/>
          </a:xfrm>
        </p:grpSpPr>
        <p:sp>
          <p:nvSpPr>
            <p:cNvPr id="312" name="Text Box 5">
              <a:extLst>
                <a:ext uri="{FF2B5EF4-FFF2-40B4-BE49-F238E27FC236}">
                  <a16:creationId xmlns:a16="http://schemas.microsoft.com/office/drawing/2014/main" id="{117175FD-862C-4559-987C-438CBD08E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35305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$s0 = 0x10010000</a:t>
              </a:r>
            </a:p>
          </p:txBody>
        </p:sp>
        <p:sp>
          <p:nvSpPr>
            <p:cNvPr id="313" name="Text Box 6">
              <a:extLst>
                <a:ext uri="{FF2B5EF4-FFF2-40B4-BE49-F238E27FC236}">
                  <a16:creationId xmlns:a16="http://schemas.microsoft.com/office/drawing/2014/main" id="{0BD478A1-86EC-4E27-8B7F-797B11367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5295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$t1 = 0x60</a:t>
              </a:r>
            </a:p>
          </p:txBody>
        </p:sp>
        <p:sp>
          <p:nvSpPr>
            <p:cNvPr id="314" name="Text Box 7">
              <a:extLst>
                <a:ext uri="{FF2B5EF4-FFF2-40B4-BE49-F238E27FC236}">
                  <a16:creationId xmlns:a16="http://schemas.microsoft.com/office/drawing/2014/main" id="{8C96E015-530F-4333-BFB5-149E38711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6819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 dirty="0">
                  <a:solidFill>
                    <a:prstClr val="black"/>
                  </a:solidFill>
                  <a:latin typeface="Courier New" panose="02070309020205020404" pitchFamily="49" charset="0"/>
                </a:rPr>
                <a:t>$t4 = 0x24</a:t>
              </a:r>
            </a:p>
          </p:txBody>
        </p:sp>
        <p:sp>
          <p:nvSpPr>
            <p:cNvPr id="315" name="Text Box 17">
              <a:extLst>
                <a:ext uri="{FF2B5EF4-FFF2-40B4-BE49-F238E27FC236}">
                  <a16:creationId xmlns:a16="http://schemas.microsoft.com/office/drawing/2014/main" id="{225E8D27-CD7F-4064-8A78-B6A455952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5834390"/>
              <a:ext cx="1600200" cy="30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527517" eaLnBrk="1" hangingPunct="1">
                <a:spcBef>
                  <a:spcPct val="50000"/>
                </a:spcBef>
              </a:pPr>
              <a:r>
                <a:rPr lang="en-US" altLang="en-US" sz="1385">
                  <a:solidFill>
                    <a:prstClr val="black"/>
                  </a:solidFill>
                  <a:latin typeface="Courier New" panose="02070309020205020404" pitchFamily="49" charset="0"/>
                </a:rPr>
                <a:t>$t5 = 0x0</a:t>
              </a:r>
            </a:p>
          </p:txBody>
        </p:sp>
      </p:grpSp>
      <p:pic>
        <p:nvPicPr>
          <p:cNvPr id="316" name="Picture 315">
            <a:extLst>
              <a:ext uri="{FF2B5EF4-FFF2-40B4-BE49-F238E27FC236}">
                <a16:creationId xmlns:a16="http://schemas.microsoft.com/office/drawing/2014/main" id="{8272F982-2D2E-4326-BA8C-C540E73B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95" y="4858709"/>
            <a:ext cx="1301701" cy="521880"/>
          </a:xfrm>
          <a:prstGeom prst="rect">
            <a:avLst/>
          </a:prstGeom>
        </p:spPr>
      </p:pic>
      <p:sp>
        <p:nvSpPr>
          <p:cNvPr id="317" name="Slide Number Placeholder 1">
            <a:extLst>
              <a:ext uri="{FF2B5EF4-FFF2-40B4-BE49-F238E27FC236}">
                <a16:creationId xmlns:a16="http://schemas.microsoft.com/office/drawing/2014/main" id="{FECD435A-762C-4E29-9C9F-ACC859B5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3272" y="6340466"/>
            <a:ext cx="2844800" cy="365125"/>
          </a:xfrm>
        </p:spPr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89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9D9240E-2C63-4A18-9509-C7916E3811CC}"/>
              </a:ext>
            </a:extLst>
          </p:cNvPr>
          <p:cNvSpPr/>
          <p:nvPr/>
        </p:nvSpPr>
        <p:spPr>
          <a:xfrm rot="16200000">
            <a:off x="5275639" y="486978"/>
            <a:ext cx="309134" cy="2179734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D70A-C4BA-499A-9CA5-BC130FFFD09E}"/>
              </a:ext>
            </a:extLst>
          </p:cNvPr>
          <p:cNvSpPr txBox="1"/>
          <p:nvPr/>
        </p:nvSpPr>
        <p:spPr>
          <a:xfrm>
            <a:off x="4376273" y="1024776"/>
            <a:ext cx="2130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latin typeface="Calibri"/>
              </a:rPr>
              <a:t>Decode Next instr.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8C59EC5-9167-41FB-85BC-A80E790CC779}"/>
              </a:ext>
            </a:extLst>
          </p:cNvPr>
          <p:cNvGrpSpPr/>
          <p:nvPr/>
        </p:nvGrpSpPr>
        <p:grpSpPr>
          <a:xfrm>
            <a:off x="4745651" y="2983091"/>
            <a:ext cx="1597509" cy="2720691"/>
            <a:chOff x="3731000" y="3093507"/>
            <a:chExt cx="1384508" cy="2357932"/>
          </a:xfrm>
        </p:grpSpPr>
        <p:sp>
          <p:nvSpPr>
            <p:cNvPr id="133" name="Rectangle 7">
              <a:extLst>
                <a:ext uri="{FF2B5EF4-FFF2-40B4-BE49-F238E27FC236}">
                  <a16:creationId xmlns:a16="http://schemas.microsoft.com/office/drawing/2014/main" id="{0A533811-248E-4430-9146-37EDF7417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28" y="3093507"/>
              <a:ext cx="990600" cy="178308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200" b="1">
                  <a:solidFill>
                    <a:prstClr val="black"/>
                  </a:solidFill>
                </a:rPr>
                <a:t>Register File</a:t>
              </a:r>
            </a:p>
          </p:txBody>
        </p:sp>
        <p:sp>
          <p:nvSpPr>
            <p:cNvPr id="134" name="Text Box 23">
              <a:extLst>
                <a:ext uri="{FF2B5EF4-FFF2-40B4-BE49-F238E27FC236}">
                  <a16:creationId xmlns:a16="http://schemas.microsoft.com/office/drawing/2014/main" id="{A1AF4B43-90B6-4CE8-9852-766C8AD0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09350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1 #</a:t>
              </a:r>
            </a:p>
          </p:txBody>
        </p:sp>
        <p:sp>
          <p:nvSpPr>
            <p:cNvPr id="135" name="Text Box 23">
              <a:extLst>
                <a:ext uri="{FF2B5EF4-FFF2-40B4-BE49-F238E27FC236}">
                  <a16:creationId xmlns:a16="http://schemas.microsoft.com/office/drawing/2014/main" id="{212DEB6D-F12A-4807-BDA8-4607BE2AD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48974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2 #</a:t>
              </a:r>
            </a:p>
          </p:txBody>
        </p:sp>
        <p:sp>
          <p:nvSpPr>
            <p:cNvPr id="136" name="Text Box 23">
              <a:extLst>
                <a:ext uri="{FF2B5EF4-FFF2-40B4-BE49-F238E27FC236}">
                  <a16:creationId xmlns:a16="http://schemas.microsoft.com/office/drawing/2014/main" id="{7F5EAB4A-A215-4C1C-90C3-680E31DE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388598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Reg. #</a:t>
              </a: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90D4647F-A74B-468E-B37B-FDBB8EC52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828" y="4282227"/>
              <a:ext cx="66040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Write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</a:t>
              </a:r>
            </a:p>
          </p:txBody>
        </p:sp>
        <p:sp>
          <p:nvSpPr>
            <p:cNvPr id="138" name="Text Box 23">
              <a:extLst>
                <a:ext uri="{FF2B5EF4-FFF2-40B4-BE49-F238E27FC236}">
                  <a16:creationId xmlns:a16="http://schemas.microsoft.com/office/drawing/2014/main" id="{406ECC7F-E4DE-4FC8-879A-F7E4A8D5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375390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1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32FE455F-5334-4070-8E17-AAAE7EF9D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1148" y="4216187"/>
              <a:ext cx="462280" cy="360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Read </a:t>
              </a:r>
              <a:br>
                <a:rPr lang="en-US" sz="1050" dirty="0">
                  <a:solidFill>
                    <a:prstClr val="black"/>
                  </a:solidFill>
                  <a:latin typeface="Arial" charset="0"/>
                </a:rPr>
              </a:b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data 2</a:t>
              </a:r>
            </a:p>
          </p:txBody>
        </p:sp>
        <p:sp>
          <p:nvSpPr>
            <p:cNvPr id="140" name="Rounded Rectangle 49">
              <a:extLst>
                <a:ext uri="{FF2B5EF4-FFF2-40B4-BE49-F238E27FC236}">
                  <a16:creationId xmlns:a16="http://schemas.microsoft.com/office/drawing/2014/main" id="{2020459F-6D09-4656-980E-A3790ED2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8854" y="4942627"/>
              <a:ext cx="726454" cy="46228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/>
              <a:r>
                <a:rPr lang="en-US" altLang="en-US" sz="1000">
                  <a:solidFill>
                    <a:prstClr val="black"/>
                  </a:solidFill>
                </a:rPr>
                <a:t>Sign Extend</a:t>
              </a:r>
            </a:p>
          </p:txBody>
        </p:sp>
        <p:cxnSp>
          <p:nvCxnSpPr>
            <p:cNvPr id="141" name="Straight Connector 253">
              <a:extLst>
                <a:ext uri="{FF2B5EF4-FFF2-40B4-BE49-F238E27FC236}">
                  <a16:creationId xmlns:a16="http://schemas.microsoft.com/office/drawing/2014/main" id="{05CF20B8-B5BA-4E3A-8588-FE6285A08C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4368" y="5114607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7FDCB800-C24F-4F11-939A-FAE4603FB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1348" y="5198532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32</a:t>
              </a: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354FC5EB-05AD-4B76-BE1B-29031BE81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000" y="5238048"/>
              <a:ext cx="264160" cy="21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432" rIns="27432">
              <a:spAutoFit/>
            </a:bodyPr>
            <a:lstStyle>
              <a:lvl1pPr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527517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prstClr val="black"/>
                  </a:solidFill>
                </a:rPr>
                <a:t>16</a:t>
              </a: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5EAFA635-F5D4-4B80-85C8-FFCDF985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7040" y="5048184"/>
              <a:ext cx="132080" cy="220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rIns="45720">
              <a:spAutoFit/>
            </a:bodyPr>
            <a:lstStyle/>
            <a:p>
              <a:pPr algn="r" defTabSz="527517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 charset="0"/>
                </a:rPr>
                <a:t> </a:t>
              </a:r>
            </a:p>
          </p:txBody>
        </p:sp>
        <p:cxnSp>
          <p:nvCxnSpPr>
            <p:cNvPr id="145" name="Straight Connector 253">
              <a:extLst>
                <a:ext uri="{FF2B5EF4-FFF2-40B4-BE49-F238E27FC236}">
                  <a16:creationId xmlns:a16="http://schemas.microsoft.com/office/drawing/2014/main" id="{04B27582-17F1-4594-A269-2D6244B473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811204" y="5126744"/>
              <a:ext cx="132080" cy="6604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Rounded Rectangle 49">
            <a:extLst>
              <a:ext uri="{FF2B5EF4-FFF2-40B4-BE49-F238E27FC236}">
                <a16:creationId xmlns:a16="http://schemas.microsoft.com/office/drawing/2014/main" id="{D2CF91A7-45D0-4240-8121-5099B4460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740" y="2662562"/>
            <a:ext cx="685800" cy="533400"/>
          </a:xfrm>
          <a:prstGeom prst="roundRect">
            <a:avLst>
              <a:gd name="adj" fmla="val 50000"/>
            </a:avLst>
          </a:prstGeom>
          <a:solidFill>
            <a:srgbClr val="4BACC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527517" eaLnBrk="1" hangingPunct="1"/>
            <a:r>
              <a:rPr lang="en-US" altLang="en-US" sz="1000" dirty="0">
                <a:solidFill>
                  <a:prstClr val="black"/>
                </a:solidFill>
              </a:rPr>
              <a:t>Shift Left 2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E5E669-444C-4C3D-AE52-9594815F8180}"/>
              </a:ext>
            </a:extLst>
          </p:cNvPr>
          <p:cNvSpPr/>
          <p:nvPr/>
        </p:nvSpPr>
        <p:spPr>
          <a:xfrm rot="16200000">
            <a:off x="7403272" y="534342"/>
            <a:ext cx="309133" cy="2075531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0140B-93E9-4009-BA65-71E7F857F778}"/>
              </a:ext>
            </a:extLst>
          </p:cNvPr>
          <p:cNvSpPr txBox="1"/>
          <p:nvPr/>
        </p:nvSpPr>
        <p:spPr>
          <a:xfrm>
            <a:off x="6790570" y="1024776"/>
            <a:ext cx="154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b="1" dirty="0">
                <a:solidFill>
                  <a:srgbClr val="00B050"/>
                </a:solidFill>
                <a:latin typeface="Calibri"/>
              </a:rPr>
              <a:t>Execute ADD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06DD7-5819-4367-947E-85D121697255}"/>
              </a:ext>
            </a:extLst>
          </p:cNvPr>
          <p:cNvSpPr/>
          <p:nvPr/>
        </p:nvSpPr>
        <p:spPr>
          <a:xfrm>
            <a:off x="6431763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$t5 reg. # /</a:t>
            </a:r>
            <a:r>
              <a:rPr lang="en-US" altLang="en-US" sz="1600" b="1" dirty="0">
                <a:solidFill>
                  <a:srgbClr val="00B050"/>
                </a:solidFill>
                <a:latin typeface="Calibri"/>
              </a:rPr>
              <a:t> 0x60 </a:t>
            </a:r>
            <a:r>
              <a:rPr lang="en-US" altLang="en-US" sz="1600" dirty="0">
                <a:solidFill>
                  <a:srgbClr val="00B050"/>
                </a:solidFill>
                <a:latin typeface="Calibri"/>
              </a:rPr>
              <a:t>and 0x24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8CF7A2-347D-44F1-84BF-12F7E867C319}"/>
              </a:ext>
            </a:extLst>
          </p:cNvPr>
          <p:cNvSpPr/>
          <p:nvPr/>
        </p:nvSpPr>
        <p:spPr>
          <a:xfrm>
            <a:off x="4249452" y="1931164"/>
            <a:ext cx="202124" cy="431043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527517"/>
            <a:r>
              <a:rPr lang="en-US" altLang="en-US" sz="1600" dirty="0">
                <a:solidFill>
                  <a:prstClr val="black"/>
                </a:solidFill>
                <a:latin typeface="Calibri"/>
              </a:rPr>
              <a:t>Next instr.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516A93E-3D1D-4DF3-81CE-020553BE5B95}"/>
              </a:ext>
            </a:extLst>
          </p:cNvPr>
          <p:cNvSpPr/>
          <p:nvPr/>
        </p:nvSpPr>
        <p:spPr>
          <a:xfrm rot="16200000">
            <a:off x="9275566" y="722557"/>
            <a:ext cx="310186" cy="1698046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val Callout 6">
            <a:extLst>
              <a:ext uri="{FF2B5EF4-FFF2-40B4-BE49-F238E27FC236}">
                <a16:creationId xmlns:a16="http://schemas.microsoft.com/office/drawing/2014/main" id="{1C16600B-6CEC-4E21-A24B-A01306612223}"/>
              </a:ext>
            </a:extLst>
          </p:cNvPr>
          <p:cNvSpPr/>
          <p:nvPr/>
        </p:nvSpPr>
        <p:spPr>
          <a:xfrm>
            <a:off x="6680373" y="2892353"/>
            <a:ext cx="2748222" cy="811595"/>
          </a:xfrm>
          <a:prstGeom prst="wedgeEllipseCallout">
            <a:avLst>
              <a:gd name="adj1" fmla="val -50803"/>
              <a:gd name="adj2" fmla="val 6666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</a:rPr>
              <a:t>Now ADD uses correct operand!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E227AF-7CEA-4839-B6B5-1C9A85169CB5}"/>
              </a:ext>
            </a:extLst>
          </p:cNvPr>
          <p:cNvSpPr/>
          <p:nvPr/>
        </p:nvSpPr>
        <p:spPr>
          <a:xfrm rot="16200000">
            <a:off x="10622158" y="1050096"/>
            <a:ext cx="340863" cy="1012290"/>
          </a:xfrm>
          <a:prstGeom prst="rightBrace">
            <a:avLst>
              <a:gd name="adj1" fmla="val 450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18ECE02-63DB-4605-ACCA-866CE67B682E}"/>
              </a:ext>
            </a:extLst>
          </p:cNvPr>
          <p:cNvSpPr/>
          <p:nvPr/>
        </p:nvSpPr>
        <p:spPr>
          <a:xfrm>
            <a:off x="8887698" y="1030755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9A401A41-E416-4116-AB10-24CD47699BD9}"/>
              </a:ext>
            </a:extLst>
          </p:cNvPr>
          <p:cNvSpPr/>
          <p:nvPr/>
        </p:nvSpPr>
        <p:spPr>
          <a:xfrm>
            <a:off x="10245461" y="1030755"/>
            <a:ext cx="1082074" cy="363885"/>
          </a:xfrm>
          <a:prstGeom prst="cloud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2000" b="1" dirty="0">
                <a:solidFill>
                  <a:prstClr val="white"/>
                </a:solidFill>
                <a:latin typeface="Calibri"/>
              </a:rPr>
              <a:t>NOP</a:t>
            </a:r>
          </a:p>
        </p:txBody>
      </p:sp>
      <p:cxnSp>
        <p:nvCxnSpPr>
          <p:cNvPr id="121" name="Elbow Connector 228">
            <a:extLst>
              <a:ext uri="{FF2B5EF4-FFF2-40B4-BE49-F238E27FC236}">
                <a16:creationId xmlns:a16="http://schemas.microsoft.com/office/drawing/2014/main" id="{CF0286FA-4ED8-4045-B13B-BA776743EF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04400" y="2023691"/>
            <a:ext cx="821701" cy="426681"/>
          </a:xfrm>
          <a:prstGeom prst="bentConnector3">
            <a:avLst>
              <a:gd name="adj1" fmla="val -134"/>
            </a:avLst>
          </a:prstGeom>
          <a:ln w="190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Instruction Formats</a:t>
            </a:r>
            <a:endParaRPr lang="en-AU" altLang="en-US" sz="4400" dirty="0"/>
          </a:p>
        </p:txBody>
      </p:sp>
      <p:sp>
        <p:nvSpPr>
          <p:cNvPr id="25639" name="Text Box 5"/>
          <p:cNvSpPr txBox="1">
            <a:spLocks noChangeArrowheads="1"/>
          </p:cNvSpPr>
          <p:nvPr/>
        </p:nvSpPr>
        <p:spPr bwMode="auto">
          <a:xfrm>
            <a:off x="2730293" y="2166027"/>
            <a:ext cx="1296988" cy="40011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0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0" name="Text Box 6"/>
          <p:cNvSpPr txBox="1">
            <a:spLocks noChangeArrowheads="1"/>
          </p:cNvSpPr>
          <p:nvPr/>
        </p:nvSpPr>
        <p:spPr bwMode="auto">
          <a:xfrm>
            <a:off x="4027281" y="2166027"/>
            <a:ext cx="1079500" cy="40011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rs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1" name="Text Box 7"/>
          <p:cNvSpPr txBox="1">
            <a:spLocks noChangeArrowheads="1"/>
          </p:cNvSpPr>
          <p:nvPr/>
        </p:nvSpPr>
        <p:spPr bwMode="auto">
          <a:xfrm>
            <a:off x="5106782" y="2166027"/>
            <a:ext cx="1079500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rt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2" name="Text Box 8"/>
          <p:cNvSpPr txBox="1">
            <a:spLocks noChangeArrowheads="1"/>
          </p:cNvSpPr>
          <p:nvPr/>
        </p:nvSpPr>
        <p:spPr bwMode="auto">
          <a:xfrm>
            <a:off x="6186282" y="2166027"/>
            <a:ext cx="1079500" cy="400110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rd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3" name="Text Box 9"/>
          <p:cNvSpPr txBox="1">
            <a:spLocks noChangeArrowheads="1"/>
          </p:cNvSpPr>
          <p:nvPr/>
        </p:nvSpPr>
        <p:spPr bwMode="auto">
          <a:xfrm>
            <a:off x="7267369" y="2166027"/>
            <a:ext cx="1079500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shamt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4" name="Text Box 10"/>
          <p:cNvSpPr txBox="1">
            <a:spLocks noChangeArrowheads="1"/>
          </p:cNvSpPr>
          <p:nvPr/>
        </p:nvSpPr>
        <p:spPr bwMode="auto">
          <a:xfrm>
            <a:off x="8346869" y="2166027"/>
            <a:ext cx="1296988" cy="40011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funct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45" name="Text Box 11"/>
          <p:cNvSpPr txBox="1">
            <a:spLocks noChangeArrowheads="1"/>
          </p:cNvSpPr>
          <p:nvPr/>
        </p:nvSpPr>
        <p:spPr bwMode="auto">
          <a:xfrm>
            <a:off x="3009694" y="2602589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31:26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46" name="Text Box 12"/>
          <p:cNvSpPr txBox="1">
            <a:spLocks noChangeArrowheads="1"/>
          </p:cNvSpPr>
          <p:nvPr/>
        </p:nvSpPr>
        <p:spPr bwMode="auto">
          <a:xfrm>
            <a:off x="8738981" y="2602589"/>
            <a:ext cx="47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5:0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47" name="Text Box 13"/>
          <p:cNvSpPr txBox="1">
            <a:spLocks noChangeArrowheads="1"/>
          </p:cNvSpPr>
          <p:nvPr/>
        </p:nvSpPr>
        <p:spPr bwMode="auto">
          <a:xfrm>
            <a:off x="4233656" y="2602589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25:21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48" name="Text Box 14"/>
          <p:cNvSpPr txBox="1">
            <a:spLocks noChangeArrowheads="1"/>
          </p:cNvSpPr>
          <p:nvPr/>
        </p:nvSpPr>
        <p:spPr bwMode="auto">
          <a:xfrm>
            <a:off x="5314744" y="2602589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20:16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49" name="Text Box 15"/>
          <p:cNvSpPr txBox="1">
            <a:spLocks noChangeArrowheads="1"/>
          </p:cNvSpPr>
          <p:nvPr/>
        </p:nvSpPr>
        <p:spPr bwMode="auto">
          <a:xfrm>
            <a:off x="6394244" y="2602589"/>
            <a:ext cx="682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15:11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50" name="Text Box 16"/>
          <p:cNvSpPr txBox="1">
            <a:spLocks noChangeArrowheads="1"/>
          </p:cNvSpPr>
          <p:nvPr/>
        </p:nvSpPr>
        <p:spPr bwMode="auto">
          <a:xfrm>
            <a:off x="7530894" y="2602589"/>
            <a:ext cx="5838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10:6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31" name="Text Box 18"/>
          <p:cNvSpPr txBox="1">
            <a:spLocks noChangeArrowheads="1"/>
          </p:cNvSpPr>
          <p:nvPr/>
        </p:nvSpPr>
        <p:spPr bwMode="auto">
          <a:xfrm>
            <a:off x="2730293" y="3174092"/>
            <a:ext cx="1296988" cy="40011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35 or 43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32" name="Text Box 19"/>
          <p:cNvSpPr txBox="1">
            <a:spLocks noChangeArrowheads="1"/>
          </p:cNvSpPr>
          <p:nvPr/>
        </p:nvSpPr>
        <p:spPr bwMode="auto">
          <a:xfrm>
            <a:off x="4027281" y="3174092"/>
            <a:ext cx="1079500" cy="40011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rs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33" name="Text Box 20"/>
          <p:cNvSpPr txBox="1">
            <a:spLocks noChangeArrowheads="1"/>
          </p:cNvSpPr>
          <p:nvPr/>
        </p:nvSpPr>
        <p:spPr bwMode="auto">
          <a:xfrm>
            <a:off x="5106782" y="3174092"/>
            <a:ext cx="1079500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rt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34" name="Text Box 21"/>
          <p:cNvSpPr txBox="1">
            <a:spLocks noChangeArrowheads="1"/>
          </p:cNvSpPr>
          <p:nvPr/>
        </p:nvSpPr>
        <p:spPr bwMode="auto">
          <a:xfrm>
            <a:off x="6186282" y="3174092"/>
            <a:ext cx="3457575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address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35" name="Text Box 22"/>
          <p:cNvSpPr txBox="1">
            <a:spLocks noChangeArrowheads="1"/>
          </p:cNvSpPr>
          <p:nvPr/>
        </p:nvSpPr>
        <p:spPr bwMode="auto">
          <a:xfrm>
            <a:off x="3009694" y="361065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31:26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36" name="Text Box 23"/>
          <p:cNvSpPr txBox="1">
            <a:spLocks noChangeArrowheads="1"/>
          </p:cNvSpPr>
          <p:nvPr/>
        </p:nvSpPr>
        <p:spPr bwMode="auto">
          <a:xfrm>
            <a:off x="4233656" y="361065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25:21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37" name="Text Box 24"/>
          <p:cNvSpPr txBox="1">
            <a:spLocks noChangeArrowheads="1"/>
          </p:cNvSpPr>
          <p:nvPr/>
        </p:nvSpPr>
        <p:spPr bwMode="auto">
          <a:xfrm>
            <a:off x="5314744" y="361065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20:16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38" name="Text Box 25"/>
          <p:cNvSpPr txBox="1">
            <a:spLocks noChangeArrowheads="1"/>
          </p:cNvSpPr>
          <p:nvPr/>
        </p:nvSpPr>
        <p:spPr bwMode="auto">
          <a:xfrm>
            <a:off x="7676943" y="3610654"/>
            <a:ext cx="5838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15:0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23" name="Text Box 27"/>
          <p:cNvSpPr txBox="1">
            <a:spLocks noChangeArrowheads="1"/>
          </p:cNvSpPr>
          <p:nvPr/>
        </p:nvSpPr>
        <p:spPr bwMode="auto">
          <a:xfrm>
            <a:off x="2730293" y="4158342"/>
            <a:ext cx="1296988" cy="40011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4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24" name="Text Box 28"/>
          <p:cNvSpPr txBox="1">
            <a:spLocks noChangeArrowheads="1"/>
          </p:cNvSpPr>
          <p:nvPr/>
        </p:nvSpPr>
        <p:spPr bwMode="auto">
          <a:xfrm>
            <a:off x="4027281" y="4158342"/>
            <a:ext cx="1079500" cy="40011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rs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25" name="Text Box 29"/>
          <p:cNvSpPr txBox="1">
            <a:spLocks noChangeArrowheads="1"/>
          </p:cNvSpPr>
          <p:nvPr/>
        </p:nvSpPr>
        <p:spPr bwMode="auto">
          <a:xfrm>
            <a:off x="5106782" y="4158342"/>
            <a:ext cx="1079500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rt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26" name="Text Box 30"/>
          <p:cNvSpPr txBox="1">
            <a:spLocks noChangeArrowheads="1"/>
          </p:cNvSpPr>
          <p:nvPr/>
        </p:nvSpPr>
        <p:spPr bwMode="auto">
          <a:xfrm>
            <a:off x="6186282" y="4158342"/>
            <a:ext cx="3457575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2000">
                <a:solidFill>
                  <a:prstClr val="black"/>
                </a:solidFill>
              </a:rPr>
              <a:t>address</a:t>
            </a:r>
            <a:endParaRPr lang="en-AU" altLang="en-US" sz="2000">
              <a:solidFill>
                <a:prstClr val="black"/>
              </a:solidFill>
            </a:endParaRPr>
          </a:p>
        </p:txBody>
      </p:sp>
      <p:sp>
        <p:nvSpPr>
          <p:cNvPr id="25627" name="Text Box 31"/>
          <p:cNvSpPr txBox="1">
            <a:spLocks noChangeArrowheads="1"/>
          </p:cNvSpPr>
          <p:nvPr/>
        </p:nvSpPr>
        <p:spPr bwMode="auto">
          <a:xfrm>
            <a:off x="3009694" y="459490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31:26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28" name="Text Box 32"/>
          <p:cNvSpPr txBox="1">
            <a:spLocks noChangeArrowheads="1"/>
          </p:cNvSpPr>
          <p:nvPr/>
        </p:nvSpPr>
        <p:spPr bwMode="auto">
          <a:xfrm>
            <a:off x="4233656" y="459490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25:21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29" name="Text Box 33"/>
          <p:cNvSpPr txBox="1">
            <a:spLocks noChangeArrowheads="1"/>
          </p:cNvSpPr>
          <p:nvPr/>
        </p:nvSpPr>
        <p:spPr bwMode="auto">
          <a:xfrm>
            <a:off x="5314744" y="4594904"/>
            <a:ext cx="6976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20:16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30" name="Text Box 34"/>
          <p:cNvSpPr txBox="1">
            <a:spLocks noChangeArrowheads="1"/>
          </p:cNvSpPr>
          <p:nvPr/>
        </p:nvSpPr>
        <p:spPr bwMode="auto">
          <a:xfrm>
            <a:off x="7676943" y="4594904"/>
            <a:ext cx="5838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>
                <a:solidFill>
                  <a:prstClr val="black"/>
                </a:solidFill>
              </a:rPr>
              <a:t>15:0</a:t>
            </a:r>
            <a:endParaRPr lang="en-AU" altLang="en-US">
              <a:solidFill>
                <a:prstClr val="black"/>
              </a:solidFill>
            </a:endParaRPr>
          </a:p>
        </p:txBody>
      </p:sp>
      <p:sp>
        <p:nvSpPr>
          <p:cNvPr id="25608" name="Text Box 35"/>
          <p:cNvSpPr txBox="1">
            <a:spLocks noChangeArrowheads="1"/>
          </p:cNvSpPr>
          <p:nvPr/>
        </p:nvSpPr>
        <p:spPr bwMode="auto">
          <a:xfrm>
            <a:off x="1706358" y="2218416"/>
            <a:ext cx="864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>
                <a:solidFill>
                  <a:prstClr val="black"/>
                </a:solidFill>
              </a:rPr>
              <a:t>R-type</a:t>
            </a:r>
            <a:endParaRPr lang="en-AU" altLang="en-US" sz="1800">
              <a:solidFill>
                <a:prstClr val="black"/>
              </a:solidFill>
            </a:endParaRPr>
          </a:p>
        </p:txBody>
      </p:sp>
      <p:sp>
        <p:nvSpPr>
          <p:cNvPr id="25609" name="Text Box 36"/>
          <p:cNvSpPr txBox="1">
            <a:spLocks noChangeArrowheads="1"/>
          </p:cNvSpPr>
          <p:nvPr/>
        </p:nvSpPr>
        <p:spPr bwMode="auto">
          <a:xfrm>
            <a:off x="1706357" y="3083603"/>
            <a:ext cx="9156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Load/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Store</a:t>
            </a:r>
            <a:endParaRPr lang="en-AU" altLang="en-US" sz="1800" dirty="0">
              <a:solidFill>
                <a:prstClr val="black"/>
              </a:solidFill>
            </a:endParaRPr>
          </a:p>
          <a:p>
            <a:pPr defTabSz="527517"/>
            <a:r>
              <a:rPr lang="en-AU" altLang="en-US" sz="1800" dirty="0">
                <a:solidFill>
                  <a:prstClr val="black"/>
                </a:solidFill>
              </a:rPr>
              <a:t>(I-type)</a:t>
            </a:r>
            <a:endParaRPr lang="en-US" altLang="en-US" sz="1800" dirty="0">
              <a:solidFill>
                <a:prstClr val="black"/>
              </a:solidFill>
            </a:endParaRPr>
          </a:p>
        </p:txBody>
      </p:sp>
      <p:sp>
        <p:nvSpPr>
          <p:cNvPr id="25610" name="Text Box 37"/>
          <p:cNvSpPr txBox="1">
            <a:spLocks noChangeArrowheads="1"/>
          </p:cNvSpPr>
          <p:nvPr/>
        </p:nvSpPr>
        <p:spPr bwMode="auto">
          <a:xfrm>
            <a:off x="1706357" y="4234541"/>
            <a:ext cx="9156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Branch</a:t>
            </a:r>
          </a:p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(I-type)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25611" name="AutoShape 38"/>
          <p:cNvSpPr>
            <a:spLocks/>
          </p:cNvSpPr>
          <p:nvPr/>
        </p:nvSpPr>
        <p:spPr bwMode="auto">
          <a:xfrm rot="-5400000">
            <a:off x="3307350" y="4590935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12" name="AutoShape 39"/>
          <p:cNvSpPr>
            <a:spLocks/>
          </p:cNvSpPr>
          <p:nvPr/>
        </p:nvSpPr>
        <p:spPr bwMode="auto">
          <a:xfrm rot="-5400000">
            <a:off x="4495594" y="4699679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13" name="AutoShape 40"/>
          <p:cNvSpPr>
            <a:spLocks/>
          </p:cNvSpPr>
          <p:nvPr/>
        </p:nvSpPr>
        <p:spPr bwMode="auto">
          <a:xfrm rot="-5400000">
            <a:off x="5575094" y="4699679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14" name="Text Box 41"/>
          <p:cNvSpPr txBox="1">
            <a:spLocks noChangeArrowheads="1"/>
          </p:cNvSpPr>
          <p:nvPr/>
        </p:nvSpPr>
        <p:spPr bwMode="auto">
          <a:xfrm>
            <a:off x="2876344" y="5310866"/>
            <a:ext cx="1008063" cy="369332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>
                <a:solidFill>
                  <a:prstClr val="black"/>
                </a:solidFill>
              </a:rPr>
              <a:t>opcode</a:t>
            </a:r>
            <a:endParaRPr lang="en-AU" altLang="en-US" sz="1800">
              <a:solidFill>
                <a:prstClr val="black"/>
              </a:solidFill>
            </a:endParaRPr>
          </a:p>
        </p:txBody>
      </p:sp>
      <p:sp>
        <p:nvSpPr>
          <p:cNvPr id="25615" name="Text Box 42"/>
          <p:cNvSpPr txBox="1">
            <a:spLocks noChangeArrowheads="1"/>
          </p:cNvSpPr>
          <p:nvPr/>
        </p:nvSpPr>
        <p:spPr bwMode="auto">
          <a:xfrm>
            <a:off x="4027281" y="5310866"/>
            <a:ext cx="1008062" cy="646331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>
                <a:solidFill>
                  <a:prstClr val="black"/>
                </a:solidFill>
              </a:rPr>
              <a:t>always read</a:t>
            </a:r>
            <a:endParaRPr lang="en-AU" altLang="en-US" sz="1800">
              <a:solidFill>
                <a:prstClr val="black"/>
              </a:solidFill>
            </a:endParaRPr>
          </a:p>
        </p:txBody>
      </p:sp>
      <p:sp>
        <p:nvSpPr>
          <p:cNvPr id="25616" name="Text Box 43"/>
          <p:cNvSpPr txBox="1">
            <a:spLocks noChangeArrowheads="1"/>
          </p:cNvSpPr>
          <p:nvPr/>
        </p:nvSpPr>
        <p:spPr bwMode="auto">
          <a:xfrm>
            <a:off x="5179806" y="5310866"/>
            <a:ext cx="1008062" cy="92333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read, except for load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25617" name="Text Box 44"/>
          <p:cNvSpPr txBox="1">
            <a:spLocks noChangeArrowheads="1"/>
          </p:cNvSpPr>
          <p:nvPr/>
        </p:nvSpPr>
        <p:spPr bwMode="auto">
          <a:xfrm>
            <a:off x="6692693" y="5310866"/>
            <a:ext cx="1223963" cy="92333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write for R-type and load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25618" name="Line 45"/>
          <p:cNvSpPr>
            <a:spLocks noChangeShapeType="1"/>
          </p:cNvSpPr>
          <p:nvPr/>
        </p:nvSpPr>
        <p:spPr bwMode="auto">
          <a:xfrm flipH="1" flipV="1">
            <a:off x="6116432" y="3653516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19" name="Line 46"/>
          <p:cNvSpPr>
            <a:spLocks noChangeShapeType="1"/>
          </p:cNvSpPr>
          <p:nvPr/>
        </p:nvSpPr>
        <p:spPr bwMode="auto">
          <a:xfrm flipH="1" flipV="1">
            <a:off x="6403770" y="2645452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20" name="Text Box 47"/>
          <p:cNvSpPr txBox="1">
            <a:spLocks noChangeArrowheads="1"/>
          </p:cNvSpPr>
          <p:nvPr/>
        </p:nvSpPr>
        <p:spPr bwMode="auto">
          <a:xfrm>
            <a:off x="8419894" y="5310866"/>
            <a:ext cx="1439863" cy="646331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>
                <a:solidFill>
                  <a:prstClr val="black"/>
                </a:solidFill>
              </a:rPr>
              <a:t>sign-extend and add</a:t>
            </a:r>
            <a:endParaRPr lang="en-AU" altLang="en-US" sz="1800">
              <a:solidFill>
                <a:prstClr val="black"/>
              </a:solidFill>
            </a:endParaRPr>
          </a:p>
        </p:txBody>
      </p:sp>
      <p:sp>
        <p:nvSpPr>
          <p:cNvPr id="25621" name="Line 48"/>
          <p:cNvSpPr>
            <a:spLocks noChangeShapeType="1"/>
          </p:cNvSpPr>
          <p:nvPr/>
        </p:nvSpPr>
        <p:spPr bwMode="auto">
          <a:xfrm flipH="1" flipV="1">
            <a:off x="8564356" y="4661578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22" name="Line 49"/>
          <p:cNvSpPr>
            <a:spLocks noChangeShapeType="1"/>
          </p:cNvSpPr>
          <p:nvPr/>
        </p:nvSpPr>
        <p:spPr bwMode="auto">
          <a:xfrm flipV="1">
            <a:off x="8708818" y="3653516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52751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52" name="Text Box 41"/>
          <p:cNvSpPr txBox="1">
            <a:spLocks noChangeArrowheads="1"/>
          </p:cNvSpPr>
          <p:nvPr/>
        </p:nvSpPr>
        <p:spPr bwMode="auto">
          <a:xfrm>
            <a:off x="8271549" y="1203867"/>
            <a:ext cx="1736550" cy="646331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r>
              <a:rPr lang="en-US" altLang="en-US" sz="1800" dirty="0">
                <a:solidFill>
                  <a:prstClr val="black"/>
                </a:solidFill>
              </a:rPr>
              <a:t>different ALU instructions</a:t>
            </a:r>
            <a:endParaRPr lang="en-AU" altLang="en-US" sz="1800" dirty="0">
              <a:solidFill>
                <a:prstClr val="black"/>
              </a:solidFill>
            </a:endParaRPr>
          </a:p>
        </p:txBody>
      </p:sp>
      <p:sp>
        <p:nvSpPr>
          <p:cNvPr id="53" name="AutoShape 40"/>
          <p:cNvSpPr>
            <a:spLocks/>
          </p:cNvSpPr>
          <p:nvPr/>
        </p:nvSpPr>
        <p:spPr bwMode="auto">
          <a:xfrm rot="-5400000" flipH="1">
            <a:off x="8902913" y="1336184"/>
            <a:ext cx="184900" cy="1296988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27517"/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9" grpId="0" animBg="1"/>
      <p:bldP spid="25640" grpId="0" animBg="1"/>
      <p:bldP spid="25641" grpId="0" animBg="1"/>
      <p:bldP spid="25642" grpId="0" animBg="1"/>
      <p:bldP spid="25643" grpId="0" animBg="1"/>
      <p:bldP spid="25644" grpId="0" animBg="1"/>
      <p:bldP spid="25645" grpId="0"/>
      <p:bldP spid="25646" grpId="0"/>
      <p:bldP spid="25647" grpId="0"/>
      <p:bldP spid="25648" grpId="0"/>
      <p:bldP spid="25649" grpId="0"/>
      <p:bldP spid="25650" grpId="0"/>
      <p:bldP spid="25631" grpId="0" animBg="1"/>
      <p:bldP spid="25632" grpId="0" animBg="1"/>
      <p:bldP spid="25633" grpId="0" animBg="1"/>
      <p:bldP spid="25634" grpId="0" animBg="1"/>
      <p:bldP spid="25635" grpId="0"/>
      <p:bldP spid="25636" grpId="0"/>
      <p:bldP spid="25637" grpId="0"/>
      <p:bldP spid="25638" grpId="0"/>
      <p:bldP spid="25623" grpId="0" animBg="1"/>
      <p:bldP spid="25624" grpId="0" animBg="1"/>
      <p:bldP spid="25625" grpId="0" animBg="1"/>
      <p:bldP spid="25626" grpId="0" animBg="1"/>
      <p:bldP spid="25627" grpId="0"/>
      <p:bldP spid="25628" grpId="0"/>
      <p:bldP spid="25629" grpId="0"/>
      <p:bldP spid="25630" grpId="0"/>
      <p:bldP spid="25608" grpId="0"/>
      <p:bldP spid="25609" grpId="0"/>
      <p:bldP spid="25610" grpId="0"/>
      <p:bldP spid="25611" grpId="0" animBg="1"/>
      <p:bldP spid="25612" grpId="0" animBg="1"/>
      <p:bldP spid="25613" grpId="0" animBg="1"/>
      <p:bldP spid="25614" grpId="0" animBg="1"/>
      <p:bldP spid="25615" grpId="0" animBg="1"/>
      <p:bldP spid="25616" grpId="0" animBg="1"/>
      <p:bldP spid="25617" grpId="0" animBg="1"/>
      <p:bldP spid="25618" grpId="0" animBg="1"/>
      <p:bldP spid="25619" grpId="0" animBg="1"/>
      <p:bldP spid="25620" grpId="0" animBg="1"/>
      <p:bldP spid="25621" grpId="0" animBg="1"/>
      <p:bldP spid="25622" grpId="0" animBg="1"/>
      <p:bldP spid="52" grpId="0" animBg="1"/>
      <p:bldP spid="5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5495DD8-41EF-49E3-AE1A-0620C1620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795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FB0903B-A03E-46AD-907A-56F0390D1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9378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A1CA0F-9B24-45C1-82C6-AC70D67B0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9173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Explosion 1 2"/>
          <p:cNvSpPr/>
          <p:nvPr/>
        </p:nvSpPr>
        <p:spPr>
          <a:xfrm>
            <a:off x="4598473" y="2439260"/>
            <a:ext cx="861486" cy="629175"/>
          </a:xfrm>
          <a:prstGeom prst="irregularSeal1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27517"/>
            <a:r>
              <a:rPr lang="en-US" sz="1211" dirty="0">
                <a:solidFill>
                  <a:prstClr val="white"/>
                </a:solidFill>
                <a:latin typeface="Calibri"/>
              </a:rPr>
              <a:t>Hazard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1410" y="1655212"/>
            <a:ext cx="2561150" cy="41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7517"/>
            <a:r>
              <a:rPr lang="en-US" sz="2000" dirty="0">
                <a:solidFill>
                  <a:srgbClr val="4BACC6"/>
                </a:solidFill>
                <a:latin typeface="Calibri"/>
              </a:rPr>
              <a:t>Dependency detected</a:t>
            </a:r>
          </a:p>
        </p:txBody>
      </p:sp>
      <p:cxnSp>
        <p:nvCxnSpPr>
          <p:cNvPr id="7" name="Curved Connector 6"/>
          <p:cNvCxnSpPr>
            <a:stCxn id="5" idx="1"/>
          </p:cNvCxnSpPr>
          <p:nvPr/>
        </p:nvCxnSpPr>
        <p:spPr>
          <a:xfrm rot="10800000" flipH="1" flipV="1">
            <a:off x="4961410" y="1861198"/>
            <a:ext cx="147270" cy="703898"/>
          </a:xfrm>
          <a:prstGeom prst="curvedConnector4">
            <a:avLst>
              <a:gd name="adj1" fmla="val -155225"/>
              <a:gd name="adj2" fmla="val 64632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362ECC0-9F3E-4801-8AD9-15DD04FB4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295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6845D1E-B854-4195-B201-432BE7CAB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5394310" y="2079154"/>
            <a:ext cx="2619290" cy="647494"/>
          </a:xfrm>
          <a:prstGeom prst="wedgeEllipseCallout">
            <a:avLst>
              <a:gd name="adj1" fmla="val -46541"/>
              <a:gd name="adj2" fmla="val 6811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Stays in ID stage</a:t>
            </a:r>
          </a:p>
        </p:txBody>
      </p:sp>
    </p:spTree>
    <p:extLst>
      <p:ext uri="{BB962C8B-B14F-4D97-AF65-F5344CB8AC3E}">
        <p14:creationId xmlns:p14="http://schemas.microsoft.com/office/powerpoint/2010/main" val="20477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Cloud 9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EF00CD6-918B-4EBB-ACB6-70A069DA1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0"/>
            <a:ext cx="10972800" cy="4964113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sp>
        <p:nvSpPr>
          <p:cNvPr id="12" name="Oval Callout 14">
            <a:extLst>
              <a:ext uri="{FF2B5EF4-FFF2-40B4-BE49-F238E27FC236}">
                <a16:creationId xmlns:a16="http://schemas.microsoft.com/office/drawing/2014/main" id="{8EC602AD-0028-4C6D-B0EE-553550819F80}"/>
              </a:ext>
            </a:extLst>
          </p:cNvPr>
          <p:cNvSpPr/>
          <p:nvPr/>
        </p:nvSpPr>
        <p:spPr>
          <a:xfrm>
            <a:off x="6231339" y="2114998"/>
            <a:ext cx="3539061" cy="648490"/>
          </a:xfrm>
          <a:prstGeom prst="wedgeEllipseCallout">
            <a:avLst>
              <a:gd name="adj1" fmla="val -46541"/>
              <a:gd name="adj2" fmla="val 68118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Read new value again</a:t>
            </a:r>
          </a:p>
        </p:txBody>
      </p:sp>
    </p:spTree>
    <p:extLst>
      <p:ext uri="{BB962C8B-B14F-4D97-AF65-F5344CB8AC3E}">
        <p14:creationId xmlns:p14="http://schemas.microsoft.com/office/powerpoint/2010/main" val="3182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2" y="2114998"/>
          <a:ext cx="5974020" cy="2925518"/>
        </p:xfrm>
        <a:graphic>
          <a:graphicData uri="http://schemas.openxmlformats.org/drawingml/2006/table">
            <a:tbl>
              <a:tblPr/>
              <a:tblGrid>
                <a:gridCol w="58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78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Cloud 16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Cloud 18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Cloud 9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6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Hazards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6" name="Group 4"/>
          <p:cNvGraphicFramePr>
            <a:graphicFrameLocks/>
          </p:cNvGraphicFramePr>
          <p:nvPr/>
        </p:nvGraphicFramePr>
        <p:xfrm>
          <a:off x="2983578" y="2114998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Cloud 12"/>
          <p:cNvSpPr/>
          <p:nvPr/>
        </p:nvSpPr>
        <p:spPr bwMode="auto">
          <a:xfrm>
            <a:off x="49476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Cloud 13"/>
          <p:cNvSpPr/>
          <p:nvPr/>
        </p:nvSpPr>
        <p:spPr bwMode="auto">
          <a:xfrm>
            <a:off x="49476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Cloud 14"/>
          <p:cNvSpPr/>
          <p:nvPr/>
        </p:nvSpPr>
        <p:spPr bwMode="auto">
          <a:xfrm>
            <a:off x="5481009" y="2806258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Cloud 17"/>
          <p:cNvSpPr/>
          <p:nvPr/>
        </p:nvSpPr>
        <p:spPr bwMode="auto">
          <a:xfrm>
            <a:off x="5481009" y="3203122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0229" y="5212580"/>
            <a:ext cx="5899820" cy="1051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Throughput = 7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insts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/13 cycles = 0.53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vs. </a:t>
            </a:r>
          </a:p>
          <a:p>
            <a:pPr algn="ctr" defTabSz="527517"/>
            <a:r>
              <a:rPr lang="en-US" sz="2000" b="1" dirty="0">
                <a:solidFill>
                  <a:prstClr val="black"/>
                </a:solidFill>
                <a:latin typeface="Calibri"/>
              </a:rPr>
              <a:t>Throughput without hazard = 7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insts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/11 cycles = 0.63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B4F27A1-1305-47D7-A15D-8D8D34AA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2051"/>
            <a:ext cx="10972800" cy="4583550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Using stalls to handle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3542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Pipeline Stall for Data Hazards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ADD can read the updated register value from the register file in the same cycle as LW writes the loaded data to register</a:t>
            </a:r>
          </a:p>
          <a:p>
            <a:r>
              <a:rPr lang="en-US" sz="2400" b="1" dirty="0"/>
              <a:t>Do we really need to wait until LW updates the register file?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0" name="Group 4">
            <a:extLst>
              <a:ext uri="{FF2B5EF4-FFF2-40B4-BE49-F238E27FC236}">
                <a16:creationId xmlns:a16="http://schemas.microsoft.com/office/drawing/2014/main" id="{1C7F6830-8893-42AB-8B27-F6E21688D378}"/>
              </a:ext>
            </a:extLst>
          </p:cNvPr>
          <p:cNvGraphicFramePr>
            <a:graphicFrameLocks/>
          </p:cNvGraphicFramePr>
          <p:nvPr/>
        </p:nvGraphicFramePr>
        <p:xfrm>
          <a:off x="2424599" y="3190919"/>
          <a:ext cx="6979394" cy="2925518"/>
        </p:xfrm>
        <a:graphic>
          <a:graphicData uri="http://schemas.openxmlformats.org/drawingml/2006/table">
            <a:tbl>
              <a:tblPr/>
              <a:tblGrid>
                <a:gridCol w="5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85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5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CC13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+mn-cs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ADD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 instr.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Next+1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Next+2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Next+3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Next+4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EXE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MEM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anose="020B0604020202020204" pitchFamily="34" charset="0"/>
                        </a:rPr>
                        <a:t>WB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Cloud 11">
            <a:extLst>
              <a:ext uri="{FF2B5EF4-FFF2-40B4-BE49-F238E27FC236}">
                <a16:creationId xmlns:a16="http://schemas.microsoft.com/office/drawing/2014/main" id="{AEF7854E-B379-4313-9B39-FE7CC4E620EE}"/>
              </a:ext>
            </a:extLst>
          </p:cNvPr>
          <p:cNvSpPr/>
          <p:nvPr/>
        </p:nvSpPr>
        <p:spPr bwMode="auto">
          <a:xfrm>
            <a:off x="4388631" y="388217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F9720DC8-BD3E-4977-B782-F740E02A034A}"/>
              </a:ext>
            </a:extLst>
          </p:cNvPr>
          <p:cNvSpPr/>
          <p:nvPr/>
        </p:nvSpPr>
        <p:spPr bwMode="auto">
          <a:xfrm>
            <a:off x="4388631" y="4279043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A618240-ADEF-4288-BA25-7369F43B3A8B}"/>
              </a:ext>
            </a:extLst>
          </p:cNvPr>
          <p:cNvSpPr/>
          <p:nvPr/>
        </p:nvSpPr>
        <p:spPr bwMode="auto">
          <a:xfrm>
            <a:off x="4922031" y="3882179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68F4BE56-0D2E-498F-B0DC-AE2EE666E48F}"/>
              </a:ext>
            </a:extLst>
          </p:cNvPr>
          <p:cNvSpPr/>
          <p:nvPr/>
        </p:nvSpPr>
        <p:spPr bwMode="auto">
          <a:xfrm>
            <a:off x="4922031" y="4279043"/>
            <a:ext cx="533400" cy="304800"/>
          </a:xfrm>
          <a:prstGeom prst="cloud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defTabSz="527517"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nop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4854537" y="3563087"/>
            <a:ext cx="140296" cy="2451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endParaRPr lang="en-US" sz="2077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" name="Curved Connector 10"/>
          <p:cNvCxnSpPr>
            <a:cxnSpLocks/>
            <a:stCxn id="3" idx="4"/>
          </p:cNvCxnSpPr>
          <p:nvPr/>
        </p:nvCxnSpPr>
        <p:spPr>
          <a:xfrm rot="16200000" flipH="1">
            <a:off x="5046973" y="3685962"/>
            <a:ext cx="286172" cy="53074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Callout 13"/>
          <p:cNvSpPr/>
          <p:nvPr/>
        </p:nvSpPr>
        <p:spPr>
          <a:xfrm>
            <a:off x="5306816" y="2777572"/>
            <a:ext cx="2884985" cy="973577"/>
          </a:xfrm>
          <a:prstGeom prst="wedgeEllipseCallout">
            <a:avLst>
              <a:gd name="adj1" fmla="val -59527"/>
              <a:gd name="adj2" fmla="val 34462"/>
            </a:avLst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7517"/>
            <a:r>
              <a:rPr lang="en-US" sz="2000" dirty="0">
                <a:solidFill>
                  <a:prstClr val="white"/>
                </a:solidFill>
                <a:latin typeface="Calibri"/>
              </a:rPr>
              <a:t>Why don’t we use this data directly?</a:t>
            </a:r>
          </a:p>
        </p:txBody>
      </p:sp>
    </p:spTree>
    <p:extLst>
      <p:ext uri="{BB962C8B-B14F-4D97-AF65-F5344CB8AC3E}">
        <p14:creationId xmlns:p14="http://schemas.microsoft.com/office/powerpoint/2010/main" val="33974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Data Forwarding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/>
              <a:t>Also known as “bypassing”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Take results still in the pipeline (not yet written back to a register) and pass them to dependent instructions</a:t>
            </a:r>
          </a:p>
          <a:p>
            <a:endParaRPr lang="en-US" altLang="en-US" sz="2400" b="1" dirty="0"/>
          </a:p>
          <a:p>
            <a:r>
              <a:rPr lang="en-US" altLang="en-US" sz="2400" b="1" dirty="0"/>
              <a:t>Forwarding Path</a:t>
            </a:r>
          </a:p>
          <a:p>
            <a:pPr lvl="1"/>
            <a:r>
              <a:rPr lang="en-US" altLang="en-US" sz="2000" dirty="0"/>
              <a:t>Load instruction: from WB to EXE</a:t>
            </a:r>
          </a:p>
          <a:p>
            <a:pPr lvl="1"/>
            <a:r>
              <a:rPr lang="en-US" altLang="en-US" sz="2000" dirty="0"/>
              <a:t>R-type instructions: from MEM to EXE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27517"/>
            <a:fld id="{34E7E628-D8CE-DA44-BFF7-C4887CBB62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527517"/>
              <a:t>99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46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tx1"/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5912</TotalTime>
  <Words>14356</Words>
  <Application>Microsoft Office PowerPoint</Application>
  <PresentationFormat>Widescreen</PresentationFormat>
  <Paragraphs>5777</Paragraphs>
  <Slides>151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151</vt:i4>
      </vt:variant>
    </vt:vector>
  </HeadingPairs>
  <TitlesOfParts>
    <vt:vector size="162" baseType="lpstr">
      <vt:lpstr>SJSU Spartan Regular</vt:lpstr>
      <vt:lpstr>Arial</vt:lpstr>
      <vt:lpstr>Calibri</vt:lpstr>
      <vt:lpstr>Calibri Light</vt:lpstr>
      <vt:lpstr>Courier New</vt:lpstr>
      <vt:lpstr>Lucida Console</vt:lpstr>
      <vt:lpstr>Tahoma</vt:lpstr>
      <vt:lpstr>Times New Roman</vt:lpstr>
      <vt:lpstr>Wingdings</vt:lpstr>
      <vt:lpstr>Office Theme</vt:lpstr>
      <vt:lpstr>1_Office Theme</vt:lpstr>
      <vt:lpstr>Lecture 3.  Processor Microarchitecture and Design (1)</vt:lpstr>
      <vt:lpstr>Instruction Processing</vt:lpstr>
      <vt:lpstr>Instruction Execution on CPU</vt:lpstr>
      <vt:lpstr>Implementing a Single-Cycle CPU</vt:lpstr>
      <vt:lpstr>Fetch Components</vt:lpstr>
      <vt:lpstr>Fetch Data Path</vt:lpstr>
      <vt:lpstr>Fetch Data Path</vt:lpstr>
      <vt:lpstr>Decode</vt:lpstr>
      <vt:lpstr>Instruction Formats</vt:lpstr>
      <vt:lpstr>Decode Components</vt:lpstr>
      <vt:lpstr>Decode Data Path</vt:lpstr>
      <vt:lpstr>Sign Extension Unit</vt:lpstr>
      <vt:lpstr>Decode Data Path</vt:lpstr>
      <vt:lpstr>Execution &amp; Write Result</vt:lpstr>
      <vt:lpstr>Execution Components</vt:lpstr>
      <vt:lpstr>Datapath for R-type Instructions</vt:lpstr>
      <vt:lpstr>Memory Access Datapath: LW</vt:lpstr>
      <vt:lpstr>Memory Access Datapath: SW</vt:lpstr>
      <vt:lpstr>Branch Datapath: BEQ</vt:lpstr>
      <vt:lpstr>Single-Cycle Datapath</vt:lpstr>
      <vt:lpstr>alu_src Mux</vt:lpstr>
      <vt:lpstr>dm2reg Mux</vt:lpstr>
      <vt:lpstr>reg_dst Mux</vt:lpstr>
      <vt:lpstr>pc_src Mux</vt:lpstr>
      <vt:lpstr>Single-cycle CPU Datapath</vt:lpstr>
      <vt:lpstr>Single-cycle CPU Datapath</vt:lpstr>
      <vt:lpstr>Single-cycle CPU Datapath</vt:lpstr>
      <vt:lpstr>Single-cycle CPU Control Unit</vt:lpstr>
      <vt:lpstr>ALU Usage</vt:lpstr>
      <vt:lpstr>Single-cycle CPU Control Unit</vt:lpstr>
      <vt:lpstr>ALU Decoder</vt:lpstr>
      <vt:lpstr>So Far…</vt:lpstr>
      <vt:lpstr>Extension to Support addi</vt:lpstr>
      <vt:lpstr>Main Decoder for addi</vt:lpstr>
      <vt:lpstr>Extension to Support j</vt:lpstr>
      <vt:lpstr>Extension to Support j</vt:lpstr>
      <vt:lpstr>Main Decoder for j</vt:lpstr>
      <vt:lpstr>Datapath of LW instruction</vt:lpstr>
      <vt:lpstr>Single-Cycle CPU Performance Analysis</vt:lpstr>
      <vt:lpstr>Single-Cycle CPU Performance Analysis</vt:lpstr>
      <vt:lpstr>Performance Issues</vt:lpstr>
      <vt:lpstr>Pipelining Analogy</vt:lpstr>
      <vt:lpstr>Pipelining Analogy</vt:lpstr>
      <vt:lpstr>Pipelining Analogy</vt:lpstr>
      <vt:lpstr>Pipelining Analogy</vt:lpstr>
      <vt:lpstr>MIPS Pipeline</vt:lpstr>
      <vt:lpstr>MIPS Pipeline</vt:lpstr>
      <vt:lpstr>MIPS Pipeline</vt:lpstr>
      <vt:lpstr>Pipeline Performance Example</vt:lpstr>
      <vt:lpstr>Pipeline Performance Example</vt:lpstr>
      <vt:lpstr>Basic 5 Stage Pipeline</vt:lpstr>
      <vt:lpstr>Pipeline Stage Registers</vt:lpstr>
      <vt:lpstr>Pipeline Example: LW $t1, 4($s0)</vt:lpstr>
      <vt:lpstr>Pipeline Example: LW $t1, 4($s0)</vt:lpstr>
      <vt:lpstr>Pipeline Example: LW $t1, 4($s0)</vt:lpstr>
      <vt:lpstr>Pipeline Example: LW $t1, 4($s0)</vt:lpstr>
      <vt:lpstr>Pipeline Example: LW $t1, 4($s0)</vt:lpstr>
      <vt:lpstr>Pipeline Example: LW $t1, 4($s0)</vt:lpstr>
      <vt:lpstr>Revised Datapath</vt:lpstr>
      <vt:lpstr>Pipeline Example: ADD $t4,$t5,$t6</vt:lpstr>
      <vt:lpstr>Pipeline Example: ADD $t4,$t5,$t6</vt:lpstr>
      <vt:lpstr>Pipeline Example: ADD $t4,$t5,$t6</vt:lpstr>
      <vt:lpstr>Pipeline Example: ADD $t4,$t5,$t6</vt:lpstr>
      <vt:lpstr>Pipeline Example: ADD $t4,$t5,$t6</vt:lpstr>
      <vt:lpstr>Multiple Instructions in 5-Stage Pipeline</vt:lpstr>
      <vt:lpstr>Multiple Instructions in 5-Stage Pipeline</vt:lpstr>
      <vt:lpstr>Multiple Instructions in 5-Stage Pipeline</vt:lpstr>
      <vt:lpstr>Multiple Instructions in 5-Stage Pipeline</vt:lpstr>
      <vt:lpstr>Multiple Instructions in 5-Stage Pipeline</vt:lpstr>
      <vt:lpstr>Multiple Instructions in 5-Stage Pipeline</vt:lpstr>
      <vt:lpstr>Multiple Instructions in 5-Stage Pipeline</vt:lpstr>
      <vt:lpstr>Pipelined Timing</vt:lpstr>
      <vt:lpstr>5-Stage Pipelined CPU</vt:lpstr>
      <vt:lpstr>Pipelined Control</vt:lpstr>
      <vt:lpstr>Pipelined Control</vt:lpstr>
      <vt:lpstr>Throughput</vt:lpstr>
      <vt:lpstr>Hazards</vt:lpstr>
      <vt:lpstr>Structural Hazards</vt:lpstr>
      <vt:lpstr>Data Hazards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Solutions</vt:lpstr>
      <vt:lpstr>Pipeline Stall for Data Hazards</vt:lpstr>
      <vt:lpstr>Pipeline Stall for Data Hazards</vt:lpstr>
      <vt:lpstr>Pipeline Stall for Data Hazards</vt:lpstr>
      <vt:lpstr>Pipeline Stall for Data Hazards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Data Hazards Example</vt:lpstr>
      <vt:lpstr>Pipeline Stall for Data Hazards</vt:lpstr>
      <vt:lpstr>Data Forwarding</vt:lpstr>
      <vt:lpstr>Data Forwarding</vt:lpstr>
      <vt:lpstr>Data Forwarding</vt:lpstr>
      <vt:lpstr>Data Forwarding</vt:lpstr>
      <vt:lpstr>Data Forwarding</vt:lpstr>
      <vt:lpstr>Data Forwarding</vt:lpstr>
      <vt:lpstr>Forwarding Logic</vt:lpstr>
      <vt:lpstr>Forwarding Logic</vt:lpstr>
      <vt:lpstr>Forwarding Path</vt:lpstr>
      <vt:lpstr>Stall With Forwarding</vt:lpstr>
      <vt:lpstr>Forwarding Path</vt:lpstr>
      <vt:lpstr>Stalling Condition</vt:lpstr>
      <vt:lpstr>Complete Datapath</vt:lpstr>
      <vt:lpstr>Pipeline Latency with Forwarding/Stall</vt:lpstr>
      <vt:lpstr>Code Scheduling to Avoid Stalls</vt:lpstr>
      <vt:lpstr>Code Scheduling to Avoid Stalls</vt:lpstr>
      <vt:lpstr>Code Scheduling to Avoid Stalls</vt:lpstr>
      <vt:lpstr>Code Scheduling to Avoid Stalls</vt:lpstr>
      <vt:lpstr>Code Scheduling to Avoid Stalls</vt:lpstr>
      <vt:lpstr>Code Scheduling to Avoid Stalls</vt:lpstr>
      <vt:lpstr>Control Hazard</vt:lpstr>
      <vt:lpstr>Statically Predict Not Taken</vt:lpstr>
      <vt:lpstr>Statically Predict Not Taken: Issues</vt:lpstr>
      <vt:lpstr>Statically Predict Not Taken: Issues</vt:lpstr>
      <vt:lpstr>Static Branch Prediction Penalty</vt:lpstr>
      <vt:lpstr>Statically Predict Not Taken</vt:lpstr>
      <vt:lpstr>Statically Predict Not Taken</vt:lpstr>
      <vt:lpstr>Statically Predict Not Taken</vt:lpstr>
      <vt:lpstr>Statically Predict Not Taken</vt:lpstr>
      <vt:lpstr>Statically Predict Not Taken</vt:lpstr>
      <vt:lpstr>Predict Taken?</vt:lpstr>
      <vt:lpstr>Early Branch Determination</vt:lpstr>
      <vt:lpstr>Early Branch Determination</vt:lpstr>
      <vt:lpstr>Early Determination w/ Predict NT</vt:lpstr>
      <vt:lpstr>Early Determination w/ Predict NT</vt:lpstr>
      <vt:lpstr>Early Branch Determination: Issues</vt:lpstr>
      <vt:lpstr>Early Branch Determination</vt:lpstr>
      <vt:lpstr>Early Determination w/ Predict NT</vt:lpstr>
      <vt:lpstr>Early Determination w/ Predict NT</vt:lpstr>
      <vt:lpstr>Early Determination w/ Predict NT</vt:lpstr>
      <vt:lpstr>Early Branch Determination</vt:lpstr>
      <vt:lpstr>Branch Delay Slot</vt:lpstr>
      <vt:lpstr>Branch Delay Slot</vt:lpstr>
      <vt:lpstr>Branch Delay Slot</vt:lpstr>
      <vt:lpstr>Dynamic Branch Prediction</vt:lpstr>
      <vt:lpstr>Branch Prediction Buffer</vt:lpstr>
      <vt:lpstr>1-bit Predictor</vt:lpstr>
      <vt:lpstr>Is 1 bit Enough?</vt:lpstr>
      <vt:lpstr>Using 2-bit History </vt:lpstr>
      <vt:lpstr>Example</vt:lpstr>
      <vt:lpstr>Pipelined CPU Performance Analysis</vt:lpstr>
      <vt:lpstr>Pipelined CPU Performance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140 Lecture 4.  Processor Microarchitecture and Design (1)</dc:title>
  <dc:creator>Haonan Wang</dc:creator>
  <cp:lastModifiedBy>Haonan Wang</cp:lastModifiedBy>
  <cp:revision>248</cp:revision>
  <dcterms:created xsi:type="dcterms:W3CDTF">2020-09-22T09:05:08Z</dcterms:created>
  <dcterms:modified xsi:type="dcterms:W3CDTF">2022-09-19T21:55:36Z</dcterms:modified>
</cp:coreProperties>
</file>